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051720" y="483078"/>
            <a:ext cx="6049274" cy="4890138"/>
          </a:xfrm>
        </p:spPr>
        <p:txBody>
          <a:bodyPr>
            <a:normAutofit fontScale="90000"/>
          </a:bodyPr>
          <a:lstStyle/>
          <a:p>
            <a:pPr algn="ct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dirty="0">
                <a:solidFill>
                  <a:schemeClr val="accent2">
                    <a:lumMod val="75000"/>
                  </a:schemeClr>
                </a:solidFill>
                <a:latin typeface="Comic Sans MS" pitchFamily="66" charset="0"/>
              </a:rPr>
            </a:br>
            <a:br>
              <a:rPr lang="tr-TR" sz="2700" dirty="0">
                <a:solidFill>
                  <a:schemeClr val="accent2">
                    <a:lumMod val="75000"/>
                  </a:schemeClr>
                </a:solidFill>
                <a:latin typeface="Comic Sans MS" pitchFamily="66" charset="0"/>
              </a:rPr>
            </a:br>
            <a:br>
              <a:rPr lang="tr-TR" sz="2700" dirty="0">
                <a:solidFill>
                  <a:schemeClr val="accent2">
                    <a:lumMod val="75000"/>
                  </a:schemeClr>
                </a:solidFill>
                <a:latin typeface="Comic Sans MS" pitchFamily="66" charset="0"/>
              </a:rPr>
            </a:br>
            <a:br>
              <a:rPr lang="tr-TR" sz="2700" dirty="0">
                <a:solidFill>
                  <a:schemeClr val="accent2">
                    <a:lumMod val="75000"/>
                  </a:schemeClr>
                </a:solidFill>
                <a:latin typeface="Comic Sans MS" pitchFamily="66" charset="0"/>
              </a:rPr>
            </a:br>
            <a:br>
              <a:rPr lang="tr-TR" sz="2700" dirty="0">
                <a:solidFill>
                  <a:schemeClr val="accent2">
                    <a:lumMod val="75000"/>
                  </a:schemeClr>
                </a:solidFill>
                <a:latin typeface="Comic Sans MS" pitchFamily="66" charset="0"/>
              </a:rPr>
            </a:br>
            <a:br>
              <a:rPr lang="tr-TR" sz="2700" dirty="0">
                <a:solidFill>
                  <a:schemeClr val="accent2">
                    <a:lumMod val="75000"/>
                  </a:schemeClr>
                </a:solidFill>
                <a:latin typeface="Comic Sans MS" pitchFamily="66" charset="0"/>
              </a:rPr>
            </a:br>
            <a:br>
              <a:rPr lang="tr-TR" sz="2700" dirty="0">
                <a:solidFill>
                  <a:schemeClr val="accent2">
                    <a:lumMod val="75000"/>
                  </a:schemeClr>
                </a:solidFill>
                <a:latin typeface="Comic Sans MS" pitchFamily="66" charset="0"/>
              </a:rPr>
            </a:br>
            <a:br>
              <a:rPr lang="tr-TR" sz="2700" dirty="0">
                <a:solidFill>
                  <a:schemeClr val="accent2">
                    <a:lumMod val="75000"/>
                  </a:schemeClr>
                </a:solidFill>
                <a:latin typeface="Comic Sans MS" pitchFamily="66" charset="0"/>
              </a:rPr>
            </a:br>
            <a:r>
              <a:rPr lang="fi-FI" sz="2700" dirty="0">
                <a:solidFill>
                  <a:schemeClr val="accent2">
                    <a:lumMod val="75000"/>
                  </a:schemeClr>
                </a:solidFill>
                <a:latin typeface="Comic Sans MS" pitchFamily="66" charset="0"/>
              </a:rPr>
              <a:t>HİN </a:t>
            </a:r>
            <a:r>
              <a:rPr lang="tr-TR" sz="2700" dirty="0">
                <a:solidFill>
                  <a:schemeClr val="accent2">
                    <a:lumMod val="75000"/>
                  </a:schemeClr>
                </a:solidFill>
                <a:latin typeface="Comic Sans MS" pitchFamily="66" charset="0"/>
              </a:rPr>
              <a:t>132 GENEL HATLARIYLA HİNDİSTAN TARİHİ</a:t>
            </a:r>
            <a:br>
              <a:rPr lang="tr-TR" sz="2700" dirty="0">
                <a:solidFill>
                  <a:schemeClr val="accent2">
                    <a:lumMod val="75000"/>
                  </a:schemeClr>
                </a:solidFill>
                <a:latin typeface="Comic Sans MS" pitchFamily="66" charset="0"/>
              </a:rPr>
            </a:br>
            <a:br>
              <a:rPr lang="tr-TR" sz="2700" dirty="0">
                <a:solidFill>
                  <a:schemeClr val="accent2">
                    <a:lumMod val="75000"/>
                  </a:schemeClr>
                </a:solidFill>
                <a:latin typeface="Comic Sans MS" pitchFamily="66" charset="0"/>
              </a:rPr>
            </a:br>
            <a:r>
              <a:rPr lang="tr-TR" sz="2700" dirty="0">
                <a:solidFill>
                  <a:schemeClr val="accent2">
                    <a:lumMod val="75000"/>
                  </a:schemeClr>
                </a:solidFill>
                <a:latin typeface="Comic Sans MS" pitchFamily="66" charset="0"/>
              </a:rPr>
              <a:t>11. hafta</a:t>
            </a:r>
            <a:br>
              <a:rPr lang="tr-TR" sz="2700" dirty="0">
                <a:solidFill>
                  <a:schemeClr val="accent2">
                    <a:lumMod val="75000"/>
                  </a:schemeClr>
                </a:solidFill>
                <a:latin typeface="Comic Sans MS" pitchFamily="66" charset="0"/>
              </a:rPr>
            </a:br>
            <a:br>
              <a:rPr lang="tr-TR" sz="2700" dirty="0">
                <a:solidFill>
                  <a:schemeClr val="accent2">
                    <a:lumMod val="75000"/>
                  </a:schemeClr>
                </a:solidFill>
                <a:latin typeface="Comic Sans MS" pitchFamily="66" charset="0"/>
              </a:rPr>
            </a:br>
            <a:r>
              <a:rPr lang="tr-TR" sz="2700" dirty="0">
                <a:solidFill>
                  <a:schemeClr val="accent2">
                    <a:lumMod val="75000"/>
                  </a:schemeClr>
                </a:solidFill>
                <a:latin typeface="Comic Sans MS" pitchFamily="66" charset="0"/>
              </a:rPr>
              <a:t>brahmanalar ve </a:t>
            </a:r>
            <a:r>
              <a:rPr lang="tr-TR" sz="2700" dirty="0" err="1">
                <a:solidFill>
                  <a:schemeClr val="accent2">
                    <a:lumMod val="75000"/>
                  </a:schemeClr>
                </a:solidFill>
                <a:latin typeface="Comic Sans MS" pitchFamily="66" charset="0"/>
              </a:rPr>
              <a:t>mahacanapadalar</a:t>
            </a:r>
            <a:r>
              <a:rPr lang="tr-TR" sz="2700" dirty="0">
                <a:solidFill>
                  <a:schemeClr val="accent2">
                    <a:lumMod val="75000"/>
                  </a:schemeClr>
                </a:solidFill>
                <a:latin typeface="Comic Sans MS" pitchFamily="66" charset="0"/>
              </a:rPr>
              <a:t> dönemi</a:t>
            </a:r>
            <a:br>
              <a:rPr lang="tr-TR" dirty="0">
                <a:solidFill>
                  <a:schemeClr val="accent2">
                    <a:lumMod val="75000"/>
                  </a:schemeClr>
                </a:solidFill>
                <a:latin typeface="Comic Sans MS" pitchFamily="66" charset="0"/>
              </a:rPr>
            </a:br>
            <a:br>
              <a:rPr lang="tr-TR" dirty="0">
                <a:solidFill>
                  <a:schemeClr val="accent2">
                    <a:lumMod val="75000"/>
                  </a:schemeClr>
                </a:solidFill>
              </a:rPr>
            </a:br>
            <a:br>
              <a:rPr lang="tr-TR"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pic>
        <p:nvPicPr>
          <p:cNvPr id="1026" name="Picture 2" descr="indian mahajanapadas ile ilgili görsel sonucu">
            <a:extLst>
              <a:ext uri="{FF2B5EF4-FFF2-40B4-BE49-F238E27FC236}">
                <a16:creationId xmlns:a16="http://schemas.microsoft.com/office/drawing/2014/main" id="{463F8BEE-4E16-4A7E-829F-92930AEECD7E}"/>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2056566" y="1600200"/>
            <a:ext cx="4268868" cy="4873625"/>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Mahācanapadalar’ın</a:t>
            </a:r>
            <a:r>
              <a:rPr lang="tr-TR" dirty="0"/>
              <a:t> büyük bir bölümü Hindistan’ın kuzey ve kuzeybatısına yerleşmişken, </a:t>
            </a:r>
            <a:r>
              <a:rPr lang="tr-TR" dirty="0" err="1"/>
              <a:t>Assakalar</a:t>
            </a:r>
            <a:r>
              <a:rPr lang="tr-TR" dirty="0"/>
              <a:t> hariç </a:t>
            </a:r>
            <a:r>
              <a:rPr lang="tr-TR" dirty="0" err="1"/>
              <a:t>Dekkan</a:t>
            </a:r>
            <a:r>
              <a:rPr lang="tr-TR" dirty="0"/>
              <a:t>, </a:t>
            </a:r>
            <a:r>
              <a:rPr lang="tr-TR" dirty="0" err="1"/>
              <a:t>Sindh</a:t>
            </a:r>
            <a:r>
              <a:rPr lang="tr-TR" dirty="0"/>
              <a:t>, </a:t>
            </a:r>
            <a:r>
              <a:rPr lang="tr-TR" dirty="0" err="1"/>
              <a:t>Bengal</a:t>
            </a:r>
            <a:r>
              <a:rPr lang="tr-TR" dirty="0"/>
              <a:t>, Assam ve </a:t>
            </a:r>
            <a:r>
              <a:rPr lang="tr-TR" dirty="0" err="1"/>
              <a:t>Orissa’da</a:t>
            </a:r>
            <a:r>
              <a:rPr lang="tr-TR" dirty="0"/>
              <a:t> herhangi bir </a:t>
            </a:r>
            <a:r>
              <a:rPr lang="tr-TR" dirty="0" err="1"/>
              <a:t>Mahācanapada</a:t>
            </a:r>
            <a:r>
              <a:rPr lang="tr-TR" dirty="0"/>
              <a:t> yerleşiminden söz edilmemektedir.</a:t>
            </a:r>
          </a:p>
          <a:p>
            <a:pPr algn="ctr"/>
            <a:r>
              <a:rPr lang="tr-TR" dirty="0"/>
              <a:t>Daha sonraki döneme ait olduğu düşünülen </a:t>
            </a:r>
            <a:r>
              <a:rPr lang="tr-TR" dirty="0" err="1"/>
              <a:t>Canist</a:t>
            </a:r>
            <a:r>
              <a:rPr lang="tr-TR" dirty="0"/>
              <a:t> metinlerde bahsi geçen </a:t>
            </a:r>
            <a:r>
              <a:rPr lang="tr-TR" dirty="0" err="1"/>
              <a:t>Mahācanapadalar</a:t>
            </a:r>
            <a:r>
              <a:rPr lang="tr-TR" dirty="0"/>
              <a:t> listesi ise farklılık göstermektedir.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MÖ 800-500 arası dönemde oluşturulduğu düşünülen ve Veda sonrası döneme ait olan</a:t>
            </a:r>
            <a:r>
              <a:rPr lang="tr-TR" i="1" dirty="0"/>
              <a:t> </a:t>
            </a:r>
            <a:r>
              <a:rPr lang="tr-TR" i="1" dirty="0" err="1"/>
              <a:t>Brāhmaṇalar</a:t>
            </a:r>
            <a:r>
              <a:rPr lang="tr-TR" i="1" dirty="0"/>
              <a:t>,</a:t>
            </a:r>
            <a:r>
              <a:rPr lang="tr-TR" dirty="0"/>
              <a:t> </a:t>
            </a:r>
            <a:r>
              <a:rPr lang="tr-TR" dirty="0" err="1"/>
              <a:t>Mahācanapadalar’ın</a:t>
            </a:r>
            <a:r>
              <a:rPr lang="tr-TR" dirty="0"/>
              <a:t> Hindistan’da hâkim olduğu süreçte meydana getirilmiş olan önemli bir edebi-dini koleksiyondur. </a:t>
            </a:r>
            <a:r>
              <a:rPr lang="tr-TR" i="1" dirty="0" err="1"/>
              <a:t>Brāhmaṇalar</a:t>
            </a:r>
            <a:r>
              <a:rPr lang="tr-TR" dirty="0" err="1"/>
              <a:t>’da</a:t>
            </a:r>
            <a:r>
              <a:rPr lang="tr-TR" i="1" dirty="0"/>
              <a:t>,</a:t>
            </a:r>
            <a:r>
              <a:rPr lang="tr-TR" dirty="0"/>
              <a:t> Veda metinlerinde değinilen konulara, özellikle de kurban törenleri ile ilgili anlatılara yer verilmektedir.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Bu nedenle de onlar, Kurban Bilimine ilişkin metinler olarak da kabul edilir. Kurbanın anlamı, amacı, uygulanışı, farklı uygulanış biçimleri ve detayları uzun uzadıya; genellikle de oldukça sıkıcı bir dille anlatılır. </a:t>
            </a:r>
            <a:r>
              <a:rPr lang="tr-TR" dirty="0" err="1"/>
              <a:t>Vedalar’daki</a:t>
            </a:r>
            <a:r>
              <a:rPr lang="tr-TR" dirty="0"/>
              <a:t> şairane, doğal ve somut anlatım tarzı; </a:t>
            </a:r>
            <a:r>
              <a:rPr lang="tr-TR" i="1" dirty="0" err="1"/>
              <a:t>Brāhmaṇalar’da</a:t>
            </a:r>
            <a:r>
              <a:rPr lang="tr-TR" dirty="0"/>
              <a:t> yerini, düz, yorucu, yapay ve soyut bir anlatım tarzına bırakmıştır.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err="1"/>
              <a:t>Brāhmaṇalar</a:t>
            </a:r>
            <a:r>
              <a:rPr lang="tr-TR" dirty="0"/>
              <a:t> dönemi </a:t>
            </a:r>
            <a:r>
              <a:rPr lang="tr-TR" dirty="0" err="1"/>
              <a:t>Vedik</a:t>
            </a:r>
            <a:r>
              <a:rPr lang="tr-TR" dirty="0"/>
              <a:t> dönem tanrılarının işlevselliğinin azaldığı, kurban törenlerinin ve onu yaptıran din adamlarının (</a:t>
            </a:r>
            <a:r>
              <a:rPr lang="tr-TR" dirty="0" err="1"/>
              <a:t>Brāhmaṇların</a:t>
            </a:r>
            <a:r>
              <a:rPr lang="tr-TR" dirty="0"/>
              <a:t>) tanrıyla eş tutulduğu bir çağdır. Kurban törenleri ile ilgili söylenmiş olan her şeyi bir araya toplama kaygısıyla oluşturulmuş olan bu eserlerin anlatımı da oldukça sıkıcıdır.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Asıl amaç kurban törenlerinin işleyişi ile ilgili her bir detayı ve kutsal olguyu eksiksiz bir biçimde ortaya koymaktır. Ayrıca törene dâhil edilmesi gerekenleri ve bazen de gereksiz olanları belirleyerek kutsal kurban töreninin sınırlarını belirlenmesi hedeflenmiştir. </a:t>
            </a:r>
            <a:r>
              <a:rPr lang="tr-TR" i="1" dirty="0" err="1"/>
              <a:t>Brāhmaṇalara</a:t>
            </a:r>
            <a:r>
              <a:rPr lang="tr-TR" dirty="0"/>
              <a:t> dinsel törenlere ait bilgileri içeren metinler gözüyle bakılmasının sebebi de budur.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normAutofit fontScale="92500"/>
          </a:bodyPr>
          <a:lstStyle/>
          <a:p>
            <a:pPr algn="ctr"/>
            <a:r>
              <a:rPr lang="tr-TR" dirty="0"/>
              <a:t>İçeriklerine göre üç başlık altında sınıflandırılırlar: Kurban töreninin uygulanışı ile ilgili anlatımlar (</a:t>
            </a:r>
            <a:r>
              <a:rPr lang="tr-TR" dirty="0" err="1"/>
              <a:t>vidhi</a:t>
            </a:r>
            <a:r>
              <a:rPr lang="tr-TR" dirty="0"/>
              <a:t>), Açıklamalar (</a:t>
            </a:r>
            <a:r>
              <a:rPr lang="tr-TR" dirty="0" err="1"/>
              <a:t>arthavāda</a:t>
            </a:r>
            <a:r>
              <a:rPr lang="tr-TR" dirty="0"/>
              <a:t>), Durum ya da olayların doğası ile ilgili mitolojik, dini ve felsefi yorumların yapılması (</a:t>
            </a:r>
            <a:r>
              <a:rPr lang="tr-TR" dirty="0" err="1"/>
              <a:t>upanishad</a:t>
            </a:r>
            <a:r>
              <a:rPr lang="tr-TR" dirty="0"/>
              <a:t>). Günümüze değin elimize ulaşan </a:t>
            </a:r>
            <a:r>
              <a:rPr lang="tr-TR" i="1" dirty="0" err="1"/>
              <a:t>Brāhmaṇa</a:t>
            </a:r>
            <a:r>
              <a:rPr lang="tr-TR" i="1" dirty="0"/>
              <a:t> </a:t>
            </a:r>
            <a:r>
              <a:rPr lang="tr-TR" dirty="0"/>
              <a:t>metinlerinin sayısı ve hacmi oldukça fazladır. Ancak araştırmacılar elimize ulaşanların dışında bir o kadarının da kaybolduğunu ileri sürmektedirler. MÖ 800 ile 500’lü yıllara ait olduğu düşünülen </a:t>
            </a:r>
            <a:r>
              <a:rPr lang="tr-TR" i="1" dirty="0" err="1"/>
              <a:t>Brāhmaṇalar</a:t>
            </a:r>
            <a:r>
              <a:rPr lang="tr-TR" dirty="0"/>
              <a:t>, o çağın düşünce faaliyetlerini, kurban törenlerinin işleyişi, kökeni ve önemi gibi konuların anlatılması ve yorumlanması bakımından oldukça önemli eserlerdir.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Hindistan siyasi tarihi açısından; Veda sonrası dönemin en belirgin gelişmelerinden biri, </a:t>
            </a:r>
            <a:r>
              <a:rPr lang="tr-TR" dirty="0" err="1"/>
              <a:t>Mahācanapadalar</a:t>
            </a:r>
            <a:r>
              <a:rPr lang="tr-TR" dirty="0"/>
              <a:t> adı verilen yerel Hint krallıkları çağının başlamasıdır. Bu dönem MÖ 7. yüzyılın sonları ile 6. yüzyılın başlarına denk gelir. MÖ 5. yüzyılda ise en parlak dönemini yaşayan söz konusu krallıklar, hemen hemen MÖ 321 yani </a:t>
            </a:r>
            <a:r>
              <a:rPr lang="tr-TR" dirty="0" err="1"/>
              <a:t>Maurya</a:t>
            </a:r>
            <a:r>
              <a:rPr lang="tr-TR" dirty="0"/>
              <a:t> İmparatorluğunun kuruluşuna değin varlıklarını sürdürmeyi başarmıştır.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Sanskrit bir sözcük olan </a:t>
            </a:r>
            <a:r>
              <a:rPr lang="tr-TR" dirty="0" err="1"/>
              <a:t>Mahācanapada</a:t>
            </a:r>
            <a:r>
              <a:rPr lang="tr-TR" dirty="0"/>
              <a:t>, “</a:t>
            </a:r>
            <a:r>
              <a:rPr lang="tr-TR" dirty="0" err="1"/>
              <a:t>mahā</a:t>
            </a:r>
            <a:r>
              <a:rPr lang="tr-TR" dirty="0"/>
              <a:t>: büyük” ve “</a:t>
            </a:r>
            <a:r>
              <a:rPr lang="tr-TR" dirty="0" err="1"/>
              <a:t>canapada</a:t>
            </a:r>
            <a:r>
              <a:rPr lang="tr-TR" dirty="0"/>
              <a:t>: ülke, devlet, imparatorluk,” sözcüklerinin birleşiminden meydana gelmektedir. </a:t>
            </a:r>
            <a:r>
              <a:rPr lang="tr-TR" dirty="0" err="1"/>
              <a:t>Buddhist</a:t>
            </a:r>
            <a:r>
              <a:rPr lang="tr-TR" dirty="0"/>
              <a:t> ve </a:t>
            </a:r>
            <a:r>
              <a:rPr lang="tr-TR" dirty="0" err="1"/>
              <a:t>Cainist</a:t>
            </a:r>
            <a:r>
              <a:rPr lang="tr-TR" dirty="0"/>
              <a:t> metinler vasıtasıyla haklarında bilgi sahibi olduğumuz çok sayıdaki </a:t>
            </a:r>
            <a:r>
              <a:rPr lang="tr-TR" dirty="0" err="1"/>
              <a:t>Mahācanapada’nın</a:t>
            </a:r>
            <a:r>
              <a:rPr lang="tr-TR" dirty="0"/>
              <a:t>, büyük on altı tanesi MÖ 5. yüzyılın ortalarında güçlenerek, Hint alt kıtasındaki tarımsal ve ticari büyümenin kontrolünü ellerine geçirdiği bilinmektedir.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132 GENEL HATLARIYLA HİNDİSTAN TARİHİ</a:t>
            </a:r>
            <a:endParaRPr lang="tr-TR" dirty="0"/>
          </a:p>
        </p:txBody>
      </p:sp>
      <p:sp>
        <p:nvSpPr>
          <p:cNvPr id="3" name="2 İçerik Yer Tutucusu"/>
          <p:cNvSpPr>
            <a:spLocks noGrp="1"/>
          </p:cNvSpPr>
          <p:nvPr>
            <p:ph sz="quarter" idx="1"/>
          </p:nvPr>
        </p:nvSpPr>
        <p:spPr/>
        <p:txBody>
          <a:bodyPr/>
          <a:lstStyle/>
          <a:p>
            <a:pPr algn="ctr"/>
            <a:r>
              <a:rPr lang="tr-TR" dirty="0"/>
              <a:t>Hint yarımadası nüfusunun büyük bir bölümünü barındıran ve </a:t>
            </a:r>
            <a:r>
              <a:rPr lang="tr-TR" dirty="0" err="1"/>
              <a:t>Ganj</a:t>
            </a:r>
            <a:r>
              <a:rPr lang="tr-TR" dirty="0"/>
              <a:t> Nehri ovalarında varlıklarını sürdüren on altı </a:t>
            </a:r>
            <a:r>
              <a:rPr lang="tr-TR" dirty="0" err="1"/>
              <a:t>Mahācanapada</a:t>
            </a:r>
            <a:r>
              <a:rPr lang="tr-TR" dirty="0"/>
              <a:t> ve başkentleri ise şunlardır: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1350</TotalTime>
  <Words>613</Words>
  <Application>Microsoft Office PowerPoint</Application>
  <PresentationFormat>Ekran Gösterisi (4:3)</PresentationFormat>
  <Paragraphs>28</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132 GENEL HATLARIYLA HİNDİSTAN TARİHİ  11. hafta  brahmanalar ve mahacanapadalar dönemi       </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lpstr>HİN 132 GENEL HATLARIYLA HİNDİSTAN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142</cp:revision>
  <dcterms:created xsi:type="dcterms:W3CDTF">2014-11-21T09:52:05Z</dcterms:created>
  <dcterms:modified xsi:type="dcterms:W3CDTF">2020-02-24T14:00:08Z</dcterms:modified>
</cp:coreProperties>
</file>