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1A0F6-930E-4727-974E-4BEC31326D1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F9880-935C-4154-8D5F-066645DF94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260648"/>
            <a:ext cx="8712968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smtClean="0"/>
              <a:t>ACIDS and BASES</a:t>
            </a:r>
          </a:p>
          <a:p>
            <a:pPr algn="just">
              <a:lnSpc>
                <a:spcPct val="150000"/>
              </a:lnSpc>
            </a:pPr>
            <a:r>
              <a:rPr lang="en-US" sz="2000" smtClean="0"/>
              <a:t>        There are some characteristic for acids. (HCl, H</a:t>
            </a:r>
            <a:r>
              <a:rPr lang="en-US" sz="2000" baseline="-25000" smtClean="0"/>
              <a:t>2</a:t>
            </a:r>
            <a:r>
              <a:rPr lang="en-US" sz="2000" smtClean="0"/>
              <a:t>SO</a:t>
            </a:r>
            <a:r>
              <a:rPr lang="en-US" sz="2000" baseline="-25000" smtClean="0"/>
              <a:t>4</a:t>
            </a:r>
            <a:r>
              <a:rPr lang="en-US" sz="2000" smtClean="0"/>
              <a:t> ,H</a:t>
            </a:r>
            <a:r>
              <a:rPr lang="en-US" sz="2000" baseline="-25000" smtClean="0"/>
              <a:t>3</a:t>
            </a:r>
            <a:r>
              <a:rPr lang="en-US" sz="2000" smtClean="0"/>
              <a:t>PO</a:t>
            </a:r>
            <a:r>
              <a:rPr lang="en-US" sz="2000" baseline="-25000" smtClean="0"/>
              <a:t>4</a:t>
            </a:r>
            <a:r>
              <a:rPr lang="en-US" sz="2000" smtClean="0"/>
              <a:t> , H</a:t>
            </a:r>
            <a:r>
              <a:rPr lang="en-US" sz="2000" baseline="-25000" smtClean="0"/>
              <a:t>3</a:t>
            </a:r>
            <a:r>
              <a:rPr lang="en-US" sz="2000" smtClean="0"/>
              <a:t>BO</a:t>
            </a:r>
            <a:r>
              <a:rPr lang="en-US" sz="2000" baseline="-25000" smtClean="0"/>
              <a:t>3</a:t>
            </a:r>
            <a:r>
              <a:rPr lang="en-US" sz="2000" smtClean="0"/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They have a sour taste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convert the litmus paper color blue to red.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Their water solution transmit electrical current.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react with bases and after this reaction, a salt is occurred.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react with earth alkaline metals and after this, H</a:t>
            </a:r>
            <a:r>
              <a:rPr lang="en-US" sz="2000" baseline="-25000" smtClean="0"/>
              <a:t>2 </a:t>
            </a:r>
            <a:r>
              <a:rPr lang="en-US" sz="2000" smtClean="0"/>
              <a:t> is released to media.</a:t>
            </a:r>
          </a:p>
          <a:p>
            <a:pPr algn="just">
              <a:lnSpc>
                <a:spcPct val="150000"/>
              </a:lnSpc>
            </a:pPr>
            <a:r>
              <a:rPr lang="en-US" sz="2000" smtClean="0"/>
              <a:t>Also, there are some characteristic for bases. (NaOH, KOH)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a bitter taste.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convert the litmus paper color red to blue.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It creates a soapy and slippery feel when touched.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Their water solution transmit electrical current.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smtClean="0"/>
              <a:t> They react with acids and after this reaction, a salt is occurred.</a:t>
            </a:r>
          </a:p>
          <a:p>
            <a:pPr algn="just">
              <a:lnSpc>
                <a:spcPct val="150000"/>
              </a:lnSpc>
            </a:pPr>
            <a:endParaRPr lang="en-US" sz="2000" smtClean="0"/>
          </a:p>
          <a:p>
            <a:pPr algn="just">
              <a:lnSpc>
                <a:spcPct val="150000"/>
              </a:lnSpc>
            </a:pPr>
            <a:endParaRPr lang="en-US" sz="2000" smtClean="0"/>
          </a:p>
          <a:p>
            <a:pPr algn="just">
              <a:lnSpc>
                <a:spcPct val="150000"/>
              </a:lnSpc>
            </a:pPr>
            <a:endParaRPr lang="en-US" sz="2000" smtClean="0"/>
          </a:p>
          <a:p>
            <a:pPr>
              <a:lnSpc>
                <a:spcPct val="150000"/>
              </a:lnSpc>
            </a:pPr>
            <a:endParaRPr lang="en-US" b="1" smtClean="0"/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332656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251520" y="476673"/>
            <a:ext cx="849694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smtClean="0"/>
              <a:t>THEORIES OF ACIDS AND BASES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        There are some theories about determination of acid and base term in scientific literature.</a:t>
            </a:r>
            <a:endParaRPr lang="tr-TR" sz="2000" dirty="0" smtClean="0"/>
          </a:p>
          <a:p>
            <a:pPr algn="ctr">
              <a:lnSpc>
                <a:spcPct val="150000"/>
              </a:lnSpc>
            </a:pPr>
            <a:r>
              <a:rPr lang="tr-TR" sz="2000" b="1" dirty="0" err="1" smtClean="0"/>
              <a:t>Arrhenius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Theory</a:t>
            </a:r>
            <a:r>
              <a:rPr lang="tr-TR" sz="2000" b="1" dirty="0" smtClean="0"/>
              <a:t>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           </a:t>
            </a:r>
            <a:r>
              <a:rPr lang="tr-TR" sz="2000" dirty="0" err="1" smtClean="0"/>
              <a:t>Related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Svante</a:t>
            </a:r>
            <a:r>
              <a:rPr lang="tr-TR" sz="2000" dirty="0" smtClean="0"/>
              <a:t> </a:t>
            </a:r>
            <a:r>
              <a:rPr lang="tr-TR" sz="2000" dirty="0" err="1" smtClean="0"/>
              <a:t>Arrhenius</a:t>
            </a:r>
            <a:r>
              <a:rPr lang="tr-TR" sz="2000" dirty="0" smtClean="0"/>
              <a:t> ;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An </a:t>
            </a:r>
            <a:r>
              <a:rPr lang="tr-TR" sz="2000" dirty="0" err="1" smtClean="0"/>
              <a:t>acid</a:t>
            </a:r>
            <a:r>
              <a:rPr lang="tr-TR" sz="2000" dirty="0" smtClean="0"/>
              <a:t> is </a:t>
            </a:r>
            <a:r>
              <a:rPr lang="tr-TR" sz="2000" dirty="0" err="1" smtClean="0"/>
              <a:t>release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 </a:t>
            </a:r>
            <a:r>
              <a:rPr lang="tr-TR" sz="2000" dirty="0" err="1" smtClean="0"/>
              <a:t>when</a:t>
            </a:r>
            <a:r>
              <a:rPr lang="tr-TR" sz="2000" dirty="0" smtClean="0"/>
              <a:t> </a:t>
            </a:r>
            <a:r>
              <a:rPr lang="tr-TR" sz="2000" dirty="0" err="1" smtClean="0"/>
              <a:t>dissolves</a:t>
            </a:r>
            <a:r>
              <a:rPr lang="tr-TR" sz="2000" dirty="0" smtClean="0"/>
              <a:t> in </a:t>
            </a:r>
            <a:r>
              <a:rPr lang="tr-TR" sz="2000" dirty="0" err="1" smtClean="0"/>
              <a:t>water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HCl</a:t>
            </a:r>
            <a:r>
              <a:rPr lang="tr-TR" sz="2000" dirty="0" smtClean="0"/>
              <a:t>    →    H</a:t>
            </a:r>
            <a:r>
              <a:rPr lang="tr-TR" sz="2000" baseline="30000" dirty="0" smtClean="0"/>
              <a:t>+   </a:t>
            </a:r>
            <a:r>
              <a:rPr lang="tr-TR" sz="2000" dirty="0" smtClean="0"/>
              <a:t> + </a:t>
            </a:r>
            <a:r>
              <a:rPr lang="tr-TR" sz="2000" dirty="0" err="1" smtClean="0"/>
              <a:t>Cl</a:t>
            </a:r>
            <a:r>
              <a:rPr lang="tr-TR" sz="2000" baseline="30000" dirty="0" smtClean="0"/>
              <a:t>-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A </a:t>
            </a:r>
            <a:r>
              <a:rPr lang="tr-TR" sz="2000" dirty="0" err="1" smtClean="0"/>
              <a:t>base</a:t>
            </a:r>
            <a:r>
              <a:rPr lang="tr-TR" sz="2000" dirty="0" smtClean="0"/>
              <a:t> is </a:t>
            </a:r>
            <a:r>
              <a:rPr lang="tr-TR" sz="2000" dirty="0" err="1" smtClean="0"/>
              <a:t>release</a:t>
            </a:r>
            <a:r>
              <a:rPr lang="tr-TR" sz="2000" dirty="0" smtClean="0"/>
              <a:t> OH</a:t>
            </a:r>
            <a:r>
              <a:rPr lang="tr-TR" sz="2000" baseline="30000" dirty="0" smtClean="0"/>
              <a:t>-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 </a:t>
            </a:r>
            <a:r>
              <a:rPr lang="tr-TR" sz="2000" dirty="0" err="1" smtClean="0"/>
              <a:t>when</a:t>
            </a:r>
            <a:r>
              <a:rPr lang="tr-TR" sz="2000" dirty="0" smtClean="0"/>
              <a:t> </a:t>
            </a:r>
            <a:r>
              <a:rPr lang="tr-TR" sz="2000" dirty="0" err="1" smtClean="0"/>
              <a:t>dissolves</a:t>
            </a:r>
            <a:r>
              <a:rPr lang="tr-TR" sz="2000" dirty="0" smtClean="0"/>
              <a:t> in </a:t>
            </a:r>
            <a:r>
              <a:rPr lang="tr-TR" sz="2000" dirty="0" err="1" smtClean="0"/>
              <a:t>water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NaOH</a:t>
            </a:r>
            <a:r>
              <a:rPr lang="tr-TR" sz="2000" dirty="0" smtClean="0"/>
              <a:t> → </a:t>
            </a:r>
            <a:r>
              <a:rPr lang="tr-TR" sz="2000" dirty="0" err="1" smtClean="0"/>
              <a:t>Na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 OH</a:t>
            </a:r>
            <a:r>
              <a:rPr lang="tr-TR" sz="2000" baseline="30000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But the proton can not be found in solution alone. It combines with the water molecule to bring the </a:t>
            </a:r>
            <a:r>
              <a:rPr lang="en-US" sz="2000" dirty="0" err="1" smtClean="0"/>
              <a:t>hydronium</a:t>
            </a:r>
            <a:r>
              <a:rPr lang="en-US" sz="2000" dirty="0" smtClean="0"/>
              <a:t> ion into the water.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H</a:t>
            </a:r>
            <a:r>
              <a:rPr lang="tr-TR" sz="2000" baseline="30000" dirty="0" smtClean="0"/>
              <a:t>+   </a:t>
            </a:r>
            <a:r>
              <a:rPr lang="tr-TR" sz="2000" dirty="0" smtClean="0"/>
              <a:t>+ 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→  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O</a:t>
            </a:r>
            <a:r>
              <a:rPr lang="tr-TR" sz="2000" baseline="30000" dirty="0" smtClean="0"/>
              <a:t>+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ctr">
              <a:lnSpc>
                <a:spcPct val="150000"/>
              </a:lnSpc>
            </a:pPr>
            <a:endParaRPr lang="tr-TR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0"/>
            <a:ext cx="8568952" cy="1194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But there are some </a:t>
            </a:r>
            <a:r>
              <a:rPr lang="en-US" sz="2000" dirty="0" err="1" smtClean="0"/>
              <a:t>compunds</a:t>
            </a:r>
            <a:r>
              <a:rPr lang="en-US" sz="2000" dirty="0" smtClean="0"/>
              <a:t> that </a:t>
            </a:r>
            <a:r>
              <a:rPr lang="en-US" sz="2000" dirty="0" err="1" smtClean="0"/>
              <a:t>hasnt</a:t>
            </a:r>
            <a:r>
              <a:rPr lang="en-US" sz="2000" dirty="0" smtClean="0"/>
              <a:t> got a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group. For example; 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 Arrhenius theory can not explain this condition.</a:t>
            </a:r>
            <a:endParaRPr lang="tr-TR" sz="2000" dirty="0" smtClean="0"/>
          </a:p>
          <a:p>
            <a:pPr algn="ctr">
              <a:lnSpc>
                <a:spcPct val="150000"/>
              </a:lnSpc>
            </a:pPr>
            <a:r>
              <a:rPr lang="tr-TR" sz="2000" b="1" dirty="0" err="1" smtClean="0"/>
              <a:t>Brønsted</a:t>
            </a:r>
            <a:r>
              <a:rPr lang="tr-TR" sz="2000" b="1" dirty="0" smtClean="0"/>
              <a:t> – </a:t>
            </a:r>
            <a:r>
              <a:rPr lang="tr-TR" sz="2000" b="1" dirty="0" err="1" smtClean="0"/>
              <a:t>Lowry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Theory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Related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theory</a:t>
            </a:r>
            <a:r>
              <a:rPr lang="tr-TR" sz="2000" dirty="0" smtClean="0"/>
              <a:t>, </a:t>
            </a:r>
            <a:r>
              <a:rPr lang="tr-TR" sz="2000" dirty="0" err="1" smtClean="0"/>
              <a:t>if</a:t>
            </a:r>
            <a:r>
              <a:rPr lang="tr-TR" sz="2000" dirty="0" smtClean="0"/>
              <a:t> an </a:t>
            </a:r>
            <a:r>
              <a:rPr lang="tr-TR" sz="2000" dirty="0" err="1" smtClean="0"/>
              <a:t>acid</a:t>
            </a:r>
            <a:r>
              <a:rPr lang="tr-TR" sz="2000" dirty="0" smtClean="0"/>
              <a:t> </a:t>
            </a:r>
            <a:r>
              <a:rPr lang="tr-TR" sz="2000" dirty="0" err="1" smtClean="0"/>
              <a:t>solves</a:t>
            </a:r>
            <a:r>
              <a:rPr lang="tr-TR" sz="2000" dirty="0" smtClean="0"/>
              <a:t> in </a:t>
            </a:r>
            <a:r>
              <a:rPr lang="tr-TR" sz="2000" dirty="0" err="1" smtClean="0"/>
              <a:t>any</a:t>
            </a:r>
            <a:r>
              <a:rPr lang="tr-TR" sz="2000" dirty="0" smtClean="0"/>
              <a:t> </a:t>
            </a:r>
            <a:r>
              <a:rPr lang="tr-TR" sz="2000" dirty="0" err="1" smtClean="0"/>
              <a:t>solvent</a:t>
            </a:r>
            <a:r>
              <a:rPr lang="tr-TR" sz="2000" dirty="0" smtClean="0"/>
              <a:t>, it </a:t>
            </a:r>
            <a:r>
              <a:rPr lang="tr-TR" sz="2000" dirty="0" err="1" smtClean="0"/>
              <a:t>releases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. </a:t>
            </a:r>
            <a:r>
              <a:rPr lang="tr-TR" sz="2000" dirty="0" err="1" smtClean="0"/>
              <a:t>If</a:t>
            </a:r>
            <a:r>
              <a:rPr lang="tr-TR" sz="2000" dirty="0" smtClean="0"/>
              <a:t> a </a:t>
            </a:r>
            <a:r>
              <a:rPr lang="tr-TR" sz="2000" dirty="0" err="1" smtClean="0"/>
              <a:t>base</a:t>
            </a:r>
            <a:r>
              <a:rPr lang="tr-TR" sz="2000" dirty="0" smtClean="0"/>
              <a:t> </a:t>
            </a:r>
            <a:r>
              <a:rPr lang="tr-TR" sz="2000" dirty="0" err="1" smtClean="0"/>
              <a:t>solves</a:t>
            </a:r>
            <a:r>
              <a:rPr lang="tr-TR" sz="2000" dirty="0" smtClean="0"/>
              <a:t> in </a:t>
            </a:r>
            <a:r>
              <a:rPr lang="tr-TR" sz="2000" dirty="0" err="1" smtClean="0"/>
              <a:t>any</a:t>
            </a:r>
            <a:r>
              <a:rPr lang="tr-TR" sz="2000" dirty="0" smtClean="0"/>
              <a:t> </a:t>
            </a:r>
            <a:r>
              <a:rPr lang="tr-TR" sz="2000" dirty="0" err="1" smtClean="0"/>
              <a:t>solvent</a:t>
            </a:r>
            <a:r>
              <a:rPr lang="tr-TR" sz="2000" dirty="0" smtClean="0"/>
              <a:t>, it </a:t>
            </a:r>
            <a:r>
              <a:rPr lang="tr-TR" sz="2000" dirty="0" err="1" smtClean="0"/>
              <a:t>takes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 </a:t>
            </a:r>
            <a:r>
              <a:rPr lang="tr-TR" sz="2000" dirty="0" err="1" smtClean="0"/>
              <a:t>from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theory</a:t>
            </a:r>
            <a:r>
              <a:rPr lang="tr-TR" sz="2000" dirty="0" smtClean="0"/>
              <a:t> is </a:t>
            </a:r>
            <a:r>
              <a:rPr lang="tr-TR" sz="2000" dirty="0" err="1" smtClean="0"/>
              <a:t>explained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basic</a:t>
            </a:r>
            <a:r>
              <a:rPr lang="tr-TR" sz="2000" dirty="0" smtClean="0"/>
              <a:t> </a:t>
            </a:r>
            <a:r>
              <a:rPr lang="tr-TR" sz="2000" dirty="0" err="1" smtClean="0"/>
              <a:t>characteristic</a:t>
            </a:r>
            <a:r>
              <a:rPr lang="tr-TR" sz="2000" dirty="0" smtClean="0"/>
              <a:t> of 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3</a:t>
            </a:r>
            <a:endParaRPr lang="tr-TR" sz="2000" baseline="-25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HNO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+ 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→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+ NO</a:t>
            </a:r>
            <a:r>
              <a:rPr lang="en-US" sz="2000" baseline="-25000" dirty="0" smtClean="0"/>
              <a:t>3</a:t>
            </a:r>
            <a:r>
              <a:rPr lang="en-US" sz="2000" baseline="30000" dirty="0" smtClean="0"/>
              <a:t>-</a:t>
            </a: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ctr">
              <a:lnSpc>
                <a:spcPct val="150000"/>
              </a:lnSpc>
            </a:pPr>
            <a:r>
              <a:rPr lang="tr-TR" sz="2000" b="1" dirty="0" err="1" smtClean="0"/>
              <a:t>Amphoteric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Compound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materials show acidic or basic character according to the type of material they meet. That is, they act as bases against acids, acids against bases. Such materials are called </a:t>
            </a:r>
            <a:r>
              <a:rPr lang="en-US" sz="2000" dirty="0" err="1" smtClean="0"/>
              <a:t>amphoteric</a:t>
            </a:r>
            <a:r>
              <a:rPr lang="en-US" sz="2000" dirty="0" smtClean="0"/>
              <a:t> substances.</a:t>
            </a:r>
            <a:r>
              <a:rPr lang="tr-TR" sz="2000" dirty="0" smtClean="0"/>
              <a:t> </a:t>
            </a:r>
            <a:r>
              <a:rPr lang="tr-TR" sz="2000" dirty="0" err="1" smtClean="0"/>
              <a:t>Aminoacids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en-US" sz="2000" dirty="0" err="1" smtClean="0"/>
              <a:t>amphoteric</a:t>
            </a:r>
            <a:r>
              <a:rPr lang="en-US" sz="2000" dirty="0" smtClean="0"/>
              <a:t> substances</a:t>
            </a:r>
            <a:r>
              <a:rPr lang="tr-TR" sz="2000" dirty="0" smtClean="0"/>
              <a:t>.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baseline="30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3" name="2 Dikdörtgen"/>
          <p:cNvSpPr/>
          <p:nvPr/>
        </p:nvSpPr>
        <p:spPr>
          <a:xfrm>
            <a:off x="323528" y="3356992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When a base reacts with an acid, the conjugate acid and its are </a:t>
            </a:r>
            <a:r>
              <a:rPr lang="en-US" sz="2000" dirty="0" err="1" smtClean="0"/>
              <a:t>occured</a:t>
            </a:r>
            <a:r>
              <a:rPr lang="tr-TR" sz="2000" dirty="0" smtClean="0"/>
              <a:t>.</a:t>
            </a:r>
            <a:r>
              <a:rPr lang="en-US" sz="2000" dirty="0" smtClean="0"/>
              <a:t>                               </a:t>
            </a:r>
            <a:r>
              <a:rPr lang="tr-TR" sz="2000" dirty="0" smtClean="0"/>
              <a:t>  </a:t>
            </a:r>
            <a:r>
              <a:rPr lang="tr-TR" sz="2000" dirty="0" err="1" smtClean="0"/>
              <a:t>Acid</a:t>
            </a:r>
            <a:r>
              <a:rPr lang="tr-TR" sz="2000" dirty="0" smtClean="0"/>
              <a:t>  1</a:t>
            </a:r>
            <a:r>
              <a:rPr lang="en-US" sz="2000" dirty="0" smtClean="0"/>
              <a:t>    </a:t>
            </a:r>
            <a:r>
              <a:rPr lang="tr-TR" sz="2000" dirty="0" smtClean="0"/>
              <a:t>     </a:t>
            </a:r>
            <a:r>
              <a:rPr lang="tr-TR" sz="2000" dirty="0" err="1" smtClean="0"/>
              <a:t>Conjuge</a:t>
            </a:r>
            <a:r>
              <a:rPr lang="tr-TR" sz="2000" dirty="0" smtClean="0"/>
              <a:t> </a:t>
            </a:r>
            <a:r>
              <a:rPr lang="tr-TR" sz="2000" dirty="0" err="1" smtClean="0"/>
              <a:t>bases</a:t>
            </a:r>
            <a:r>
              <a:rPr lang="tr-TR" sz="2000" dirty="0" smtClean="0"/>
              <a:t> of </a:t>
            </a:r>
            <a:r>
              <a:rPr lang="tr-TR" sz="2000" dirty="0" err="1" smtClean="0"/>
              <a:t>acid</a:t>
            </a:r>
            <a:r>
              <a:rPr lang="tr-TR" sz="2000" dirty="0" smtClean="0"/>
              <a:t> 2</a:t>
            </a:r>
            <a:r>
              <a:rPr lang="en-US" sz="2000" dirty="0" smtClean="0"/>
              <a:t>       </a:t>
            </a:r>
            <a:r>
              <a:rPr lang="tr-TR" sz="2000" dirty="0" smtClean="0"/>
              <a:t>     </a:t>
            </a:r>
            <a:r>
              <a:rPr lang="en-US" sz="2000" dirty="0" smtClean="0"/>
              <a:t>  </a:t>
            </a:r>
            <a:r>
              <a:rPr lang="tr-TR" sz="2000" dirty="0" err="1" smtClean="0"/>
              <a:t>Acid</a:t>
            </a:r>
            <a:r>
              <a:rPr lang="tr-TR" sz="2000" dirty="0" smtClean="0"/>
              <a:t> 2</a:t>
            </a:r>
            <a:r>
              <a:rPr lang="en-US" sz="2000" dirty="0" smtClean="0"/>
              <a:t>   </a:t>
            </a:r>
            <a:r>
              <a:rPr lang="tr-TR" sz="2000" dirty="0" smtClean="0"/>
              <a:t>            </a:t>
            </a:r>
            <a:r>
              <a:rPr lang="tr-TR" sz="2000" dirty="0" err="1" smtClean="0"/>
              <a:t>conguge</a:t>
            </a:r>
            <a:r>
              <a:rPr lang="tr-TR" sz="2000" dirty="0" smtClean="0"/>
              <a:t> </a:t>
            </a:r>
            <a:r>
              <a:rPr lang="tr-TR" sz="2000" dirty="0" err="1" smtClean="0"/>
              <a:t>base</a:t>
            </a:r>
            <a:r>
              <a:rPr lang="tr-TR" sz="2000" dirty="0" smtClean="0"/>
              <a:t> of </a:t>
            </a:r>
            <a:r>
              <a:rPr lang="tr-TR" sz="2000" dirty="0" err="1" smtClean="0"/>
              <a:t>acid</a:t>
            </a:r>
            <a:r>
              <a:rPr lang="tr-TR" sz="2000" dirty="0" smtClean="0"/>
              <a:t> 1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  </a:t>
            </a:r>
            <a:r>
              <a:rPr lang="en-US" sz="2000" dirty="0" err="1" smtClean="0"/>
              <a:t>HCl</a:t>
            </a:r>
            <a:r>
              <a:rPr lang="en-US" sz="2000" dirty="0" smtClean="0"/>
              <a:t>  </a:t>
            </a:r>
            <a:r>
              <a:rPr lang="tr-TR" sz="2000" dirty="0" smtClean="0"/>
              <a:t>      </a:t>
            </a:r>
            <a:r>
              <a:rPr lang="en-US" sz="2000" dirty="0" smtClean="0"/>
              <a:t>+  </a:t>
            </a:r>
            <a:r>
              <a:rPr lang="tr-TR" sz="2000" dirty="0" smtClean="0"/>
              <a:t>        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  </a:t>
            </a:r>
            <a:r>
              <a:rPr lang="tr-TR" sz="2000" dirty="0" smtClean="0"/>
              <a:t>                               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  </a:t>
            </a:r>
            <a:r>
              <a:rPr lang="tr-TR" sz="2000" dirty="0" smtClean="0"/>
              <a:t>   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O</a:t>
            </a:r>
            <a:r>
              <a:rPr lang="en-US" sz="2000" baseline="30000" dirty="0" smtClean="0"/>
              <a:t>+</a:t>
            </a:r>
            <a:r>
              <a:rPr lang="tr-TR" sz="2000" baseline="30000" dirty="0" smtClean="0"/>
              <a:t>                  </a:t>
            </a:r>
            <a:r>
              <a:rPr lang="en-US" sz="2000" dirty="0" smtClean="0"/>
              <a:t> +    </a:t>
            </a:r>
            <a:r>
              <a:rPr lang="tr-TR" sz="2000" dirty="0" smtClean="0"/>
              <a:t>                      </a:t>
            </a:r>
            <a:r>
              <a:rPr lang="en-US" sz="2000" dirty="0" err="1" smtClean="0"/>
              <a:t>Cl</a:t>
            </a:r>
            <a:r>
              <a:rPr lang="en-US" sz="2000" baseline="30000" dirty="0" smtClean="0"/>
              <a:t>-</a:t>
            </a:r>
            <a:endParaRPr lang="tr-TR" sz="2000" baseline="30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etin kutusu"/>
          <p:cNvSpPr txBox="1"/>
          <p:nvPr/>
        </p:nvSpPr>
        <p:spPr>
          <a:xfrm>
            <a:off x="251520" y="260648"/>
            <a:ext cx="8640960" cy="824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/>
              <a:t>Lewis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Theory</a:t>
            </a:r>
            <a:endParaRPr lang="tr-TR" sz="2000" b="1" dirty="0" smtClean="0"/>
          </a:p>
          <a:p>
            <a:pPr algn="ctr"/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tr-TR" sz="2000" b="1" dirty="0" smtClean="0"/>
              <a:t>               </a:t>
            </a:r>
            <a:r>
              <a:rPr lang="tr-TR" sz="2000" dirty="0" err="1" smtClean="0"/>
              <a:t>Related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Lewis</a:t>
            </a:r>
            <a:r>
              <a:rPr lang="tr-TR" sz="2000" dirty="0" smtClean="0"/>
              <a:t>, </a:t>
            </a:r>
            <a:r>
              <a:rPr lang="tr-TR" sz="2000" dirty="0" err="1" smtClean="0"/>
              <a:t>acids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defined</a:t>
            </a:r>
            <a:r>
              <a:rPr lang="tr-TR" sz="2000" dirty="0" smtClean="0"/>
              <a:t> as </a:t>
            </a:r>
            <a:r>
              <a:rPr lang="tr-TR" sz="2000" dirty="0" err="1" smtClean="0"/>
              <a:t>electron</a:t>
            </a:r>
            <a:r>
              <a:rPr lang="tr-TR" sz="2000" dirty="0" smtClean="0"/>
              <a:t> – </a:t>
            </a:r>
            <a:r>
              <a:rPr lang="tr-TR" sz="2000" dirty="0" err="1" smtClean="0"/>
              <a:t>pair</a:t>
            </a:r>
            <a:r>
              <a:rPr lang="tr-TR" sz="2000" dirty="0" smtClean="0"/>
              <a:t> </a:t>
            </a:r>
            <a:r>
              <a:rPr lang="tr-TR" sz="2000" dirty="0" err="1" smtClean="0"/>
              <a:t>acceptors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bases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defined</a:t>
            </a:r>
            <a:r>
              <a:rPr lang="tr-TR" sz="2000" dirty="0" smtClean="0"/>
              <a:t> as </a:t>
            </a:r>
            <a:r>
              <a:rPr lang="tr-TR" sz="2000" dirty="0" err="1" smtClean="0"/>
              <a:t>electron</a:t>
            </a:r>
            <a:r>
              <a:rPr lang="tr-TR" sz="2000" dirty="0" smtClean="0"/>
              <a:t> – </a:t>
            </a:r>
            <a:r>
              <a:rPr lang="tr-TR" sz="2000" dirty="0" err="1" smtClean="0"/>
              <a:t>pair</a:t>
            </a:r>
            <a:r>
              <a:rPr lang="tr-TR" sz="2000" dirty="0" smtClean="0"/>
              <a:t> </a:t>
            </a:r>
            <a:r>
              <a:rPr lang="tr-TR" sz="2000" dirty="0" err="1" smtClean="0"/>
              <a:t>donors</a:t>
            </a:r>
            <a:r>
              <a:rPr lang="tr-TR" sz="2000" dirty="0" smtClean="0"/>
              <a:t>. 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</a:t>
            </a:r>
            <a:r>
              <a:rPr lang="tr-TR" sz="2000" dirty="0" smtClean="0"/>
              <a:t> </a:t>
            </a:r>
            <a:r>
              <a:rPr lang="tr-TR" sz="2000" dirty="0" err="1" smtClean="0"/>
              <a:t>if</a:t>
            </a:r>
            <a:r>
              <a:rPr lang="tr-TR" sz="2000" dirty="0" smtClean="0"/>
              <a:t> NH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</a:t>
            </a:r>
            <a:r>
              <a:rPr lang="tr-TR" sz="2000" dirty="0" err="1" smtClean="0"/>
              <a:t>react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BF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, NH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is a </a:t>
            </a:r>
            <a:r>
              <a:rPr lang="tr-TR" sz="2000" dirty="0" err="1" smtClean="0"/>
              <a:t>base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BF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 is an </a:t>
            </a:r>
            <a:r>
              <a:rPr lang="tr-TR" sz="2000" dirty="0" err="1" smtClean="0"/>
              <a:t>acid</a:t>
            </a:r>
            <a:r>
              <a:rPr lang="tr-TR" sz="20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ctr">
              <a:lnSpc>
                <a:spcPct val="150000"/>
              </a:lnSpc>
            </a:pPr>
            <a:r>
              <a:rPr lang="tr-TR" sz="2000" b="1" dirty="0" err="1" smtClean="0"/>
              <a:t>Ionization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Equilibrium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I</a:t>
            </a:r>
            <a:r>
              <a:rPr lang="en-US" sz="2000" dirty="0" err="1" smtClean="0"/>
              <a:t>onization</a:t>
            </a:r>
            <a:r>
              <a:rPr lang="en-US" sz="2000" dirty="0" smtClean="0"/>
              <a:t> balances are valid for less ionized materials. For example, the percentage of weak acids in water is very low, </a:t>
            </a:r>
            <a:r>
              <a:rPr lang="en-US" sz="2000" dirty="0" err="1" smtClean="0"/>
              <a:t>ie</a:t>
            </a:r>
            <a:r>
              <a:rPr lang="en-US" sz="2000" dirty="0" smtClean="0"/>
              <a:t> they are ionized in small quantities. After a weak acid is dissolved in water, a state of equilibrium occurs between the ionizing and non-ionizing portions.</a:t>
            </a:r>
            <a:r>
              <a:rPr lang="tr-TR" sz="2000" dirty="0" smtClean="0"/>
              <a:t> </a:t>
            </a:r>
            <a:r>
              <a:rPr lang="en-US" sz="2000" dirty="0" smtClean="0"/>
              <a:t>An example of this is the ionic equilibrium of formic acid. Formic acid is ionized in aqueous solutions as follows.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ctr"/>
            <a:r>
              <a:rPr lang="tr-TR" sz="2000" dirty="0" smtClean="0"/>
              <a:t>HCOOH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+ HCOO</a:t>
            </a:r>
            <a:r>
              <a:rPr lang="tr-TR" sz="2000" baseline="30000" dirty="0" smtClean="0"/>
              <a:t>-</a:t>
            </a:r>
            <a:endParaRPr lang="tr-TR" sz="2000" dirty="0" smtClean="0"/>
          </a:p>
          <a:p>
            <a:pPr algn="ctr">
              <a:lnSpc>
                <a:spcPct val="150000"/>
              </a:lnSpc>
            </a:pPr>
            <a:endParaRPr lang="tr-TR" sz="2000" dirty="0" smtClean="0"/>
          </a:p>
          <a:p>
            <a:pPr algn="ctr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tr-TR" sz="2000" b="1" dirty="0" smtClean="0"/>
              <a:t>                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          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251520" y="332656"/>
            <a:ext cx="8424936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/>
              <a:t>HCOOH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+ HCOO</a:t>
            </a:r>
            <a:r>
              <a:rPr lang="tr-TR" sz="2000" baseline="30000" dirty="0" smtClean="0"/>
              <a:t>-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This is an equilibrium reaction. The equilibrium constant (Ka) can be written as</a:t>
            </a:r>
            <a:r>
              <a:rPr lang="tr-TR" sz="2000" dirty="0" smtClean="0"/>
              <a:t>;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α ionization percentage and C is the initial formic acid concentration, the following equations can be written.</a:t>
            </a:r>
            <a:r>
              <a:rPr lang="tr-TR" sz="2000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tr-TR" sz="2000" dirty="0" smtClean="0"/>
              <a:t>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Cα                    [HCOO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] = Cα                     [HCOOH] = C – Cα</a:t>
            </a:r>
          </a:p>
          <a:p>
            <a:pPr algn="ctr">
              <a:lnSpc>
                <a:spcPct val="150000"/>
              </a:lnSpc>
            </a:pPr>
            <a:endParaRPr lang="tr-TR" sz="2000" dirty="0" smtClean="0"/>
          </a:p>
          <a:p>
            <a:pPr algn="ctr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F</a:t>
            </a:r>
            <a:r>
              <a:rPr lang="en-US" sz="2000" dirty="0" err="1" smtClean="0"/>
              <a:t>rom</a:t>
            </a:r>
            <a:r>
              <a:rPr lang="en-US" sz="2000" dirty="0" smtClean="0"/>
              <a:t> this equation, the percentage of ionization can be calculated using the </a:t>
            </a:r>
            <a:r>
              <a:rPr lang="en-US" sz="2000" dirty="0" err="1" smtClean="0"/>
              <a:t>acidion</a:t>
            </a:r>
            <a:r>
              <a:rPr lang="en-US" sz="2000" dirty="0" smtClean="0"/>
              <a:t> constant and initial concentration of the acid.</a:t>
            </a:r>
            <a:endParaRPr lang="tr-TR" sz="2000" dirty="0" smtClean="0"/>
          </a:p>
          <a:p>
            <a:pPr algn="ctr"/>
            <a:endParaRPr lang="tr-TR" sz="2000" dirty="0" smtClean="0"/>
          </a:p>
          <a:p>
            <a:pPr algn="ctr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baseline="30000" dirty="0" smtClean="0"/>
          </a:p>
          <a:p>
            <a:pPr algn="just"/>
            <a:endParaRPr lang="tr-TR" sz="2000" baseline="30000" dirty="0" smtClean="0"/>
          </a:p>
          <a:p>
            <a:pPr algn="ctr"/>
            <a:endParaRPr lang="tr-TR" sz="2000" baseline="30000" dirty="0" smtClean="0"/>
          </a:p>
          <a:p>
            <a:pPr algn="ctr"/>
            <a:endParaRPr lang="tr-TR" sz="2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1772816"/>
            <a:ext cx="2009023" cy="648072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4365104"/>
            <a:ext cx="1386155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640960" cy="11069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/>
              <a:t>Water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Ionization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Balance</a:t>
            </a:r>
            <a:endParaRPr lang="tr-TR" sz="2000" b="1" dirty="0" smtClean="0"/>
          </a:p>
          <a:p>
            <a:pPr algn="ctr"/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</a:t>
            </a:r>
            <a:r>
              <a:rPr lang="en-US" sz="2000" dirty="0" err="1" smtClean="0"/>
              <a:t>onisation</a:t>
            </a:r>
            <a:r>
              <a:rPr lang="en-US" sz="2000" dirty="0" smtClean="0"/>
              <a:t> of water is important because aqueous solutions are often used in analyzes. Water is ionized as follows.</a:t>
            </a:r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+ OH</a:t>
            </a:r>
            <a:r>
              <a:rPr lang="tr-TR" sz="2000" baseline="30000" dirty="0" smtClean="0"/>
              <a:t>-</a:t>
            </a:r>
          </a:p>
          <a:p>
            <a:pPr algn="just"/>
            <a:endParaRPr lang="tr-TR" sz="2000" baseline="30000" dirty="0" smtClean="0"/>
          </a:p>
          <a:p>
            <a:pPr algn="just"/>
            <a:r>
              <a:rPr lang="en-US" sz="2000" dirty="0" smtClean="0"/>
              <a:t>The equilibrium expression for this reaction can be written as</a:t>
            </a:r>
            <a:r>
              <a:rPr lang="tr-TR" sz="2000" dirty="0" smtClean="0"/>
              <a:t>;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At 25 </a:t>
            </a:r>
            <a:r>
              <a:rPr lang="tr-TR" sz="2000" baseline="30000" dirty="0" smtClean="0"/>
              <a:t>O</a:t>
            </a:r>
            <a:r>
              <a:rPr lang="tr-TR" sz="2000" dirty="0" smtClean="0"/>
              <a:t>C, </a:t>
            </a:r>
            <a:r>
              <a:rPr lang="tr-TR" sz="2000" dirty="0" err="1" smtClean="0"/>
              <a:t>this</a:t>
            </a:r>
            <a:r>
              <a:rPr lang="tr-TR" sz="2000" dirty="0" smtClean="0"/>
              <a:t> is 1.8 10</a:t>
            </a:r>
            <a:r>
              <a:rPr lang="tr-TR" sz="2000" baseline="30000" dirty="0" smtClean="0"/>
              <a:t>–16</a:t>
            </a:r>
            <a:r>
              <a:rPr lang="tr-TR" sz="2000" dirty="0" smtClean="0"/>
              <a:t>. </a:t>
            </a:r>
            <a:r>
              <a:rPr lang="en-US" sz="2000" dirty="0" smtClean="0"/>
              <a:t>It can be assumed that the water molecule is slightly ionized and does not decompose at all.</a:t>
            </a:r>
            <a:r>
              <a:rPr lang="tr-TR" sz="2000" dirty="0" smtClean="0"/>
              <a:t> </a:t>
            </a:r>
            <a:r>
              <a:rPr lang="tr-TR" sz="2000" dirty="0" err="1" smtClean="0"/>
              <a:t>If</a:t>
            </a:r>
            <a:r>
              <a:rPr lang="tr-TR" sz="2000" dirty="0" smtClean="0"/>
              <a:t> </a:t>
            </a:r>
            <a:r>
              <a:rPr lang="tr-TR" sz="2000" dirty="0" err="1" smtClean="0"/>
              <a:t>water</a:t>
            </a:r>
            <a:r>
              <a:rPr lang="tr-TR" sz="2000" dirty="0" smtClean="0"/>
              <a:t> is 1 L, </a:t>
            </a:r>
            <a:r>
              <a:rPr lang="tr-TR" sz="2000" dirty="0" err="1" smtClean="0"/>
              <a:t>molarity</a:t>
            </a:r>
            <a:r>
              <a:rPr lang="tr-TR" sz="2000" dirty="0" smtClean="0"/>
              <a:t> of </a:t>
            </a:r>
            <a:r>
              <a:rPr lang="tr-TR" sz="2000" dirty="0" err="1" smtClean="0"/>
              <a:t>water</a:t>
            </a:r>
            <a:r>
              <a:rPr lang="tr-TR" sz="2000" dirty="0" smtClean="0"/>
              <a:t> is;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1000/18= 55.6 M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reason</a:t>
            </a:r>
            <a:r>
              <a:rPr lang="tr-TR" sz="2000" dirty="0" smtClean="0"/>
              <a:t>; 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b="1" dirty="0" smtClean="0"/>
          </a:p>
          <a:p>
            <a:pPr algn="just"/>
            <a:endParaRPr lang="tr-TR" sz="2000" b="1" dirty="0" smtClean="0"/>
          </a:p>
          <a:p>
            <a:pPr algn="ctr"/>
            <a:endParaRPr lang="tr-TR" sz="2000" b="1" dirty="0" smtClean="0"/>
          </a:p>
          <a:p>
            <a:pPr algn="ctr"/>
            <a:endParaRPr lang="tr-TR" sz="2000" dirty="0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9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284984"/>
            <a:ext cx="1944216" cy="726809"/>
          </a:xfrm>
          <a:prstGeom prst="rect">
            <a:avLst/>
          </a:prstGeom>
          <a:noFill/>
        </p:spPr>
      </p:pic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9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6497960"/>
            <a:ext cx="3420380" cy="360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0"/>
            <a:ext cx="8424936" cy="946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800" b="1" dirty="0" err="1"/>
              <a:t>pH</a:t>
            </a:r>
            <a:r>
              <a:rPr lang="tr-TR" sz="2800" b="1" dirty="0"/>
              <a:t> 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Term</a:t>
            </a:r>
            <a:endParaRPr lang="tr-TR" sz="2800" b="1" dirty="0"/>
          </a:p>
          <a:p>
            <a:pPr algn="just">
              <a:lnSpc>
                <a:spcPct val="150000"/>
              </a:lnSpc>
            </a:pPr>
            <a:r>
              <a:rPr lang="tr-TR" dirty="0"/>
              <a:t> </a:t>
            </a:r>
            <a:r>
              <a:rPr lang="en-US" dirty="0" smtClean="0"/>
              <a:t>The concept of pH is a logarithmic measure of the concentration of hydrogen ions present in a solution.</a:t>
            </a:r>
            <a:r>
              <a:rPr lang="tr-TR" dirty="0" smtClean="0"/>
              <a:t> </a:t>
            </a:r>
            <a:r>
              <a:rPr lang="en-US" dirty="0" smtClean="0"/>
              <a:t>The required equilibrium for pH calculation is given below.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there</a:t>
            </a:r>
            <a:r>
              <a:rPr lang="tr-TR" sz="2000" dirty="0" smtClean="0"/>
              <a:t> a is an </a:t>
            </a:r>
            <a:r>
              <a:rPr lang="tr-TR" sz="2000" dirty="0" err="1" smtClean="0"/>
              <a:t>activity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calculated</a:t>
            </a:r>
            <a:r>
              <a:rPr lang="tr-TR" sz="2000" dirty="0" smtClean="0"/>
              <a:t> as a = f x c.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In diluted solutions, the coefficient of activity approaches </a:t>
            </a:r>
            <a:r>
              <a:rPr lang="tr-TR" sz="2000" dirty="0" err="1" smtClean="0"/>
              <a:t>one</a:t>
            </a:r>
            <a:r>
              <a:rPr lang="en-US" sz="2000" dirty="0" smtClean="0"/>
              <a:t>. Because of this reason, the active concentration can be taken in C instead.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reason</a:t>
            </a:r>
            <a:r>
              <a:rPr lang="tr-TR" sz="2000" dirty="0" smtClean="0"/>
              <a:t>;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aqueous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solutions</a:t>
            </a:r>
            <a:r>
              <a:rPr lang="tr-TR" sz="2000" dirty="0" smtClean="0"/>
              <a:t>;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if the negative logarithm of both sides is taken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endParaRPr lang="tr-TR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45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844824"/>
            <a:ext cx="1692188" cy="360040"/>
          </a:xfrm>
          <a:prstGeom prst="rect">
            <a:avLst/>
          </a:prstGeom>
          <a:noFill/>
        </p:spPr>
      </p:pic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4541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365104"/>
            <a:ext cx="1800200" cy="375042"/>
          </a:xfrm>
          <a:prstGeom prst="rect">
            <a:avLst/>
          </a:prstGeom>
          <a:noFill/>
        </p:spPr>
      </p:pic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5301208"/>
            <a:ext cx="3420380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692696"/>
            <a:ext cx="4104456" cy="432048"/>
          </a:xfrm>
          <a:prstGeom prst="rect">
            <a:avLst/>
          </a:prstGeom>
          <a:noFill/>
        </p:spPr>
      </p:pic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101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268760"/>
            <a:ext cx="5551827" cy="432049"/>
          </a:xfrm>
          <a:prstGeom prst="rect">
            <a:avLst/>
          </a:prstGeom>
          <a:noFill/>
        </p:spPr>
      </p:pic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101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844824"/>
            <a:ext cx="2181842" cy="432048"/>
          </a:xfrm>
          <a:prstGeom prst="rect">
            <a:avLst/>
          </a:prstGeom>
          <a:noFill/>
        </p:spPr>
      </p:pic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359024" y="3041376"/>
            <a:ext cx="8784976" cy="276998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The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concentration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of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hydrogen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ions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in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pure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water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equals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the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concentration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of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hydroxyl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ions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+mj-lt"/>
                <a:cs typeface="Arial" pitchFamily="34" charset="0"/>
              </a:rPr>
              <a:t>.</a:t>
            </a:r>
            <a:endParaRPr lang="tr-TR" sz="2000" dirty="0" smtClean="0">
              <a:latin typeface="+mj-lt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dirty="0" smtClean="0">
              <a:latin typeface="+mj-lt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dirty="0" smtClean="0">
              <a:latin typeface="+mj-lt"/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/>
              <a:t>The pH scale is between 0 and 14. The pH is lower than 7 </a:t>
            </a:r>
            <a:r>
              <a:rPr lang="tr-TR" sz="2000" dirty="0" smtClean="0"/>
              <a:t>is</a:t>
            </a:r>
            <a:r>
              <a:rPr lang="en-US" sz="2000" dirty="0" smtClean="0"/>
              <a:t> acid, the higher than 7 </a:t>
            </a:r>
            <a:r>
              <a:rPr lang="tr-TR" sz="2000" dirty="0" smtClean="0"/>
              <a:t>is </a:t>
            </a:r>
            <a:r>
              <a:rPr lang="tr-TR" sz="2000" dirty="0" err="1" smtClean="0"/>
              <a:t>base</a:t>
            </a:r>
            <a:r>
              <a:rPr lang="en-US" sz="2000" dirty="0" smtClean="0"/>
              <a:t>. pH 7 is neutral.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101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149080"/>
            <a:ext cx="3477986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838</Words>
  <Application>Microsoft Office PowerPoint</Application>
  <PresentationFormat>Ekran Gösterisi (4:3)</PresentationFormat>
  <Paragraphs>131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2017-12-27T10:00:23Z</dcterms:created>
  <dcterms:modified xsi:type="dcterms:W3CDTF">2017-12-27T10:04:21Z</dcterms:modified>
</cp:coreProperties>
</file>