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72" r:id="rId2"/>
    <p:sldId id="286" r:id="rId3"/>
    <p:sldId id="287" r:id="rId4"/>
    <p:sldId id="288" r:id="rId5"/>
    <p:sldId id="289" r:id="rId6"/>
    <p:sldId id="290" r:id="rId7"/>
    <p:sldId id="291" r:id="rId8"/>
    <p:sldId id="292" r:id="rId9"/>
    <p:sldId id="293" r:id="rId10"/>
    <p:sldId id="446" r:id="rId11"/>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1" y="90128"/>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4" y="1067863"/>
            <a:ext cx="11887200" cy="3799702"/>
          </a:xfrm>
        </p:spPr>
        <p:txBody>
          <a:bodyPr>
            <a:normAutofit fontScale="92500"/>
          </a:bodyPr>
          <a:lstStyle/>
          <a:p>
            <a:pPr marL="0" indent="0" algn="just">
              <a:lnSpc>
                <a:spcPct val="80000"/>
              </a:lnSpc>
              <a:buNone/>
            </a:pPr>
            <a:r>
              <a:rPr lang="tr-TR" sz="2200" b="1" dirty="0">
                <a:latin typeface="Times New Roman" panose="02020603050405020304" pitchFamily="18" charset="0"/>
                <a:cs typeface="Times New Roman" panose="02020603050405020304" pitchFamily="18" charset="0"/>
              </a:rPr>
              <a:t>Turist –Ekonomi İlişkisi</a:t>
            </a:r>
          </a:p>
          <a:p>
            <a:pPr marL="0" indent="0" algn="just">
              <a:lnSpc>
                <a:spcPct val="80000"/>
              </a:lnSpc>
              <a:buNone/>
            </a:pPr>
            <a:endParaRPr lang="tr-TR" sz="2200" b="1"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Turizm, boş zamanın ve tasarrufun nasıl kullanılacağına ilişkin ekonomik bir kararla başlayan  </a:t>
            </a:r>
            <a:r>
              <a:rPr lang="tr-TR" sz="2200" b="1" dirty="0">
                <a:latin typeface="Times New Roman" panose="02020603050405020304" pitchFamily="18" charset="0"/>
                <a:cs typeface="Times New Roman" panose="02020603050405020304" pitchFamily="18" charset="0"/>
              </a:rPr>
              <a:t>yatırım</a:t>
            </a:r>
            <a:r>
              <a:rPr lang="tr-TR" sz="2200" dirty="0">
                <a:latin typeface="Times New Roman" panose="02020603050405020304" pitchFamily="18" charset="0"/>
                <a:cs typeface="Times New Roman" panose="02020603050405020304" pitchFamily="18" charset="0"/>
              </a:rPr>
              <a:t>, </a:t>
            </a:r>
            <a:r>
              <a:rPr lang="tr-TR" sz="2200" b="1" dirty="0">
                <a:solidFill>
                  <a:srgbClr val="FF0000"/>
                </a:solidFill>
                <a:latin typeface="Times New Roman" panose="02020603050405020304" pitchFamily="18" charset="0"/>
                <a:cs typeface="Times New Roman" panose="02020603050405020304" pitchFamily="18" charset="0"/>
              </a:rPr>
              <a:t>tüketim</a:t>
            </a:r>
            <a:r>
              <a:rPr lang="tr-TR" sz="2200" dirty="0">
                <a:latin typeface="Times New Roman" panose="02020603050405020304" pitchFamily="18" charset="0"/>
                <a:cs typeface="Times New Roman" panose="02020603050405020304" pitchFamily="18" charset="0"/>
              </a:rPr>
              <a:t>, </a:t>
            </a:r>
            <a:r>
              <a:rPr lang="tr-TR" sz="2200" b="1" dirty="0">
                <a:solidFill>
                  <a:srgbClr val="00B0F0"/>
                </a:solidFill>
                <a:latin typeface="Times New Roman" panose="02020603050405020304" pitchFamily="18" charset="0"/>
                <a:cs typeface="Times New Roman" panose="02020603050405020304" pitchFamily="18" charset="0"/>
              </a:rPr>
              <a:t>istihdam</a:t>
            </a:r>
            <a:r>
              <a:rPr lang="tr-TR" sz="2200" dirty="0">
                <a:latin typeface="Times New Roman" panose="02020603050405020304" pitchFamily="18" charset="0"/>
                <a:cs typeface="Times New Roman" panose="02020603050405020304" pitchFamily="18" charset="0"/>
              </a:rPr>
              <a:t>, </a:t>
            </a:r>
            <a:r>
              <a:rPr lang="tr-TR" sz="2200" b="1" dirty="0">
                <a:solidFill>
                  <a:srgbClr val="7030A0"/>
                </a:solidFill>
                <a:latin typeface="Times New Roman" panose="02020603050405020304" pitchFamily="18" charset="0"/>
                <a:cs typeface="Times New Roman" panose="02020603050405020304" pitchFamily="18" charset="0"/>
              </a:rPr>
              <a:t>dış satım </a:t>
            </a:r>
            <a:r>
              <a:rPr lang="tr-TR" sz="2200" dirty="0">
                <a:latin typeface="Times New Roman" panose="02020603050405020304" pitchFamily="18" charset="0"/>
                <a:cs typeface="Times New Roman" panose="02020603050405020304" pitchFamily="18" charset="0"/>
              </a:rPr>
              <a:t>ve </a:t>
            </a:r>
            <a:r>
              <a:rPr lang="tr-TR" sz="2200" b="1" dirty="0">
                <a:latin typeface="Times New Roman" panose="02020603050405020304" pitchFamily="18" charset="0"/>
                <a:cs typeface="Times New Roman" panose="02020603050405020304" pitchFamily="18" charset="0"/>
              </a:rPr>
              <a:t>kamu gelirleri </a:t>
            </a:r>
            <a:r>
              <a:rPr lang="tr-TR" sz="2200" dirty="0">
                <a:latin typeface="Times New Roman" panose="02020603050405020304" pitchFamily="18" charset="0"/>
                <a:cs typeface="Times New Roman" panose="02020603050405020304" pitchFamily="18" charset="0"/>
              </a:rPr>
              <a:t>gibi ekonomik yönleri bulunan </a:t>
            </a:r>
            <a:r>
              <a:rPr lang="tr-TR" sz="2200" dirty="0" err="1">
                <a:latin typeface="Times New Roman" panose="02020603050405020304" pitchFamily="18" charset="0"/>
                <a:cs typeface="Times New Roman" panose="02020603050405020304" pitchFamily="18" charset="0"/>
              </a:rPr>
              <a:t>sosyo</a:t>
            </a:r>
            <a:r>
              <a:rPr lang="tr-TR" sz="2200" dirty="0">
                <a:latin typeface="Times New Roman" panose="02020603050405020304" pitchFamily="18" charset="0"/>
                <a:cs typeface="Times New Roman" panose="02020603050405020304" pitchFamily="18" charset="0"/>
              </a:rPr>
              <a:t>-ekonomik bir olaydır.</a:t>
            </a:r>
          </a:p>
          <a:p>
            <a:pPr algn="just"/>
            <a:endParaRPr lang="tr-TR" sz="2200" dirty="0">
              <a:latin typeface="Times New Roman" panose="02020603050405020304" pitchFamily="18" charset="0"/>
              <a:cs typeface="Times New Roman" panose="02020603050405020304" pitchFamily="18" charset="0"/>
            </a:endParaRPr>
          </a:p>
          <a:p>
            <a:pPr algn="just">
              <a:lnSpc>
                <a:spcPct val="80000"/>
              </a:lnSpc>
            </a:pPr>
            <a:r>
              <a:rPr lang="tr-TR" sz="2200" dirty="0">
                <a:latin typeface="Times New Roman" panose="02020603050405020304" pitchFamily="18" charset="0"/>
                <a:cs typeface="Times New Roman" panose="02020603050405020304" pitchFamily="18" charset="0"/>
              </a:rPr>
              <a:t>Turizm, </a:t>
            </a:r>
            <a:r>
              <a:rPr lang="tr-TR" sz="2200" b="1" u="sng" dirty="0">
                <a:latin typeface="Times New Roman" panose="02020603050405020304" pitchFamily="18" charset="0"/>
                <a:cs typeface="Times New Roman" panose="02020603050405020304" pitchFamily="18" charset="0"/>
              </a:rPr>
              <a:t>ödemeler dengesi</a:t>
            </a:r>
            <a:r>
              <a:rPr lang="tr-TR" sz="2200" dirty="0">
                <a:latin typeface="Times New Roman" panose="02020603050405020304" pitchFamily="18" charset="0"/>
                <a:cs typeface="Times New Roman" panose="02020603050405020304" pitchFamily="18" charset="0"/>
              </a:rPr>
              <a:t> üzerinde önemli etkileri bulunan görünmeyen dış satım kalemidir.</a:t>
            </a:r>
          </a:p>
          <a:p>
            <a:pPr algn="just">
              <a:lnSpc>
                <a:spcPct val="80000"/>
              </a:lnSpc>
            </a:pPr>
            <a:endParaRPr lang="tr-TR" sz="2200" dirty="0">
              <a:latin typeface="Times New Roman" panose="02020603050405020304" pitchFamily="18" charset="0"/>
              <a:cs typeface="Times New Roman" panose="02020603050405020304" pitchFamily="18" charset="0"/>
            </a:endParaRPr>
          </a:p>
          <a:p>
            <a:pPr algn="just">
              <a:lnSpc>
                <a:spcPct val="80000"/>
              </a:lnSpc>
            </a:pPr>
            <a:r>
              <a:rPr lang="tr-TR" sz="2200" dirty="0">
                <a:latin typeface="Times New Roman" panose="02020603050405020304" pitchFamily="18" charset="0"/>
                <a:cs typeface="Times New Roman" panose="02020603050405020304" pitchFamily="18" charset="0"/>
              </a:rPr>
              <a:t>Otomasyona ve mekanizasyona geçme imkanları sınırlı olan turizm endüstrisinde </a:t>
            </a:r>
            <a:r>
              <a:rPr lang="tr-TR" sz="2200" b="1" u="sng" dirty="0">
                <a:latin typeface="Times New Roman" panose="02020603050405020304" pitchFamily="18" charset="0"/>
                <a:cs typeface="Times New Roman" panose="02020603050405020304" pitchFamily="18" charset="0"/>
              </a:rPr>
              <a:t>istihdam/yatırım </a:t>
            </a:r>
            <a:r>
              <a:rPr lang="tr-TR" sz="2200" dirty="0">
                <a:latin typeface="Times New Roman" panose="02020603050405020304" pitchFamily="18" charset="0"/>
                <a:cs typeface="Times New Roman" panose="02020603050405020304" pitchFamily="18" charset="0"/>
              </a:rPr>
              <a:t>oranı da genel olarak yüksektir. </a:t>
            </a:r>
          </a:p>
          <a:p>
            <a:pPr algn="just">
              <a:lnSpc>
                <a:spcPct val="80000"/>
              </a:lnSpc>
            </a:pPr>
            <a:endParaRPr lang="tr-TR" sz="2200" dirty="0">
              <a:latin typeface="Times New Roman" panose="02020603050405020304" pitchFamily="18" charset="0"/>
              <a:cs typeface="Times New Roman" panose="02020603050405020304" pitchFamily="18" charset="0"/>
            </a:endParaRPr>
          </a:p>
          <a:p>
            <a:pPr algn="just">
              <a:lnSpc>
                <a:spcPct val="80000"/>
              </a:lnSpc>
            </a:pPr>
            <a:r>
              <a:rPr lang="tr-TR" sz="2200" dirty="0">
                <a:latin typeface="Times New Roman" panose="02020603050405020304" pitchFamily="18" charset="0"/>
                <a:cs typeface="Times New Roman" panose="02020603050405020304" pitchFamily="18" charset="0"/>
              </a:rPr>
              <a:t>Turizm, </a:t>
            </a:r>
            <a:r>
              <a:rPr lang="tr-TR" sz="2200" b="1" dirty="0">
                <a:latin typeface="Times New Roman" panose="02020603050405020304" pitchFamily="18" charset="0"/>
                <a:cs typeface="Times New Roman" panose="02020603050405020304" pitchFamily="18" charset="0"/>
              </a:rPr>
              <a:t>yarattığı uyarıcı </a:t>
            </a:r>
            <a:r>
              <a:rPr lang="tr-TR" sz="2200" dirty="0">
                <a:latin typeface="Times New Roman" panose="02020603050405020304" pitchFamily="18" charset="0"/>
                <a:cs typeface="Times New Roman" panose="02020603050405020304" pitchFamily="18" charset="0"/>
              </a:rPr>
              <a:t>etkiler nedeniyle dolaylı olarak diğer kesimlerde de </a:t>
            </a:r>
            <a:r>
              <a:rPr lang="tr-TR" sz="2200" b="1" dirty="0">
                <a:latin typeface="Times New Roman" panose="02020603050405020304" pitchFamily="18" charset="0"/>
                <a:cs typeface="Times New Roman" panose="02020603050405020304" pitchFamily="18" charset="0"/>
              </a:rPr>
              <a:t>istihdam ve gelir </a:t>
            </a:r>
            <a:r>
              <a:rPr lang="tr-TR" sz="2200" dirty="0">
                <a:latin typeface="Times New Roman" panose="02020603050405020304" pitchFamily="18" charset="0"/>
                <a:cs typeface="Times New Roman" panose="02020603050405020304" pitchFamily="18" charset="0"/>
              </a:rPr>
              <a:t>düzeylerini yükseltir.</a:t>
            </a:r>
          </a:p>
          <a:p>
            <a:pPr>
              <a:lnSpc>
                <a:spcPct val="80000"/>
              </a:lnSpc>
            </a:pPr>
            <a:endParaRPr lang="tr-TR" sz="2200" dirty="0">
              <a:latin typeface="Times New Roman" panose="02020603050405020304" pitchFamily="18" charset="0"/>
              <a:cs typeface="Times New Roman" panose="02020603050405020304" pitchFamily="18" charset="0"/>
            </a:endParaRPr>
          </a:p>
          <a:p>
            <a:pPr>
              <a:lnSpc>
                <a:spcPct val="80000"/>
              </a:lnSpc>
            </a:pPr>
            <a:endParaRPr lang="tr-TR" sz="2200" dirty="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lvl="1" algn="just"/>
            <a:endParaRPr lang="tr-TR" dirty="0">
              <a:latin typeface="Times New Roman" panose="02020603050405020304" pitchFamily="18" charset="0"/>
              <a:cs typeface="Times New Roman" panose="02020603050405020304" pitchFamily="18" charset="0"/>
            </a:endParaRPr>
          </a:p>
        </p:txBody>
      </p:sp>
      <p:sp>
        <p:nvSpPr>
          <p:cNvPr id="6" name="İçerik Yer Tutucusu 2">
            <a:extLst>
              <a:ext uri="{FF2B5EF4-FFF2-40B4-BE49-F238E27FC236}">
                <a16:creationId xmlns:a16="http://schemas.microsoft.com/office/drawing/2014/main" id="{8B1F5DFA-372B-4501-9815-2C9A46210187}"/>
              </a:ext>
            </a:extLst>
          </p:cNvPr>
          <p:cNvSpPr txBox="1">
            <a:spLocks/>
          </p:cNvSpPr>
          <p:nvPr/>
        </p:nvSpPr>
        <p:spPr>
          <a:xfrm>
            <a:off x="0" y="5107711"/>
            <a:ext cx="11887200" cy="1385454"/>
          </a:xfrm>
          <a:prstGeom prst="rect">
            <a:avLst/>
          </a:prstGeom>
        </p:spPr>
        <p:txBody>
          <a:bodyPr vert="horz" rtlCol="0">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just"/>
            <a:r>
              <a:rPr lang="tr-TR" sz="2200" dirty="0">
                <a:latin typeface="Times New Roman" panose="02020603050405020304" pitchFamily="18" charset="0"/>
                <a:cs typeface="Times New Roman" panose="02020603050405020304" pitchFamily="18" charset="0"/>
              </a:rPr>
              <a:t>Kişinin, turizm hareketlerine katılmaya </a:t>
            </a:r>
            <a:r>
              <a:rPr lang="tr-TR" sz="2200" b="1" u="sng" dirty="0">
                <a:latin typeface="Times New Roman" panose="02020603050405020304" pitchFamily="18" charset="0"/>
                <a:cs typeface="Times New Roman" panose="02020603050405020304" pitchFamily="18" charset="0"/>
              </a:rPr>
              <a:t>karar vermesinde </a:t>
            </a:r>
            <a:r>
              <a:rPr lang="tr-TR" sz="2200" dirty="0">
                <a:latin typeface="Times New Roman" panose="02020603050405020304" pitchFamily="18" charset="0"/>
                <a:cs typeface="Times New Roman" panose="02020603050405020304" pitchFamily="18" charset="0"/>
              </a:rPr>
              <a:t>etkisi olan unsurlardan birisi, </a:t>
            </a:r>
            <a:r>
              <a:rPr lang="tr-TR" sz="2200" b="1" dirty="0">
                <a:latin typeface="Times New Roman" panose="02020603050405020304" pitchFamily="18" charset="0"/>
                <a:cs typeface="Times New Roman" panose="02020603050405020304" pitchFamily="18" charset="0"/>
              </a:rPr>
              <a:t>ekonomik değişkenlerdir</a:t>
            </a:r>
            <a:r>
              <a:rPr lang="tr-TR" sz="2200" dirty="0">
                <a:latin typeface="Times New Roman" panose="02020603050405020304" pitchFamily="18" charset="0"/>
                <a:cs typeface="Times New Roman" panose="02020603050405020304" pitchFamily="18" charset="0"/>
              </a:rPr>
              <a:t>. Bu, mikro ekonominin konusu olmaktadır. </a:t>
            </a:r>
            <a:r>
              <a:rPr lang="tr-TR" sz="2200" b="1" dirty="0">
                <a:solidFill>
                  <a:srgbClr val="7030A0"/>
                </a:solidFill>
                <a:latin typeface="Times New Roman" panose="02020603050405020304" pitchFamily="18" charset="0"/>
                <a:cs typeface="Times New Roman" panose="02020603050405020304" pitchFamily="18" charset="0"/>
              </a:rPr>
              <a:t>Boş zamanın hangi tüketim amacına ne oranda ayrılacağı,</a:t>
            </a:r>
            <a:r>
              <a:rPr lang="tr-TR" sz="2200" dirty="0">
                <a:latin typeface="Times New Roman" panose="02020603050405020304" pitchFamily="18" charset="0"/>
                <a:cs typeface="Times New Roman" panose="02020603050405020304" pitchFamily="18" charset="0"/>
              </a:rPr>
              <a:t> </a:t>
            </a:r>
            <a:r>
              <a:rPr lang="tr-TR" sz="2200" b="1" dirty="0">
                <a:solidFill>
                  <a:srgbClr val="FFC000"/>
                </a:solidFill>
                <a:latin typeface="Times New Roman" panose="02020603050405020304" pitchFamily="18" charset="0"/>
                <a:cs typeface="Times New Roman" panose="02020603050405020304" pitchFamily="18" charset="0"/>
              </a:rPr>
              <a:t>yine çeşitli ihtiyaçlara gelirin nasıl dağıtılacağı </a:t>
            </a:r>
            <a:r>
              <a:rPr lang="tr-TR" sz="2200" b="1" dirty="0">
                <a:latin typeface="Times New Roman" panose="02020603050405020304" pitchFamily="18" charset="0"/>
                <a:cs typeface="Times New Roman" panose="02020603050405020304" pitchFamily="18" charset="0"/>
              </a:rPr>
              <a:t>ve</a:t>
            </a:r>
            <a:r>
              <a:rPr lang="tr-TR" sz="2200" dirty="0">
                <a:latin typeface="Times New Roman" panose="02020603050405020304" pitchFamily="18" charset="0"/>
                <a:cs typeface="Times New Roman" panose="02020603050405020304" pitchFamily="18" charset="0"/>
              </a:rPr>
              <a:t> </a:t>
            </a:r>
            <a:r>
              <a:rPr lang="tr-TR" sz="2200" b="1" dirty="0">
                <a:solidFill>
                  <a:srgbClr val="00B0F0"/>
                </a:solidFill>
                <a:latin typeface="Times New Roman" panose="02020603050405020304" pitchFamily="18" charset="0"/>
                <a:cs typeface="Times New Roman" panose="02020603050405020304" pitchFamily="18" charset="0"/>
              </a:rPr>
              <a:t>boş zaman tüketimi ile turizme ne kadar gelir tahsis edileceği</a:t>
            </a:r>
            <a:r>
              <a:rPr lang="tr-TR" sz="2200" dirty="0">
                <a:latin typeface="Times New Roman" panose="02020603050405020304" pitchFamily="18" charset="0"/>
                <a:cs typeface="Times New Roman" panose="02020603050405020304" pitchFamily="18" charset="0"/>
              </a:rPr>
              <a:t>, turizm olayının alacağı biçim, iktisadi analize konu olacaktır. </a:t>
            </a:r>
          </a:p>
        </p:txBody>
      </p:sp>
    </p:spTree>
    <p:extLst>
      <p:ext uri="{BB962C8B-B14F-4D97-AF65-F5344CB8AC3E}">
        <p14:creationId xmlns:p14="http://schemas.microsoft.com/office/powerpoint/2010/main" val="3277012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anim calcmode="lin" valueType="num">
                                      <p:cBhvr>
                                        <p:cTn id="8"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750"/>
                            </p:stCondLst>
                            <p:childTnLst>
                              <p:par>
                                <p:cTn id="11" presetID="42" presetClass="entr" presetSubtype="0" fill="hold" nodeType="after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750"/>
                                        <p:tgtEl>
                                          <p:spTgt spid="3">
                                            <p:txEl>
                                              <p:pRg st="2" end="2"/>
                                            </p:txEl>
                                          </p:spTgt>
                                        </p:tgtEl>
                                      </p:cBhvr>
                                    </p:animEffect>
                                    <p:anim calcmode="lin" valueType="num">
                                      <p:cBhvr>
                                        <p:cTn id="14"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5500"/>
                            </p:stCondLst>
                            <p:childTnLst>
                              <p:par>
                                <p:cTn id="17" presetID="42" presetClass="entr" presetSubtype="0" fill="hold"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750"/>
                                        <p:tgtEl>
                                          <p:spTgt spid="3">
                                            <p:txEl>
                                              <p:pRg st="4" end="4"/>
                                            </p:txEl>
                                          </p:spTgt>
                                        </p:tgtEl>
                                      </p:cBhvr>
                                    </p:animEffect>
                                    <p:anim calcmode="lin" valueType="num">
                                      <p:cBhvr>
                                        <p:cTn id="20"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8250"/>
                            </p:stCondLst>
                            <p:childTnLst>
                              <p:par>
                                <p:cTn id="23" presetID="42" presetClass="entr" presetSubtype="0" fill="hold" nodeType="afterEffect">
                                  <p:stCondLst>
                                    <p:cond delay="100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750"/>
                                        <p:tgtEl>
                                          <p:spTgt spid="3">
                                            <p:txEl>
                                              <p:pRg st="6" end="6"/>
                                            </p:txEl>
                                          </p:spTgt>
                                        </p:tgtEl>
                                      </p:cBhvr>
                                    </p:animEffect>
                                    <p:anim calcmode="lin" valueType="num">
                                      <p:cBhvr>
                                        <p:cTn id="26"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11000"/>
                            </p:stCondLst>
                            <p:childTnLst>
                              <p:par>
                                <p:cTn id="29" presetID="42" presetClass="entr" presetSubtype="0" fill="hold" nodeType="afterEffect">
                                  <p:stCondLst>
                                    <p:cond delay="100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750"/>
                                        <p:tgtEl>
                                          <p:spTgt spid="3">
                                            <p:txEl>
                                              <p:pRg st="8" end="8"/>
                                            </p:txEl>
                                          </p:spTgt>
                                        </p:tgtEl>
                                      </p:cBhvr>
                                    </p:animEffect>
                                    <p:anim calcmode="lin" valueType="num">
                                      <p:cBhvr>
                                        <p:cTn id="32" dur="17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7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150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2000" fill="hold"/>
                                        <p:tgtEl>
                                          <p:spTgt spid="6"/>
                                        </p:tgtEl>
                                        <p:attrNameLst>
                                          <p:attrName>ppt_x</p:attrName>
                                        </p:attrNameLst>
                                      </p:cBhvr>
                                      <p:tavLst>
                                        <p:tav tm="0">
                                          <p:val>
                                            <p:strVal val="0-#ppt_w/2"/>
                                          </p:val>
                                        </p:tav>
                                        <p:tav tm="100000">
                                          <p:val>
                                            <p:strVal val="#ppt_x"/>
                                          </p:val>
                                        </p:tav>
                                      </p:tavLst>
                                    </p:anim>
                                    <p:anim calcmode="lin" valueType="num">
                                      <p:cBhvr additive="base">
                                        <p:cTn id="39"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1" y="90128"/>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3" y="1215113"/>
            <a:ext cx="11887200" cy="5268814"/>
          </a:xfrm>
        </p:spPr>
        <p:txBody>
          <a:bodyPr>
            <a:noAutofit/>
          </a:bodyPr>
          <a:lstStyle/>
          <a:p>
            <a:pPr marL="0" indent="0" algn="just">
              <a:lnSpc>
                <a:spcPct val="80000"/>
              </a:lnSpc>
              <a:buNone/>
            </a:pPr>
            <a:r>
              <a:rPr lang="tr-TR" b="1" dirty="0">
                <a:latin typeface="Times New Roman" panose="02020603050405020304" pitchFamily="18" charset="0"/>
                <a:cs typeface="Times New Roman" panose="02020603050405020304" pitchFamily="18" charset="0"/>
              </a:rPr>
              <a:t>Turist –Coğrafya İlişkisi</a:t>
            </a:r>
          </a:p>
          <a:p>
            <a:pPr marL="0" indent="0" algn="just">
              <a:lnSpc>
                <a:spcPct val="80000"/>
              </a:lnSpc>
              <a:buNone/>
            </a:pPr>
            <a:endParaRPr lang="tr-TR" sz="2800" b="1"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Bölgelerin, </a:t>
            </a:r>
            <a:r>
              <a:rPr lang="tr-TR" sz="2800" b="1" dirty="0">
                <a:latin typeface="Times New Roman" panose="02020603050405020304" pitchFamily="18" charset="0"/>
                <a:cs typeface="Times New Roman" panose="02020603050405020304" pitchFamily="18" charset="0"/>
              </a:rPr>
              <a:t>coğrafik yapı ve özelliklerini</a:t>
            </a:r>
            <a:r>
              <a:rPr lang="tr-TR" sz="2800" dirty="0">
                <a:latin typeface="Times New Roman" panose="02020603050405020304" pitchFamily="18" charset="0"/>
                <a:cs typeface="Times New Roman" panose="02020603050405020304" pitchFamily="18" charset="0"/>
              </a:rPr>
              <a:t>, </a:t>
            </a:r>
            <a:r>
              <a:rPr lang="tr-TR" sz="2800" b="1" dirty="0">
                <a:solidFill>
                  <a:srgbClr val="00B0F0"/>
                </a:solidFill>
                <a:latin typeface="Times New Roman" panose="02020603050405020304" pitchFamily="18" charset="0"/>
                <a:cs typeface="Times New Roman" panose="02020603050405020304" pitchFamily="18" charset="0"/>
              </a:rPr>
              <a:t>iklim durumunu</a:t>
            </a:r>
            <a:r>
              <a:rPr lang="tr-TR" sz="2800" dirty="0">
                <a:solidFill>
                  <a:srgbClr val="00B0F0"/>
                </a:solidFill>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 </a:t>
            </a:r>
            <a:r>
              <a:rPr lang="tr-TR" sz="2800" b="1" dirty="0">
                <a:solidFill>
                  <a:srgbClr val="FF0000"/>
                </a:solidFill>
                <a:latin typeface="Times New Roman" panose="02020603050405020304" pitchFamily="18" charset="0"/>
                <a:cs typeface="Times New Roman" panose="02020603050405020304" pitchFamily="18" charset="0"/>
              </a:rPr>
              <a:t>doğal faktörleri </a:t>
            </a:r>
            <a:r>
              <a:rPr lang="tr-TR" sz="2800" dirty="0">
                <a:latin typeface="Times New Roman" panose="02020603050405020304" pitchFamily="18" charset="0"/>
                <a:cs typeface="Times New Roman" panose="02020603050405020304" pitchFamily="18" charset="0"/>
              </a:rPr>
              <a:t>ve </a:t>
            </a:r>
            <a:r>
              <a:rPr lang="tr-TR" sz="2800" b="1" dirty="0">
                <a:solidFill>
                  <a:srgbClr val="92D050"/>
                </a:solidFill>
                <a:latin typeface="Times New Roman" panose="02020603050405020304" pitchFamily="18" charset="0"/>
                <a:cs typeface="Times New Roman" panose="02020603050405020304" pitchFamily="18" charset="0"/>
              </a:rPr>
              <a:t>beşeri kaynakları </a:t>
            </a:r>
            <a:r>
              <a:rPr lang="tr-TR" sz="2800" dirty="0">
                <a:latin typeface="Times New Roman" panose="02020603050405020304" pitchFamily="18" charset="0"/>
                <a:cs typeface="Times New Roman" panose="02020603050405020304" pitchFamily="18" charset="0"/>
              </a:rPr>
              <a:t>inceleyen bir bilim dalı olan coğrafya, </a:t>
            </a:r>
            <a:r>
              <a:rPr lang="tr-TR" sz="2800" b="1" u="sng" dirty="0">
                <a:latin typeface="Times New Roman" panose="02020603050405020304" pitchFamily="18" charset="0"/>
                <a:cs typeface="Times New Roman" panose="02020603050405020304" pitchFamily="18" charset="0"/>
              </a:rPr>
              <a:t>bir mekan içinde oluşan ve mekanla çok sıkı </a:t>
            </a:r>
            <a:r>
              <a:rPr lang="tr-TR" sz="2800" dirty="0">
                <a:latin typeface="Times New Roman" panose="02020603050405020304" pitchFamily="18" charset="0"/>
                <a:cs typeface="Times New Roman" panose="02020603050405020304" pitchFamily="18" charset="0"/>
              </a:rPr>
              <a:t>ilişkisi bulunan turizm olayı ile yakından ilgilenmektedir.</a:t>
            </a:r>
          </a:p>
          <a:p>
            <a:pPr algn="just"/>
            <a:endParaRPr lang="tr-TR" sz="2800"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Turizmin mekâna yayılış özellikleri, mekan üzerindeki etkileri, ortaya çıkan turistik alan ve bölgelerin tespiti ve gruplandırılması, arazinin kullanım kapasitesinin belirlenmesi için ölçülerin araştırılması ve korunması ile ilgili önlemlerin alınması  coğrafya biliminin turizme katkıları arasındadır.</a:t>
            </a: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lvl="1"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87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0" y="0"/>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2" y="898163"/>
            <a:ext cx="11887200" cy="5862855"/>
          </a:xfrm>
        </p:spPr>
        <p:txBody>
          <a:bodyPr>
            <a:noAutofit/>
          </a:bodyPr>
          <a:lstStyle/>
          <a:p>
            <a:pPr marL="0" indent="0">
              <a:buNone/>
            </a:pPr>
            <a:r>
              <a:rPr lang="tr-TR" b="1" dirty="0">
                <a:latin typeface="Times New Roman" panose="02020603050405020304" pitchFamily="18" charset="0"/>
                <a:cs typeface="Times New Roman" panose="02020603050405020304" pitchFamily="18" charset="0"/>
              </a:rPr>
              <a:t>Turizm ve Psikoloji İlişkisi</a:t>
            </a:r>
          </a:p>
          <a:p>
            <a:pPr marL="0" indent="0" algn="just">
              <a:buNone/>
            </a:pPr>
            <a:r>
              <a:rPr lang="tr-TR" dirty="0">
                <a:latin typeface="Times New Roman" panose="02020603050405020304" pitchFamily="18" charset="0"/>
                <a:cs typeface="Times New Roman" panose="02020603050405020304" pitchFamily="18" charset="0"/>
              </a:rPr>
              <a:t>Turizm olayının öznesi ve odak noktası, insandır; ve turizm etkinliklerine katılmada temel </a:t>
            </a:r>
            <a:r>
              <a:rPr lang="tr-TR" b="1" dirty="0">
                <a:solidFill>
                  <a:srgbClr val="FF0000"/>
                </a:solidFill>
                <a:latin typeface="Times New Roman" panose="02020603050405020304" pitchFamily="18" charset="0"/>
                <a:cs typeface="Times New Roman" panose="02020603050405020304" pitchFamily="18" charset="0"/>
              </a:rPr>
              <a:t>itici güç, psikolojik tatmin </a:t>
            </a:r>
            <a:r>
              <a:rPr lang="tr-TR" dirty="0">
                <a:latin typeface="Times New Roman" panose="02020603050405020304" pitchFamily="18" charset="0"/>
                <a:cs typeface="Times New Roman" panose="02020603050405020304" pitchFamily="18" charset="0"/>
              </a:rPr>
              <a:t>arayışıdır.</a:t>
            </a:r>
          </a:p>
          <a:p>
            <a:pPr marL="0" indent="0" algn="just">
              <a:buNone/>
            </a:pPr>
            <a:endParaRPr lang="tr-TR" dirty="0">
              <a:latin typeface="Times New Roman" panose="02020603050405020304" pitchFamily="18" charset="0"/>
              <a:cs typeface="Times New Roman" panose="02020603050405020304" pitchFamily="18" charset="0"/>
            </a:endParaRPr>
          </a:p>
          <a:p>
            <a:pPr marL="2327275" lvl="6" indent="-590550" algn="just"/>
            <a:r>
              <a:rPr lang="tr-TR" sz="3000" dirty="0">
                <a:latin typeface="Times New Roman" panose="02020603050405020304" pitchFamily="18" charset="0"/>
                <a:cs typeface="Times New Roman" panose="02020603050405020304" pitchFamily="18" charset="0"/>
              </a:rPr>
              <a:t>İnsanın tatil ve seyahatlerle ilgili beklentileri,</a:t>
            </a:r>
          </a:p>
          <a:p>
            <a:pPr marL="2327275" lvl="6" indent="-590550" algn="just"/>
            <a:r>
              <a:rPr lang="tr-TR" sz="3000" dirty="0">
                <a:latin typeface="Times New Roman" panose="02020603050405020304" pitchFamily="18" charset="0"/>
                <a:cs typeface="Times New Roman" panose="02020603050405020304" pitchFamily="18" charset="0"/>
              </a:rPr>
              <a:t>Turizme katılmakla sağladığı tatmin düzeyi, </a:t>
            </a:r>
          </a:p>
          <a:p>
            <a:pPr marL="2327275" lvl="6" indent="-590550" algn="just"/>
            <a:r>
              <a:rPr lang="tr-TR" sz="3000" dirty="0">
                <a:latin typeface="Times New Roman" panose="02020603050405020304" pitchFamily="18" charset="0"/>
                <a:cs typeface="Times New Roman" panose="02020603050405020304" pitchFamily="18" charset="0"/>
              </a:rPr>
              <a:t>Tatil ve seyahat süresince benimsediği tutum ve davranışları, </a:t>
            </a:r>
          </a:p>
          <a:p>
            <a:pPr marL="2327275" lvl="6" indent="-590550" algn="just"/>
            <a:r>
              <a:rPr lang="tr-TR" sz="3000" dirty="0">
                <a:latin typeface="Times New Roman" panose="02020603050405020304" pitchFamily="18" charset="0"/>
                <a:cs typeface="Times New Roman" panose="02020603050405020304" pitchFamily="18" charset="0"/>
              </a:rPr>
              <a:t>Yabancılarla ilişki kurma tarzları ve bunların nedenleri, </a:t>
            </a:r>
          </a:p>
          <a:p>
            <a:pPr marL="1736725" lvl="6" indent="0" algn="just">
              <a:buNone/>
            </a:pPr>
            <a:endParaRPr lang="tr-TR" sz="3000"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psikoloji biliminin inceleme konuları arasındadır. Bu bilimin bulguları, turisti tanıma, </a:t>
            </a:r>
            <a:r>
              <a:rPr lang="tr-TR" b="1" u="sng" dirty="0">
                <a:solidFill>
                  <a:srgbClr val="FF0000"/>
                </a:solidFill>
                <a:latin typeface="Times New Roman" panose="02020603050405020304" pitchFamily="18" charset="0"/>
                <a:cs typeface="Times New Roman" panose="02020603050405020304" pitchFamily="18" charset="0"/>
              </a:rPr>
              <a:t>davranışlarını anlama, pazarlama ve reklam çabalarının</a:t>
            </a:r>
            <a:r>
              <a:rPr lang="tr-TR" dirty="0">
                <a:solidFill>
                  <a:srgbClr val="FF000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etkinliğini artırmada ve turizm işletmelerinin başarılı bir biçimde yönetilmesinde büyük yarar sağlamaktadır.</a:t>
            </a: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lvl="1"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95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750"/>
                                        <p:tgtEl>
                                          <p:spTgt spid="3">
                                            <p:txEl>
                                              <p:pRg st="3" end="3"/>
                                            </p:txEl>
                                          </p:spTgt>
                                        </p:tgtEl>
                                      </p:cBhvr>
                                    </p:animEffect>
                                    <p:anim calcmode="lin" valueType="num">
                                      <p:cBhvr>
                                        <p:cTn id="8"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2750"/>
                            </p:stCondLst>
                            <p:childTnLst>
                              <p:par>
                                <p:cTn id="11" presetID="42" presetClass="entr" presetSubtype="0" fill="hold" nodeType="afterEffect">
                                  <p:stCondLst>
                                    <p:cond delay="100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750"/>
                                        <p:tgtEl>
                                          <p:spTgt spid="3">
                                            <p:txEl>
                                              <p:pRg st="4" end="4"/>
                                            </p:txEl>
                                          </p:spTgt>
                                        </p:tgtEl>
                                      </p:cBhvr>
                                    </p:animEffect>
                                    <p:anim calcmode="lin" valueType="num">
                                      <p:cBhvr>
                                        <p:cTn id="14"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5500"/>
                            </p:stCondLst>
                            <p:childTnLst>
                              <p:par>
                                <p:cTn id="17" presetID="42" presetClass="entr" presetSubtype="0" fill="hold" nodeType="afterEffect">
                                  <p:stCondLst>
                                    <p:cond delay="100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750"/>
                                        <p:tgtEl>
                                          <p:spTgt spid="3">
                                            <p:txEl>
                                              <p:pRg st="5" end="5"/>
                                            </p:txEl>
                                          </p:spTgt>
                                        </p:tgtEl>
                                      </p:cBhvr>
                                    </p:animEffect>
                                    <p:anim calcmode="lin" valueType="num">
                                      <p:cBhvr>
                                        <p:cTn id="20"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8250"/>
                            </p:stCondLst>
                            <p:childTnLst>
                              <p:par>
                                <p:cTn id="23" presetID="42" presetClass="entr" presetSubtype="0" fill="hold" nodeType="afterEffect">
                                  <p:stCondLst>
                                    <p:cond delay="100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750"/>
                                        <p:tgtEl>
                                          <p:spTgt spid="3">
                                            <p:txEl>
                                              <p:pRg st="6" end="6"/>
                                            </p:txEl>
                                          </p:spTgt>
                                        </p:tgtEl>
                                      </p:cBhvr>
                                    </p:animEffect>
                                    <p:anim calcmode="lin" valueType="num">
                                      <p:cBhvr>
                                        <p:cTn id="26"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1" y="90128"/>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3" y="1390603"/>
            <a:ext cx="11887200" cy="5268814"/>
          </a:xfrm>
        </p:spPr>
        <p:txBody>
          <a:bodyPr>
            <a:noAutofit/>
          </a:bodyPr>
          <a:lstStyle/>
          <a:p>
            <a:pPr marL="0" indent="0" algn="just">
              <a:lnSpc>
                <a:spcPct val="80000"/>
              </a:lnSpc>
              <a:buNone/>
            </a:pPr>
            <a:r>
              <a:rPr lang="tr-TR" b="1" dirty="0">
                <a:latin typeface="Times New Roman" panose="02020603050405020304" pitchFamily="18" charset="0"/>
                <a:cs typeface="Times New Roman" panose="02020603050405020304" pitchFamily="18" charset="0"/>
              </a:rPr>
              <a:t>Turist –İşletme İlişkisi</a:t>
            </a:r>
          </a:p>
          <a:p>
            <a:pPr algn="just">
              <a:lnSpc>
                <a:spcPct val="150000"/>
              </a:lnSpc>
              <a:spcAft>
                <a:spcPts val="600"/>
              </a:spcAft>
            </a:pPr>
            <a:r>
              <a:rPr lang="tr-TR" sz="2800" dirty="0">
                <a:latin typeface="Times New Roman" panose="02020603050405020304" pitchFamily="18" charset="0"/>
                <a:cs typeface="Times New Roman" panose="02020603050405020304" pitchFamily="18" charset="0"/>
              </a:rPr>
              <a:t>Turizm olayı konaklama, yeme-içme, seyahat işletmeleri ve benzeri turizm kuruluşları açısından ele alındığında, </a:t>
            </a:r>
            <a:r>
              <a:rPr lang="tr-TR" sz="2800" b="1" u="sng" dirty="0">
                <a:solidFill>
                  <a:srgbClr val="FF0000"/>
                </a:solidFill>
                <a:latin typeface="Times New Roman" panose="02020603050405020304" pitchFamily="18" charset="0"/>
                <a:cs typeface="Times New Roman" panose="02020603050405020304" pitchFamily="18" charset="0"/>
              </a:rPr>
              <a:t>işletmecilik bilimi </a:t>
            </a:r>
            <a:r>
              <a:rPr lang="tr-TR" sz="2800" dirty="0">
                <a:latin typeface="Times New Roman" panose="02020603050405020304" pitchFamily="18" charset="0"/>
                <a:cs typeface="Times New Roman" panose="02020603050405020304" pitchFamily="18" charset="0"/>
              </a:rPr>
              <a:t>ile ortak bir çalışma alanı doğmaktadır. Turizm </a:t>
            </a:r>
            <a:r>
              <a:rPr lang="tr-TR" sz="2800" b="1" dirty="0">
                <a:latin typeface="Times New Roman" panose="02020603050405020304" pitchFamily="18" charset="0"/>
                <a:cs typeface="Times New Roman" panose="02020603050405020304" pitchFamily="18" charset="0"/>
              </a:rPr>
              <a:t>alanında yatırım kararları ve projelerin değerlendirilmesinden</a:t>
            </a:r>
            <a:r>
              <a:rPr lang="tr-TR" sz="2800" dirty="0">
                <a:latin typeface="Times New Roman" panose="02020603050405020304" pitchFamily="18" charset="0"/>
                <a:cs typeface="Times New Roman" panose="02020603050405020304" pitchFamily="18" charset="0"/>
              </a:rPr>
              <a:t> başlayarak </a:t>
            </a:r>
            <a:r>
              <a:rPr lang="tr-TR" sz="2800" b="1" dirty="0">
                <a:latin typeface="Times New Roman" panose="02020603050405020304" pitchFamily="18" charset="0"/>
                <a:cs typeface="Times New Roman" panose="02020603050405020304" pitchFamily="18" charset="0"/>
              </a:rPr>
              <a:t>turizm</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işletmelerinin </a:t>
            </a:r>
            <a:r>
              <a:rPr lang="tr-TR" sz="2800" b="1" u="sng" dirty="0">
                <a:solidFill>
                  <a:srgbClr val="92D050"/>
                </a:solidFill>
                <a:latin typeface="Times New Roman" panose="02020603050405020304" pitchFamily="18" charset="0"/>
                <a:cs typeface="Times New Roman" panose="02020603050405020304" pitchFamily="18" charset="0"/>
              </a:rPr>
              <a:t>kurulması</a:t>
            </a:r>
            <a:r>
              <a:rPr lang="tr-TR" sz="2800" b="1" u="sng" dirty="0">
                <a:latin typeface="Times New Roman" panose="02020603050405020304" pitchFamily="18" charset="0"/>
                <a:cs typeface="Times New Roman" panose="02020603050405020304" pitchFamily="18" charset="0"/>
              </a:rPr>
              <a:t>,  </a:t>
            </a:r>
            <a:r>
              <a:rPr lang="tr-TR" sz="2800" b="1" u="sng" dirty="0">
                <a:solidFill>
                  <a:srgbClr val="FF0000"/>
                </a:solidFill>
                <a:latin typeface="Times New Roman" panose="02020603050405020304" pitchFamily="18" charset="0"/>
                <a:cs typeface="Times New Roman" panose="02020603050405020304" pitchFamily="18" charset="0"/>
              </a:rPr>
              <a:t>örgütlenmesi,</a:t>
            </a:r>
            <a:r>
              <a:rPr lang="tr-TR" sz="2800" b="1" u="sng" dirty="0">
                <a:solidFill>
                  <a:srgbClr val="00B0F0"/>
                </a:solidFill>
                <a:latin typeface="Times New Roman" panose="02020603050405020304" pitchFamily="18" charset="0"/>
                <a:cs typeface="Times New Roman" panose="02020603050405020304" pitchFamily="18" charset="0"/>
              </a:rPr>
              <a:t> yönetilmesi</a:t>
            </a:r>
            <a:r>
              <a:rPr lang="tr-TR" sz="2800" b="1" u="sng" dirty="0">
                <a:latin typeface="Times New Roman" panose="02020603050405020304" pitchFamily="18" charset="0"/>
                <a:cs typeface="Times New Roman" panose="02020603050405020304" pitchFamily="18" charset="0"/>
              </a:rPr>
              <a:t> , </a:t>
            </a:r>
            <a:r>
              <a:rPr lang="tr-TR" sz="2800" b="1" u="sng" dirty="0">
                <a:solidFill>
                  <a:srgbClr val="00B050"/>
                </a:solidFill>
                <a:latin typeface="Times New Roman" panose="02020603050405020304" pitchFamily="18" charset="0"/>
                <a:cs typeface="Times New Roman" panose="02020603050405020304" pitchFamily="18" charset="0"/>
              </a:rPr>
              <a:t>finansman,</a:t>
            </a:r>
            <a:r>
              <a:rPr lang="tr-TR" sz="2800" b="1" u="sng" dirty="0">
                <a:latin typeface="Times New Roman" panose="02020603050405020304" pitchFamily="18" charset="0"/>
                <a:cs typeface="Times New Roman" panose="02020603050405020304" pitchFamily="18" charset="0"/>
              </a:rPr>
              <a:t> pazarlama </a:t>
            </a:r>
            <a:r>
              <a:rPr lang="tr-TR" sz="2800" b="1" u="sng" dirty="0">
                <a:solidFill>
                  <a:srgbClr val="C00000"/>
                </a:solidFill>
                <a:latin typeface="Times New Roman" panose="02020603050405020304" pitchFamily="18" charset="0"/>
                <a:cs typeface="Times New Roman" panose="02020603050405020304" pitchFamily="18" charset="0"/>
              </a:rPr>
              <a:t>ve</a:t>
            </a:r>
            <a:r>
              <a:rPr lang="tr-TR" sz="2800" b="1" u="sng" dirty="0">
                <a:latin typeface="Times New Roman" panose="02020603050405020304" pitchFamily="18" charset="0"/>
                <a:cs typeface="Times New Roman" panose="02020603050405020304" pitchFamily="18" charset="0"/>
              </a:rPr>
              <a:t> </a:t>
            </a:r>
            <a:r>
              <a:rPr lang="tr-TR" sz="2800" b="1" u="sng" dirty="0">
                <a:solidFill>
                  <a:srgbClr val="0070C0"/>
                </a:solidFill>
                <a:latin typeface="Times New Roman" panose="02020603050405020304" pitchFamily="18" charset="0"/>
                <a:cs typeface="Times New Roman" panose="02020603050405020304" pitchFamily="18" charset="0"/>
              </a:rPr>
              <a:t>personel yönetimi</a:t>
            </a:r>
            <a:r>
              <a:rPr lang="tr-TR" sz="2800" b="1" u="sng"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gibi sorunların çözümüne kadar değişen konular, turizm işletmeciliği alt disiplininin çalışma alanını oluşturmaktadır. </a:t>
            </a: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lvl="1"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72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1" y="90128"/>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52400" y="1344421"/>
            <a:ext cx="11887200" cy="5268814"/>
          </a:xfrm>
        </p:spPr>
        <p:txBody>
          <a:bodyPr>
            <a:noAutofit/>
          </a:bodyPr>
          <a:lstStyle/>
          <a:p>
            <a:pPr marL="0" indent="0">
              <a:buNone/>
            </a:pPr>
            <a:r>
              <a:rPr lang="tr-TR" b="1" dirty="0">
                <a:latin typeface="Times New Roman" panose="02020603050405020304" pitchFamily="18" charset="0"/>
                <a:cs typeface="Times New Roman" panose="02020603050405020304" pitchFamily="18" charset="0"/>
              </a:rPr>
              <a:t>Turizm ve Sosyoloji İlişkisi</a:t>
            </a:r>
          </a:p>
          <a:p>
            <a:endParaRPr lang="tr-TR" sz="2800" b="1" dirty="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Turizm, farklı sosyal ve kültürel yapılara sahip olan </a:t>
            </a:r>
            <a:r>
              <a:rPr lang="tr-TR" sz="2800" b="1" dirty="0">
                <a:latin typeface="Times New Roman" panose="02020603050405020304" pitchFamily="18" charset="0"/>
                <a:cs typeface="Times New Roman" panose="02020603050405020304" pitchFamily="18" charset="0"/>
              </a:rPr>
              <a:t>toplumların birbirleriyle ilişkiler kurmasına, farklı bilgi, görgü, gelenek ve kültür düzeyleri</a:t>
            </a:r>
            <a:r>
              <a:rPr lang="tr-TR" sz="3200" dirty="0">
                <a:latin typeface="Times New Roman" panose="02020603050405020304" pitchFamily="18" charset="0"/>
                <a:cs typeface="Times New Roman" panose="02020603050405020304" pitchFamily="18" charset="0"/>
              </a:rPr>
              <a:t> arasında bir etkileşime ve bunların sonucunda sosyal yapının ahlâk anlayışının ve giderek </a:t>
            </a:r>
            <a:r>
              <a:rPr lang="tr-TR" sz="4000" b="1" dirty="0">
                <a:solidFill>
                  <a:srgbClr val="FF0000"/>
                </a:solidFill>
                <a:latin typeface="Times New Roman" panose="02020603050405020304" pitchFamily="18" charset="0"/>
                <a:cs typeface="Times New Roman" panose="02020603050405020304" pitchFamily="18" charset="0"/>
              </a:rPr>
              <a:t>toplumsal davranış kalıplarının </a:t>
            </a:r>
            <a:r>
              <a:rPr lang="tr-TR" sz="3200" b="1" u="sng" dirty="0">
                <a:latin typeface="Times New Roman" panose="02020603050405020304" pitchFamily="18" charset="0"/>
                <a:cs typeface="Times New Roman" panose="02020603050405020304" pitchFamily="18" charset="0"/>
              </a:rPr>
              <a:t>değişmesine </a:t>
            </a:r>
            <a:r>
              <a:rPr lang="tr-TR" sz="3200" dirty="0">
                <a:latin typeface="Times New Roman" panose="02020603050405020304" pitchFamily="18" charset="0"/>
                <a:cs typeface="Times New Roman" panose="02020603050405020304" pitchFamily="18" charset="0"/>
              </a:rPr>
              <a:t>yol açan </a:t>
            </a:r>
            <a:r>
              <a:rPr lang="tr-TR" sz="6000" b="1" dirty="0">
                <a:latin typeface="Times New Roman" panose="02020603050405020304" pitchFamily="18" charset="0"/>
                <a:cs typeface="Times New Roman" panose="02020603050405020304" pitchFamily="18" charset="0"/>
              </a:rPr>
              <a:t>sosyal</a:t>
            </a:r>
            <a:r>
              <a:rPr lang="tr-TR" sz="3200" dirty="0">
                <a:latin typeface="Times New Roman" panose="02020603050405020304" pitchFamily="18" charset="0"/>
                <a:cs typeface="Times New Roman" panose="02020603050405020304" pitchFamily="18" charset="0"/>
              </a:rPr>
              <a:t> bir olaydır.</a:t>
            </a:r>
          </a:p>
          <a:p>
            <a:endParaRPr lang="tr-TR" sz="2800" b="1" dirty="0">
              <a:latin typeface="Times New Roman" panose="02020603050405020304" pitchFamily="18" charset="0"/>
              <a:cs typeface="Times New Roman" panose="02020603050405020304" pitchFamily="18" charset="0"/>
            </a:endParaRPr>
          </a:p>
          <a:p>
            <a:pPr marL="0" indent="0" algn="just">
              <a:lnSpc>
                <a:spcPct val="80000"/>
              </a:lnSpc>
              <a:buNone/>
            </a:pPr>
            <a:endParaRPr lang="tr-TR" sz="2800" b="1" dirty="0">
              <a:latin typeface="Times New Roman" panose="02020603050405020304" pitchFamily="18" charset="0"/>
              <a:cs typeface="Times New Roman" panose="02020603050405020304" pitchFamily="18" charset="0"/>
            </a:endParaRP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lvl="1"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65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1" y="90128"/>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3" y="1279767"/>
            <a:ext cx="11887200" cy="5268814"/>
          </a:xfrm>
        </p:spPr>
        <p:txBody>
          <a:bodyPr>
            <a:noAutofit/>
          </a:bodyPr>
          <a:lstStyle/>
          <a:p>
            <a:pPr marL="0" indent="0">
              <a:buNone/>
            </a:pPr>
            <a:r>
              <a:rPr lang="tr-TR" b="1" dirty="0">
                <a:latin typeface="Times New Roman" panose="02020603050405020304" pitchFamily="18" charset="0"/>
                <a:cs typeface="Times New Roman" panose="02020603050405020304" pitchFamily="18" charset="0"/>
              </a:rPr>
              <a:t>Turizm ve Hukuk İlişkisi</a:t>
            </a:r>
            <a:endParaRPr lang="tr-TR" dirty="0">
              <a:latin typeface="Times New Roman" panose="02020603050405020304" pitchFamily="18" charset="0"/>
              <a:cs typeface="Times New Roman" panose="02020603050405020304" pitchFamily="18" charset="0"/>
            </a:endParaRPr>
          </a:p>
          <a:p>
            <a:pPr marL="0" indent="0" algn="just">
              <a:lnSpc>
                <a:spcPct val="150000"/>
              </a:lnSpc>
              <a:buNone/>
            </a:pPr>
            <a:r>
              <a:rPr lang="tr-TR" sz="2400" dirty="0">
                <a:latin typeface="Times New Roman" panose="02020603050405020304" pitchFamily="18" charset="0"/>
                <a:cs typeface="Times New Roman" panose="02020603050405020304" pitchFamily="18" charset="0"/>
              </a:rPr>
              <a:t>Toplum düzenini sağlayıcı kuralları belirleyen hukuk bilimi, toplumun birçok kesimini ilgilendiren turizm olayı ile çok yönlü olarak ilişki içindedir. </a:t>
            </a:r>
            <a:r>
              <a:rPr lang="tr-TR" sz="2800" b="1" dirty="0">
                <a:latin typeface="Times New Roman" panose="02020603050405020304" pitchFamily="18" charset="0"/>
                <a:cs typeface="Times New Roman" panose="02020603050405020304" pitchFamily="18" charset="0"/>
              </a:rPr>
              <a:t>Yabancıların seyahat ve geçici konaklamalarından doğan ilişkiler, olaylar ve bunların doğurduğu sorunlar, yeni bir dizi yasal düzenlemeyi zorunlu kılmaktadır.</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zorunluluk bir taraftan kitle turizminin gelişmesi ile birlikte daha da artarken, diğer taraftan sayıları giderek artan büyük ölçekli seyahat ve konaklama işletmelerinin varlığı da </a:t>
            </a:r>
            <a:r>
              <a:rPr lang="tr-TR" sz="3600" b="1" u="sng" dirty="0">
                <a:solidFill>
                  <a:srgbClr val="FF0000"/>
                </a:solidFill>
                <a:latin typeface="Times New Roman" panose="02020603050405020304" pitchFamily="18" charset="0"/>
                <a:cs typeface="Times New Roman" panose="02020603050405020304" pitchFamily="18" charset="0"/>
              </a:rPr>
              <a:t>iş, ticaret ve vergi hukuku </a:t>
            </a:r>
            <a:r>
              <a:rPr lang="tr-TR" sz="2400" dirty="0">
                <a:latin typeface="Times New Roman" panose="02020603050405020304" pitchFamily="18" charset="0"/>
                <a:cs typeface="Times New Roman" panose="02020603050405020304" pitchFamily="18" charset="0"/>
              </a:rPr>
              <a:t>alanlarında yeni düzenleme getirilmesini gerektirmektedir.</a:t>
            </a:r>
          </a:p>
          <a:p>
            <a:pPr marL="0" indent="0" algn="just">
              <a:lnSpc>
                <a:spcPct val="150000"/>
              </a:lnSpc>
              <a:buNone/>
            </a:pPr>
            <a:endParaRPr lang="tr-TR" sz="2800" b="1" dirty="0">
              <a:latin typeface="Times New Roman" panose="02020603050405020304" pitchFamily="18" charset="0"/>
              <a:cs typeface="Times New Roman" panose="02020603050405020304" pitchFamily="18" charset="0"/>
            </a:endParaRP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lvl="1"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51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1" y="90128"/>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3" y="1270530"/>
            <a:ext cx="11887200" cy="5268814"/>
          </a:xfrm>
        </p:spPr>
        <p:txBody>
          <a:bodyPr>
            <a:noAutofit/>
          </a:bodyPr>
          <a:lstStyle/>
          <a:p>
            <a:pPr marL="0" indent="0">
              <a:buNone/>
            </a:pPr>
            <a:r>
              <a:rPr lang="tr-TR" b="1" dirty="0">
                <a:latin typeface="Times New Roman" panose="02020603050405020304" pitchFamily="18" charset="0"/>
                <a:cs typeface="Times New Roman" panose="02020603050405020304" pitchFamily="18" charset="0"/>
              </a:rPr>
              <a:t>Turizm ve Siyasal Bilimler İlişkisi</a:t>
            </a:r>
            <a:endParaRPr lang="tr-TR" dirty="0">
              <a:latin typeface="Times New Roman" panose="02020603050405020304" pitchFamily="18" charset="0"/>
              <a:cs typeface="Times New Roman" panose="02020603050405020304" pitchFamily="18" charset="0"/>
            </a:endParaRPr>
          </a:p>
          <a:p>
            <a:pPr marL="0" indent="0">
              <a:buNone/>
            </a:pPr>
            <a:endParaRPr lang="tr-TR" dirty="0"/>
          </a:p>
          <a:p>
            <a:pPr marL="0" indent="0" algn="just">
              <a:buNone/>
            </a:pPr>
            <a:r>
              <a:rPr lang="tr-TR" dirty="0">
                <a:latin typeface="Times New Roman" panose="02020603050405020304" pitchFamily="18" charset="0"/>
                <a:cs typeface="Times New Roman" panose="02020603050405020304" pitchFamily="18" charset="0"/>
              </a:rPr>
              <a:t>Turizm olayına katılan milyonlarca insanın değişik ülkelere seyahat etmesi ve geçici sürelerle de olsa bu ülkelerde yaşaması, uluslararası siyasal ilişkileri birçok yönde etkilemektedir.</a:t>
            </a:r>
          </a:p>
          <a:p>
            <a:pPr marL="0" indent="0" algn="just">
              <a:buNone/>
            </a:pPr>
            <a:r>
              <a:rPr lang="tr-TR" dirty="0">
                <a:latin typeface="Times New Roman" panose="02020603050405020304" pitchFamily="18" charset="0"/>
                <a:cs typeface="Times New Roman" panose="02020603050405020304" pitchFamily="18" charset="0"/>
              </a:rPr>
              <a:t>Turizm, </a:t>
            </a:r>
            <a:r>
              <a:rPr lang="tr-TR" sz="3200" b="1" dirty="0">
                <a:latin typeface="Times New Roman" panose="02020603050405020304" pitchFamily="18" charset="0"/>
                <a:cs typeface="Times New Roman" panose="02020603050405020304" pitchFamily="18" charset="0"/>
              </a:rPr>
              <a:t>toplumların</a:t>
            </a:r>
            <a:r>
              <a:rPr lang="tr-TR" dirty="0">
                <a:latin typeface="Times New Roman" panose="02020603050405020304" pitchFamily="18" charset="0"/>
                <a:cs typeface="Times New Roman" panose="02020603050405020304" pitchFamily="18" charset="0"/>
              </a:rPr>
              <a:t> </a:t>
            </a:r>
            <a:r>
              <a:rPr lang="tr-TR" b="1" dirty="0">
                <a:solidFill>
                  <a:srgbClr val="FF0000"/>
                </a:solidFill>
                <a:latin typeface="Times New Roman" panose="02020603050405020304" pitchFamily="18" charset="0"/>
                <a:cs typeface="Times New Roman" panose="02020603050405020304" pitchFamily="18" charset="0"/>
              </a:rPr>
              <a:t>birbirini tanımasını</a:t>
            </a:r>
            <a:r>
              <a:rPr lang="tr-TR" dirty="0">
                <a:latin typeface="Times New Roman" panose="02020603050405020304" pitchFamily="18" charset="0"/>
                <a:cs typeface="Times New Roman" panose="02020603050405020304" pitchFamily="18" charset="0"/>
              </a:rPr>
              <a:t>, </a:t>
            </a:r>
            <a:r>
              <a:rPr lang="tr-TR" b="1" dirty="0">
                <a:solidFill>
                  <a:srgbClr val="00B050"/>
                </a:solidFill>
                <a:latin typeface="Times New Roman" panose="02020603050405020304" pitchFamily="18" charset="0"/>
                <a:cs typeface="Times New Roman" panose="02020603050405020304" pitchFamily="18" charset="0"/>
              </a:rPr>
              <a:t>karşılıklı anlayış</a:t>
            </a:r>
            <a:r>
              <a:rPr lang="tr-TR" dirty="0">
                <a:latin typeface="Times New Roman" panose="02020603050405020304" pitchFamily="18" charset="0"/>
                <a:cs typeface="Times New Roman" panose="02020603050405020304" pitchFamily="18" charset="0"/>
              </a:rPr>
              <a:t>, </a:t>
            </a:r>
            <a:r>
              <a:rPr lang="tr-TR" b="1" dirty="0">
                <a:solidFill>
                  <a:srgbClr val="00B0F0"/>
                </a:solidFill>
                <a:latin typeface="Times New Roman" panose="02020603050405020304" pitchFamily="18" charset="0"/>
                <a:cs typeface="Times New Roman" panose="02020603050405020304" pitchFamily="18" charset="0"/>
              </a:rPr>
              <a:t>işbirliği ortamının doğmasını </a:t>
            </a:r>
            <a:r>
              <a:rPr lang="tr-TR" dirty="0">
                <a:latin typeface="Times New Roman" panose="02020603050405020304" pitchFamily="18" charset="0"/>
                <a:cs typeface="Times New Roman" panose="02020603050405020304" pitchFamily="18" charset="0"/>
              </a:rPr>
              <a:t> giderek çeşitli alanlarda yakınlaşmanın artmasını sağlar. </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Uluslararası turizmin siyasal ilişkileri etkilemesinin yanı sıra siyasal sistemler ve olaylar da turizm hareketini </a:t>
            </a:r>
            <a:r>
              <a:rPr lang="tr-TR" b="1" u="sng" dirty="0">
                <a:latin typeface="Times New Roman" panose="02020603050405020304" pitchFamily="18" charset="0"/>
                <a:cs typeface="Times New Roman" panose="02020603050405020304" pitchFamily="18" charset="0"/>
              </a:rPr>
              <a:t>olumlu veya olumsuz </a:t>
            </a:r>
            <a:r>
              <a:rPr lang="tr-TR" dirty="0">
                <a:latin typeface="Times New Roman" panose="02020603050405020304" pitchFamily="18" charset="0"/>
                <a:cs typeface="Times New Roman" panose="02020603050405020304" pitchFamily="18" charset="0"/>
              </a:rPr>
              <a:t>yönde etkilemektedir.</a:t>
            </a:r>
          </a:p>
          <a:p>
            <a:pPr marL="0" indent="0" algn="just">
              <a:lnSpc>
                <a:spcPct val="80000"/>
              </a:lnSpc>
              <a:buNone/>
            </a:pPr>
            <a:endParaRPr lang="tr-TR" sz="2800" b="1" dirty="0">
              <a:latin typeface="Times New Roman" panose="02020603050405020304" pitchFamily="18" charset="0"/>
              <a:cs typeface="Times New Roman" panose="02020603050405020304" pitchFamily="18" charset="0"/>
            </a:endParaRP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lvl="1"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5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06401" y="90128"/>
            <a:ext cx="11314545" cy="898163"/>
          </a:xfrm>
        </p:spPr>
        <p:txBody>
          <a:bodyPr>
            <a:normAutofit fontScale="90000"/>
          </a:bodyPr>
          <a:lstStyle/>
          <a:p>
            <a:r>
              <a:rPr lang="tr-TR" dirty="0"/>
              <a:t>TURİZMİN DİĞER BİLİM DALLARI İLE İLİŞKİSİ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3" y="1270530"/>
            <a:ext cx="11887200" cy="5268814"/>
          </a:xfrm>
        </p:spPr>
        <p:txBody>
          <a:bodyPr>
            <a:noAutofit/>
          </a:bodyPr>
          <a:lstStyle/>
          <a:p>
            <a:pPr marL="0" indent="0">
              <a:buNone/>
            </a:pPr>
            <a:r>
              <a:rPr lang="tr-TR" b="1" dirty="0">
                <a:latin typeface="Times New Roman" panose="02020603050405020304" pitchFamily="18" charset="0"/>
                <a:cs typeface="Times New Roman" panose="02020603050405020304" pitchFamily="18" charset="0"/>
              </a:rPr>
              <a:t>Turizm ve Eğitim İlişkisi</a:t>
            </a:r>
            <a:endParaRPr lang="tr-TR" dirty="0">
              <a:latin typeface="Times New Roman" panose="02020603050405020304" pitchFamily="18" charset="0"/>
              <a:cs typeface="Times New Roman" panose="02020603050405020304" pitchFamily="18" charset="0"/>
            </a:endParaRPr>
          </a:p>
          <a:p>
            <a:pPr marL="0" indent="0">
              <a:buNone/>
            </a:pPr>
            <a:endParaRPr lang="tr-TR" dirty="0"/>
          </a:p>
          <a:p>
            <a:pPr marL="0" indent="0" algn="just">
              <a:buNone/>
            </a:pPr>
            <a:r>
              <a:rPr lang="tr-TR" sz="2400" dirty="0">
                <a:latin typeface="Times New Roman" panose="02020603050405020304" pitchFamily="18" charset="0"/>
                <a:cs typeface="Times New Roman" panose="02020603050405020304" pitchFamily="18" charset="0"/>
              </a:rPr>
              <a:t>Turizm sektörünün bilinen en önemli özelliği, </a:t>
            </a:r>
            <a:r>
              <a:rPr lang="tr-TR" sz="2400" b="1" dirty="0">
                <a:latin typeface="Times New Roman" panose="02020603050405020304" pitchFamily="18" charset="0"/>
                <a:cs typeface="Times New Roman" panose="02020603050405020304" pitchFamily="18" charset="0"/>
              </a:rPr>
              <a:t>emek-yoğun </a:t>
            </a:r>
            <a:r>
              <a:rPr lang="tr-TR" sz="2400" dirty="0">
                <a:latin typeface="Times New Roman" panose="02020603050405020304" pitchFamily="18" charset="0"/>
                <a:cs typeface="Times New Roman" panose="02020603050405020304" pitchFamily="18" charset="0"/>
              </a:rPr>
              <a:t>olmasıdır. Turizmde işlerin halen iş gücü ile yürütülmesi, bu alanda istihdamı daha kolay ve etkin hale getirirken, </a:t>
            </a:r>
            <a:r>
              <a:rPr lang="tr-TR" sz="2400" b="1" dirty="0">
                <a:latin typeface="Times New Roman" panose="02020603050405020304" pitchFamily="18" charset="0"/>
                <a:cs typeface="Times New Roman" panose="02020603050405020304" pitchFamily="18" charset="0"/>
              </a:rPr>
              <a:t>yetişmiş insan </a:t>
            </a:r>
            <a:r>
              <a:rPr lang="tr-TR" sz="2400" dirty="0">
                <a:latin typeface="Times New Roman" panose="02020603050405020304" pitchFamily="18" charset="0"/>
                <a:cs typeface="Times New Roman" panose="02020603050405020304" pitchFamily="18" charset="0"/>
              </a:rPr>
              <a:t>gücüne olan ihtiyacı da arttırmaktadır.</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Turizmin bir hizmet sektörü olmasının getirdiği </a:t>
            </a:r>
            <a:r>
              <a:rPr lang="tr-TR" sz="2400" b="1" u="sng" dirty="0">
                <a:latin typeface="Times New Roman" panose="02020603050405020304" pitchFamily="18" charset="0"/>
                <a:cs typeface="Times New Roman" panose="02020603050405020304" pitchFamily="18" charset="0"/>
              </a:rPr>
              <a:t>yüz yüze </a:t>
            </a:r>
            <a:r>
              <a:rPr lang="tr-TR" sz="2400" dirty="0">
                <a:latin typeface="Times New Roman" panose="02020603050405020304" pitchFamily="18" charset="0"/>
                <a:cs typeface="Times New Roman" panose="02020603050405020304" pitchFamily="18" charset="0"/>
              </a:rPr>
              <a:t>ilişkilerin yoğunluğu, </a:t>
            </a:r>
            <a:r>
              <a:rPr lang="tr-TR" sz="2400" b="1" dirty="0">
                <a:solidFill>
                  <a:srgbClr val="FF0000"/>
                </a:solidFill>
                <a:latin typeface="Times New Roman" panose="02020603050405020304" pitchFamily="18" charset="0"/>
                <a:cs typeface="Times New Roman" panose="02020603050405020304" pitchFamily="18" charset="0"/>
              </a:rPr>
              <a:t>mesleki bilgi yanında davranış</a:t>
            </a:r>
            <a:r>
              <a:rPr lang="tr-TR" sz="2400" dirty="0">
                <a:latin typeface="Times New Roman" panose="02020603050405020304" pitchFamily="18" charset="0"/>
                <a:cs typeface="Times New Roman" panose="02020603050405020304" pitchFamily="18" charset="0"/>
              </a:rPr>
              <a:t> olarak da eğitilmiş insana olan ihtiyacı arttırmaktadır. </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Yerel halkın </a:t>
            </a:r>
            <a:r>
              <a:rPr lang="tr-TR" sz="2400" dirty="0">
                <a:latin typeface="Times New Roman" panose="02020603050405020304" pitchFamily="18" charset="0"/>
                <a:cs typeface="Times New Roman" panose="02020603050405020304" pitchFamily="18" charset="0"/>
              </a:rPr>
              <a:t>turistlere karşı </a:t>
            </a:r>
            <a:r>
              <a:rPr lang="tr-TR" sz="2400" b="1" u="sng" dirty="0">
                <a:latin typeface="Times New Roman" panose="02020603050405020304" pitchFamily="18" charset="0"/>
                <a:cs typeface="Times New Roman" panose="02020603050405020304" pitchFamily="18" charset="0"/>
              </a:rPr>
              <a:t>olumlu</a:t>
            </a:r>
            <a:r>
              <a:rPr lang="tr-TR" sz="2400" dirty="0">
                <a:latin typeface="Times New Roman" panose="02020603050405020304" pitchFamily="18" charset="0"/>
                <a:cs typeface="Times New Roman" panose="02020603050405020304" pitchFamily="18" charset="0"/>
              </a:rPr>
              <a:t> </a:t>
            </a:r>
            <a:r>
              <a:rPr lang="tr-TR" sz="2400" b="1" u="sng" dirty="0">
                <a:latin typeface="Times New Roman" panose="02020603050405020304" pitchFamily="18" charset="0"/>
                <a:cs typeface="Times New Roman" panose="02020603050405020304" pitchFamily="18" charset="0"/>
              </a:rPr>
              <a:t>davranış</a:t>
            </a:r>
            <a:r>
              <a:rPr lang="tr-TR" sz="2400" dirty="0">
                <a:latin typeface="Times New Roman" panose="02020603050405020304" pitchFamily="18" charset="0"/>
                <a:cs typeface="Times New Roman" panose="02020603050405020304" pitchFamily="18" charset="0"/>
              </a:rPr>
              <a:t> geliştirmelerinde de halkın eğitimine ihtiyaç bulunmaktadır.</a:t>
            </a:r>
            <a:endParaRPr lang="tr-TR" sz="2800" b="1" dirty="0">
              <a:latin typeface="Times New Roman" panose="02020603050405020304" pitchFamily="18" charset="0"/>
              <a:cs typeface="Times New Roman" panose="02020603050405020304" pitchFamily="18" charset="0"/>
            </a:endParaRPr>
          </a:p>
          <a:p>
            <a:pPr algn="just">
              <a:lnSpc>
                <a:spcPct val="80000"/>
              </a:lnSpc>
            </a:pPr>
            <a:endParaRPr lang="tr-TR" sz="2800"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lvl="1"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74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722</Words>
  <Application>Microsoft Office PowerPoint</Application>
  <PresentationFormat>Geniş ekran</PresentationFormat>
  <Paragraphs>70</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Gothic</vt:lpstr>
      <vt:lpstr>Palatino Linotype</vt:lpstr>
      <vt:lpstr>Times New Roman</vt:lpstr>
      <vt:lpstr>Wingdings 2</vt:lpstr>
      <vt:lpstr>Beyin fırtınası hakkında sunu</vt:lpstr>
      <vt:lpstr>GENEL TURİZM</vt:lpstr>
      <vt:lpstr>TURİZMİN DİĞER BİLİM DALLARI İLE İLİŞKİSİ</vt:lpstr>
      <vt:lpstr>TURİZMİN DİĞER BİLİM DALLARI İLE İLİŞKİSİ</vt:lpstr>
      <vt:lpstr>TURİZMİN DİĞER BİLİM DALLARI İLE İLİŞKİSİ</vt:lpstr>
      <vt:lpstr>TURİZMİN DİĞER BİLİM DALLARI İLE İLİŞKİSİ</vt:lpstr>
      <vt:lpstr>TURİZMİN DİĞER BİLİM DALLARI İLE İLİŞKİSİ</vt:lpstr>
      <vt:lpstr>TURİZMİN DİĞER BİLİM DALLARI İLE İLİŞKİSİ</vt:lpstr>
      <vt:lpstr>TURİZMİN DİĞER BİLİM DALLARI İLE İLİŞKİSİ</vt:lpstr>
      <vt:lpstr>TURİZMİN DİĞER BİLİM DALLARI İLE İLİŞKİSİ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