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2"/>
  </p:notesMasterIdLst>
  <p:handoutMasterIdLst>
    <p:handoutMasterId r:id="rId13"/>
  </p:handoutMasterIdLst>
  <p:sldIdLst>
    <p:sldId id="272" r:id="rId2"/>
    <p:sldId id="286" r:id="rId3"/>
    <p:sldId id="287" r:id="rId4"/>
    <p:sldId id="288" r:id="rId5"/>
    <p:sldId id="289" r:id="rId6"/>
    <p:sldId id="290" r:id="rId7"/>
    <p:sldId id="291" r:id="rId8"/>
    <p:sldId id="292" r:id="rId9"/>
    <p:sldId id="293" r:id="rId10"/>
    <p:sldId id="446" r:id="rId11"/>
  </p:sldIdLst>
  <p:sldSz cx="12192000" cy="6858000"/>
  <p:notesSz cx="6858000" cy="9144000"/>
  <p:defaultTextStyle>
    <a:defPPr rtl="0">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8799B23B-EC83-4686-B30A-512413B5E67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83" d="100"/>
          <a:sy n="83" d="100"/>
        </p:scale>
        <p:origin x="686" y="72"/>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8" d="100"/>
          <a:sy n="88" d="100"/>
        </p:scale>
        <p:origin x="307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dirty="0"/>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2ACCE82-DC69-432C-BABD-63E5257FC9F5}" type="datetime1">
              <a:rPr lang="tr-TR" smtClean="0"/>
              <a:t>2.05.2019</a:t>
            </a:fld>
            <a:endParaRPr lang="tr-TR" dirty="0"/>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dirty="0"/>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DF9922-981B-48BE-96E8-A46794BAA7ED}" type="slidenum">
              <a:rPr lang="tr-TR" smtClean="0"/>
              <a:t>‹#›</a:t>
            </a:fld>
            <a:endParaRPr lang="tr-TR" dirty="0"/>
          </a:p>
        </p:txBody>
      </p:sp>
    </p:spTree>
    <p:extLst>
      <p:ext uri="{BB962C8B-B14F-4D97-AF65-F5344CB8AC3E}">
        <p14:creationId xmlns:p14="http://schemas.microsoft.com/office/powerpoint/2010/main" val="2811124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tr-TR" noProof="0" dirty="0"/>
          </a:p>
        </p:txBody>
      </p:sp>
      <p:sp>
        <p:nvSpPr>
          <p:cNvPr id="3" name="Tarih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9142D3-BDF4-467D-910A-DF82338AE250}" type="datetime1">
              <a:rPr lang="tr-TR" smtClean="0"/>
              <a:pPr/>
              <a:t>2.05.2019</a:t>
            </a:fld>
            <a:endParaRPr lang="tr-TR" dirty="0"/>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tr-TR" noProof="0" dirty="0"/>
          </a:p>
        </p:txBody>
      </p:sp>
      <p:sp>
        <p:nvSpPr>
          <p:cNvPr id="5" name="Notlar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tr-TR" noProof="0" dirty="0"/>
              <a:t>Asıl metin stillerini düzenlemek için tıklayın</a:t>
            </a:r>
          </a:p>
          <a:p>
            <a:pPr lvl="1" rtl="0"/>
            <a:r>
              <a:rPr lang="tr-TR" noProof="0" dirty="0"/>
              <a:t>İkinci düzey</a:t>
            </a:r>
          </a:p>
          <a:p>
            <a:pPr lvl="2" rtl="0"/>
            <a:r>
              <a:rPr lang="tr-TR" noProof="0" dirty="0"/>
              <a:t>Üçüncü düzey</a:t>
            </a:r>
          </a:p>
          <a:p>
            <a:pPr lvl="3" rtl="0"/>
            <a:r>
              <a:rPr lang="tr-TR" noProof="0" dirty="0"/>
              <a:t>Dördüncü düzey</a:t>
            </a:r>
          </a:p>
          <a:p>
            <a:pPr lvl="4" rtl="0"/>
            <a:r>
              <a:rPr lang="tr-TR" noProof="0" dirty="0"/>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tr-TR" noProof="0" dirty="0"/>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893B0CF2-7F87-4E02-A248-870047730F99}" type="slidenum">
              <a:rPr lang="tr-TR" noProof="0" smtClean="0"/>
              <a:t>‹#›</a:t>
            </a:fld>
            <a:endParaRPr lang="tr-TR" noProof="0" dirty="0"/>
          </a:p>
        </p:txBody>
      </p:sp>
    </p:spTree>
    <p:extLst>
      <p:ext uri="{BB962C8B-B14F-4D97-AF65-F5344CB8AC3E}">
        <p14:creationId xmlns:p14="http://schemas.microsoft.com/office/powerpoint/2010/main" val="3614981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lar Yer Tutucusu 2"/>
          <p:cNvSpPr>
            <a:spLocks noGrp="1"/>
          </p:cNvSpPr>
          <p:nvPr>
            <p:ph type="body" idx="1"/>
          </p:nvPr>
        </p:nvSpPr>
        <p:spPr/>
        <p:txBody>
          <a:bodyPr rtlCol="0"/>
          <a:lstStyle/>
          <a:p>
            <a:pPr rtl="0"/>
            <a:endParaRPr lang="tr-TR" dirty="0"/>
          </a:p>
        </p:txBody>
      </p:sp>
      <p:sp>
        <p:nvSpPr>
          <p:cNvPr id="4" name="Slayt Numarası Yer Tutucusu 3"/>
          <p:cNvSpPr>
            <a:spLocks noGrp="1"/>
          </p:cNvSpPr>
          <p:nvPr>
            <p:ph type="sldNum" sz="quarter" idx="10"/>
          </p:nvPr>
        </p:nvSpPr>
        <p:spPr/>
        <p:txBody>
          <a:bodyPr rtlCol="0"/>
          <a:lstStyle/>
          <a:p>
            <a:pPr rtl="0"/>
            <a:fld id="{893B0CF2-7F87-4E02-A248-870047730F99}" type="slidenum">
              <a:rPr lang="tr-TR" smtClean="0"/>
              <a:t>1</a:t>
            </a:fld>
            <a:endParaRPr lang="tr-TR" dirty="0"/>
          </a:p>
        </p:txBody>
      </p:sp>
    </p:spTree>
    <p:extLst>
      <p:ext uri="{BB962C8B-B14F-4D97-AF65-F5344CB8AC3E}">
        <p14:creationId xmlns:p14="http://schemas.microsoft.com/office/powerpoint/2010/main" val="14951338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1">
        <a:schemeClr val="bg1"/>
      </p:bgRef>
    </p:bg>
    <p:spTree>
      <p:nvGrpSpPr>
        <p:cNvPr id="1" name=""/>
        <p:cNvGrpSpPr/>
        <p:nvPr/>
      </p:nvGrpSpPr>
      <p:grpSpPr>
        <a:xfrm>
          <a:off x="0" y="0"/>
          <a:ext cx="0" cy="0"/>
          <a:chOff x="0" y="0"/>
          <a:chExt cx="0" cy="0"/>
        </a:xfrm>
      </p:grpSpPr>
      <p:grpSp>
        <p:nvGrpSpPr>
          <p:cNvPr id="10" name="Grup 9"/>
          <p:cNvGrpSpPr/>
          <p:nvPr/>
        </p:nvGrpSpPr>
        <p:grpSpPr>
          <a:xfrm>
            <a:off x="0" y="6208894"/>
            <a:ext cx="12192000" cy="649106"/>
            <a:chOff x="0" y="6208894"/>
            <a:chExt cx="12192000" cy="649106"/>
          </a:xfrm>
        </p:grpSpPr>
        <p:sp>
          <p:nvSpPr>
            <p:cNvPr id="2" name="Dikdörtgen 1"/>
            <p:cNvSpPr/>
            <p:nvPr/>
          </p:nvSpPr>
          <p:spPr>
            <a:xfrm>
              <a:off x="3048" y="6220178"/>
              <a:ext cx="12188952" cy="637822"/>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rtl="0"/>
              <a:endParaRPr lang="tr-TR" noProof="0" dirty="0"/>
            </a:p>
          </p:txBody>
        </p:sp>
        <p:cxnSp>
          <p:nvCxnSpPr>
            <p:cNvPr id="7" name="Düz Bağlayıcı 6"/>
            <p:cNvCxnSpPr/>
            <p:nvPr/>
          </p:nvCxnSpPr>
          <p:spPr>
            <a:xfrm>
              <a:off x="0" y="6208894"/>
              <a:ext cx="12192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5" name="Düz Bağlayıcı 4"/>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sp>
        <p:nvSpPr>
          <p:cNvPr id="9" name="Başlık 8"/>
          <p:cNvSpPr>
            <a:spLocks noGrp="1"/>
          </p:cNvSpPr>
          <p:nvPr>
            <p:ph type="ctrTitle"/>
          </p:nvPr>
        </p:nvSpPr>
        <p:spPr>
          <a:xfrm>
            <a:off x="711200" y="1371600"/>
            <a:ext cx="10468864" cy="1828800"/>
          </a:xfrm>
          <a:ln>
            <a:noFill/>
          </a:ln>
        </p:spPr>
        <p:txBody>
          <a:bodyPr vert="horz" tIns="0" rIns="18288" bIns="0" rtlCol="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tx2"/>
                </a:solidFill>
                <a:effectLst/>
                <a:latin typeface="+mj-lt"/>
                <a:ea typeface="+mj-ea"/>
                <a:cs typeface="+mj-cs"/>
              </a:defRPr>
            </a:lvl1pPr>
          </a:lstStyle>
          <a:p>
            <a:pPr rtl="0"/>
            <a:r>
              <a:rPr lang="tr-TR" noProof="0"/>
              <a:t>Asıl başlık stilini düzenlemek için tıklayın</a:t>
            </a:r>
            <a:endParaRPr kumimoji="0" lang="tr-TR" noProof="0" dirty="0"/>
          </a:p>
        </p:txBody>
      </p:sp>
      <p:sp>
        <p:nvSpPr>
          <p:cNvPr id="17" name="Alt Başlık 16"/>
          <p:cNvSpPr>
            <a:spLocks noGrp="1"/>
          </p:cNvSpPr>
          <p:nvPr>
            <p:ph type="subTitle" idx="1"/>
          </p:nvPr>
        </p:nvSpPr>
        <p:spPr>
          <a:xfrm>
            <a:off x="711200" y="3228536"/>
            <a:ext cx="10472928" cy="1752600"/>
          </a:xfrm>
        </p:spPr>
        <p:txBody>
          <a:bodyPr lIns="0" rIns="18288" rtlCol="0"/>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rtl="0"/>
            <a:r>
              <a:rPr lang="tr-TR" noProof="0"/>
              <a:t>Asıl alt başlık stilini düzenlemek için tıklayın</a:t>
            </a:r>
            <a:endParaRPr kumimoji="0" lang="tr-TR" noProof="0" dirty="0"/>
          </a:p>
        </p:txBody>
      </p:sp>
      <p:sp>
        <p:nvSpPr>
          <p:cNvPr id="30" name="Tarih Yer Tutucusu 29"/>
          <p:cNvSpPr>
            <a:spLocks noGrp="1"/>
          </p:cNvSpPr>
          <p:nvPr>
            <p:ph type="dt" sz="half" idx="10"/>
          </p:nvPr>
        </p:nvSpPr>
        <p:spPr/>
        <p:txBody>
          <a:bodyPr rtlCol="0"/>
          <a:lstStyle/>
          <a:p>
            <a:pPr rtl="0"/>
            <a:fld id="{54DFDFD8-D7F7-4EA0-9E92-CC83D76048F5}" type="datetime1">
              <a:rPr lang="tr-TR" noProof="0" smtClean="0"/>
              <a:t>2.05.2019</a:t>
            </a:fld>
            <a:endParaRPr lang="tr-TR" noProof="0" dirty="0"/>
          </a:p>
        </p:txBody>
      </p:sp>
      <p:sp>
        <p:nvSpPr>
          <p:cNvPr id="19" name="Alt Bilgi Yer Tutucusu 18"/>
          <p:cNvSpPr>
            <a:spLocks noGrp="1"/>
          </p:cNvSpPr>
          <p:nvPr>
            <p:ph type="ftr" sz="quarter" idx="11"/>
          </p:nvPr>
        </p:nvSpPr>
        <p:spPr/>
        <p:txBody>
          <a:bodyPr rtlCol="0"/>
          <a:lstStyle/>
          <a:p>
            <a:pPr rtl="0"/>
            <a:r>
              <a:rPr lang="tr-TR" noProof="0" dirty="0"/>
              <a:t>Alt bilgi ekle</a:t>
            </a:r>
          </a:p>
        </p:txBody>
      </p:sp>
      <p:sp>
        <p:nvSpPr>
          <p:cNvPr id="27" name="Slayt Numarası Yer Tutucusu 2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
        <p:nvSpPr>
          <p:cNvPr id="12" name="Unvan 1"/>
          <p:cNvSpPr txBox="1">
            <a:spLocks/>
          </p:cNvSpPr>
          <p:nvPr userDrawn="1"/>
        </p:nvSpPr>
        <p:spPr>
          <a:xfrm rot="19943020">
            <a:off x="-637481" y="3059135"/>
            <a:ext cx="13466962" cy="1091200"/>
          </a:xfrm>
          <a:prstGeom prst="rect">
            <a:avLst/>
          </a:prstGeom>
          <a:noFill/>
          <a:ln>
            <a:noFill/>
          </a:ln>
        </p:spPr>
        <p:txBody>
          <a:bodyPr anchor="b">
            <a:normAutofit fontScale="92500" lnSpcReduction="20000"/>
          </a:bodyPr>
          <a:lstStyle>
            <a:defPPr>
              <a:defRPr lang="tr-T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r>
              <a:rPr lang="tr-TR" sz="8800"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80820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a:t>Asıl başlık stilini düzenlemek için tıklayın</a:t>
            </a:r>
            <a:endParaRPr kumimoji="0" lang="tr-TR" noProof="0" dirty="0"/>
          </a:p>
        </p:txBody>
      </p:sp>
      <p:sp>
        <p:nvSpPr>
          <p:cNvPr id="3" name="Dikey Metin Yer Tutucusu 2"/>
          <p:cNvSpPr>
            <a:spLocks noGrp="1"/>
          </p:cNvSpPr>
          <p:nvPr>
            <p:ph type="body" orient="vert" idx="1"/>
          </p:nvPr>
        </p:nvSpPr>
        <p:spPr/>
        <p:txBody>
          <a:bodyPr vert="eaVert" rtlCol="0"/>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Tarih Yer Tutucusu 3"/>
          <p:cNvSpPr>
            <a:spLocks noGrp="1"/>
          </p:cNvSpPr>
          <p:nvPr>
            <p:ph type="dt" sz="half" idx="10"/>
          </p:nvPr>
        </p:nvSpPr>
        <p:spPr/>
        <p:txBody>
          <a:bodyPr rtlCol="0"/>
          <a:lstStyle/>
          <a:p>
            <a:pPr rtl="0"/>
            <a:fld id="{32F3240C-5877-429D-B2A7-07D24758D3C0}" type="datetime1">
              <a:rPr lang="tr-TR" noProof="0" smtClean="0"/>
              <a:t>2.05.2019</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a:t>
            </a:r>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877777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839200" y="914402"/>
            <a:ext cx="2743200" cy="5211763"/>
          </a:xfrm>
        </p:spPr>
        <p:txBody>
          <a:bodyPr vert="eaVert" rtlCol="0"/>
          <a:lstStyle/>
          <a:p>
            <a:pPr rtl="0"/>
            <a:r>
              <a:rPr lang="tr-TR" noProof="0"/>
              <a:t>Asıl başlık stilini düzenlemek için tıklayın</a:t>
            </a:r>
            <a:endParaRPr kumimoji="0" lang="tr-TR" noProof="0" dirty="0"/>
          </a:p>
        </p:txBody>
      </p:sp>
      <p:sp>
        <p:nvSpPr>
          <p:cNvPr id="3" name="Dikey Metin Yer Tutucusu 2"/>
          <p:cNvSpPr>
            <a:spLocks noGrp="1"/>
          </p:cNvSpPr>
          <p:nvPr>
            <p:ph type="body" orient="vert" idx="1"/>
          </p:nvPr>
        </p:nvSpPr>
        <p:spPr>
          <a:xfrm>
            <a:off x="609600" y="914402"/>
            <a:ext cx="8026400" cy="5211763"/>
          </a:xfrm>
        </p:spPr>
        <p:txBody>
          <a:bodyPr vert="eaVert" rtlCol="0"/>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Tarih Yer Tutucusu 3"/>
          <p:cNvSpPr>
            <a:spLocks noGrp="1"/>
          </p:cNvSpPr>
          <p:nvPr>
            <p:ph type="dt" sz="half" idx="10"/>
          </p:nvPr>
        </p:nvSpPr>
        <p:spPr/>
        <p:txBody>
          <a:bodyPr rtlCol="0"/>
          <a:lstStyle/>
          <a:p>
            <a:pPr rtl="0"/>
            <a:fld id="{1CA809C7-44CB-4DD0-BCDF-A52895BB0140}" type="datetime1">
              <a:rPr lang="tr-TR" noProof="0" smtClean="0"/>
              <a:t>2.05.2019</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a:t>
            </a:r>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369754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a:t>Asıl başlık stilini düzenlemek için tıklayın</a:t>
            </a:r>
            <a:endParaRPr kumimoji="0" lang="tr-TR" noProof="0" dirty="0"/>
          </a:p>
        </p:txBody>
      </p:sp>
      <p:sp>
        <p:nvSpPr>
          <p:cNvPr id="3" name="İçerik Yer Tutucusu 2"/>
          <p:cNvSpPr>
            <a:spLocks noGrp="1"/>
          </p:cNvSpPr>
          <p:nvPr>
            <p:ph idx="1"/>
          </p:nvPr>
        </p:nvSpPr>
        <p:spPr/>
        <p:txBody>
          <a:bodyPr rtlCol="0"/>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Tarih Yer Tutucusu 3"/>
          <p:cNvSpPr>
            <a:spLocks noGrp="1"/>
          </p:cNvSpPr>
          <p:nvPr>
            <p:ph type="dt" sz="half" idx="10"/>
          </p:nvPr>
        </p:nvSpPr>
        <p:spPr/>
        <p:txBody>
          <a:bodyPr rtlCol="0"/>
          <a:lstStyle/>
          <a:p>
            <a:pPr rtl="0"/>
            <a:fld id="{4221F93F-375D-4AF0-AD0E-F019EB13F4AE}" type="datetime1">
              <a:rPr lang="tr-TR" noProof="0" smtClean="0"/>
              <a:t>2.05.2019</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a:t>
            </a:r>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
        <p:nvSpPr>
          <p:cNvPr id="7" name="Unvan 1"/>
          <p:cNvSpPr txBox="1">
            <a:spLocks/>
          </p:cNvSpPr>
          <p:nvPr userDrawn="1"/>
        </p:nvSpPr>
        <p:spPr>
          <a:xfrm rot="19943020">
            <a:off x="-637481" y="3059135"/>
            <a:ext cx="13466962" cy="1091200"/>
          </a:xfrm>
          <a:prstGeom prst="rect">
            <a:avLst/>
          </a:prstGeom>
          <a:noFill/>
          <a:ln>
            <a:noFill/>
          </a:ln>
        </p:spPr>
        <p:txBody>
          <a:bodyPr anchor="b">
            <a:normAutofit fontScale="92500" lnSpcReduction="20000"/>
          </a:bodyPr>
          <a:lstStyle>
            <a:defPPr>
              <a:defRPr lang="tr-T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r>
              <a:rPr lang="tr-TR" sz="8800"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1682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707136" y="1316736"/>
            <a:ext cx="10363200" cy="1362456"/>
          </a:xfrm>
          <a:ln>
            <a:noFill/>
          </a:ln>
        </p:spPr>
        <p:txBody>
          <a:bodyPr vert="horz" tIns="0" bIns="0" rtlCol="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tx2"/>
                </a:solidFill>
                <a:effectLst/>
                <a:latin typeface="+mj-lt"/>
                <a:ea typeface="+mj-ea"/>
                <a:cs typeface="+mj-cs"/>
              </a:defRPr>
            </a:lvl1pPr>
          </a:lstStyle>
          <a:p>
            <a:pPr rtl="0"/>
            <a:r>
              <a:rPr lang="tr-TR" noProof="0"/>
              <a:t>Asıl başlık stilini düzenlemek için tıklayın</a:t>
            </a:r>
            <a:endParaRPr kumimoji="0" lang="tr-TR" noProof="0" dirty="0"/>
          </a:p>
        </p:txBody>
      </p:sp>
      <p:sp>
        <p:nvSpPr>
          <p:cNvPr id="3" name="Metin Yer Tutucusu 2"/>
          <p:cNvSpPr>
            <a:spLocks noGrp="1"/>
          </p:cNvSpPr>
          <p:nvPr>
            <p:ph type="body" idx="1"/>
          </p:nvPr>
        </p:nvSpPr>
        <p:spPr>
          <a:xfrm>
            <a:off x="707136" y="2704664"/>
            <a:ext cx="10363200" cy="1509712"/>
          </a:xfrm>
        </p:spPr>
        <p:txBody>
          <a:bodyPr lIns="45720" rIns="45720" rtlCol="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rtl="0" eaLnBrk="1" latinLnBrk="0" hangingPunct="1"/>
            <a:r>
              <a:rPr lang="tr-TR" noProof="0"/>
              <a:t>Asıl metin stillerini düzenle</a:t>
            </a:r>
          </a:p>
        </p:txBody>
      </p:sp>
      <p:sp>
        <p:nvSpPr>
          <p:cNvPr id="4" name="Tarih Yer Tutucusu 3"/>
          <p:cNvSpPr>
            <a:spLocks noGrp="1"/>
          </p:cNvSpPr>
          <p:nvPr>
            <p:ph type="dt" sz="half" idx="10"/>
          </p:nvPr>
        </p:nvSpPr>
        <p:spPr/>
        <p:txBody>
          <a:bodyPr rtlCol="0"/>
          <a:lstStyle/>
          <a:p>
            <a:pPr rtl="0"/>
            <a:fld id="{22199C05-117E-4720-822E-941CC8903464}" type="datetime1">
              <a:rPr lang="tr-TR" noProof="0" smtClean="0"/>
              <a:t>2.05.2019</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a:t>
            </a:r>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53193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0972800" cy="1143000"/>
          </a:xfrm>
        </p:spPr>
        <p:txBody>
          <a:bodyPr rtlCol="0"/>
          <a:lstStyle/>
          <a:p>
            <a:pPr rtl="0"/>
            <a:r>
              <a:rPr lang="tr-TR" noProof="0"/>
              <a:t>Asıl başlık stilini düzenlemek için tıklayın</a:t>
            </a:r>
            <a:endParaRPr kumimoji="0" lang="tr-TR" noProof="0" dirty="0"/>
          </a:p>
        </p:txBody>
      </p:sp>
      <p:sp>
        <p:nvSpPr>
          <p:cNvPr id="3" name="İçerik Yer Tutucusu 2"/>
          <p:cNvSpPr>
            <a:spLocks noGrp="1"/>
          </p:cNvSpPr>
          <p:nvPr>
            <p:ph sz="half" idx="1"/>
          </p:nvPr>
        </p:nvSpPr>
        <p:spPr>
          <a:xfrm>
            <a:off x="609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İçerik Yer Tutucusu 3"/>
          <p:cNvSpPr>
            <a:spLocks noGrp="1"/>
          </p:cNvSpPr>
          <p:nvPr>
            <p:ph sz="half" idx="2"/>
          </p:nvPr>
        </p:nvSpPr>
        <p:spPr>
          <a:xfrm>
            <a:off x="6197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5" name="Tarih Yer Tutucusu 4"/>
          <p:cNvSpPr>
            <a:spLocks noGrp="1"/>
          </p:cNvSpPr>
          <p:nvPr>
            <p:ph type="dt" sz="half" idx="10"/>
          </p:nvPr>
        </p:nvSpPr>
        <p:spPr/>
        <p:txBody>
          <a:bodyPr rtlCol="0"/>
          <a:lstStyle/>
          <a:p>
            <a:pPr rtl="0"/>
            <a:fld id="{463EBEF9-3980-4384-80D3-EB4BD5F6AADC}" type="datetime1">
              <a:rPr lang="tr-TR" noProof="0" smtClean="0"/>
              <a:t>2.05.2019</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a:t>Alt bilgi ekle</a:t>
            </a:r>
          </a:p>
        </p:txBody>
      </p:sp>
      <p:sp>
        <p:nvSpPr>
          <p:cNvPr id="7" name="Slayt Numarası Yer Tutucusu 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09018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0972800" cy="1143000"/>
          </a:xfrm>
        </p:spPr>
        <p:txBody>
          <a:bodyPr tIns="45720" rtlCol="0" anchor="b"/>
          <a:lstStyle>
            <a:lvl1pPr>
              <a:defRPr/>
            </a:lvl1pPr>
          </a:lstStyle>
          <a:p>
            <a:pPr rtl="0"/>
            <a:r>
              <a:rPr lang="tr-TR" noProof="0"/>
              <a:t>Asıl başlık stilini düzenlemek için tıklayın</a:t>
            </a:r>
            <a:endParaRPr kumimoji="0" lang="tr-TR" noProof="0" dirty="0"/>
          </a:p>
        </p:txBody>
      </p:sp>
      <p:sp>
        <p:nvSpPr>
          <p:cNvPr id="3" name="Metin Yer Tutucusu 2"/>
          <p:cNvSpPr>
            <a:spLocks noGrp="1"/>
          </p:cNvSpPr>
          <p:nvPr>
            <p:ph type="body" idx="1"/>
          </p:nvPr>
        </p:nvSpPr>
        <p:spPr>
          <a:xfrm>
            <a:off x="609600" y="1855248"/>
            <a:ext cx="5386917" cy="659352"/>
          </a:xfrm>
        </p:spPr>
        <p:txBody>
          <a:bodyPr lIns="45720" tIns="0" rIns="45720" bIns="0" rtlCol="0" anchor="ctr">
            <a:noAutofit/>
          </a:bodyP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tr-TR" noProof="0"/>
              <a:t>Asıl metin stillerini düzenle</a:t>
            </a:r>
          </a:p>
        </p:txBody>
      </p:sp>
      <p:sp>
        <p:nvSpPr>
          <p:cNvPr id="5" name="İçerik Yer Tutucusu 4"/>
          <p:cNvSpPr>
            <a:spLocks noGrp="1"/>
          </p:cNvSpPr>
          <p:nvPr>
            <p:ph sz="quarter" idx="2"/>
          </p:nvPr>
        </p:nvSpPr>
        <p:spPr>
          <a:xfrm>
            <a:off x="609600" y="2514600"/>
            <a:ext cx="5386917"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Metin Yer Tutucusu 3"/>
          <p:cNvSpPr>
            <a:spLocks noGrp="1"/>
          </p:cNvSpPr>
          <p:nvPr>
            <p:ph type="body" sz="half" idx="3"/>
          </p:nvPr>
        </p:nvSpPr>
        <p:spPr>
          <a:xfrm>
            <a:off x="6193368" y="1859758"/>
            <a:ext cx="5389033" cy="654843"/>
          </a:xfrm>
        </p:spPr>
        <p:txBody>
          <a:bodyPr lIns="45720" tIns="0" rIns="45720" bIns="0" rtlCol="0" anchor="ct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tr-TR" noProof="0"/>
              <a:t>Asıl metin stillerini düzenle</a:t>
            </a:r>
          </a:p>
        </p:txBody>
      </p:sp>
      <p:sp>
        <p:nvSpPr>
          <p:cNvPr id="6" name="İçerik Yer Tutucusu 5"/>
          <p:cNvSpPr>
            <a:spLocks noGrp="1"/>
          </p:cNvSpPr>
          <p:nvPr>
            <p:ph sz="quarter" idx="4"/>
          </p:nvPr>
        </p:nvSpPr>
        <p:spPr>
          <a:xfrm>
            <a:off x="6193368" y="2514600"/>
            <a:ext cx="5389033"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7" name="Tarih Yer Tutucusu 6"/>
          <p:cNvSpPr>
            <a:spLocks noGrp="1"/>
          </p:cNvSpPr>
          <p:nvPr>
            <p:ph type="dt" sz="half" idx="10"/>
          </p:nvPr>
        </p:nvSpPr>
        <p:spPr/>
        <p:txBody>
          <a:bodyPr rtlCol="0"/>
          <a:lstStyle/>
          <a:p>
            <a:pPr rtl="0"/>
            <a:fld id="{FBF9A8E6-B37F-47AF-A703-2BCBC9943932}" type="datetime1">
              <a:rPr lang="tr-TR" noProof="0" smtClean="0"/>
              <a:t>2.05.2019</a:t>
            </a:fld>
            <a:endParaRPr lang="tr-TR" noProof="0" dirty="0"/>
          </a:p>
        </p:txBody>
      </p:sp>
      <p:sp>
        <p:nvSpPr>
          <p:cNvPr id="8" name="Alt Bilgi Yer Tutucusu 7"/>
          <p:cNvSpPr>
            <a:spLocks noGrp="1"/>
          </p:cNvSpPr>
          <p:nvPr>
            <p:ph type="ftr" sz="quarter" idx="11"/>
          </p:nvPr>
        </p:nvSpPr>
        <p:spPr/>
        <p:txBody>
          <a:bodyPr rtlCol="0"/>
          <a:lstStyle/>
          <a:p>
            <a:pPr rtl="0"/>
            <a:r>
              <a:rPr lang="tr-TR" noProof="0" dirty="0"/>
              <a:t>Alt bilgi ekle</a:t>
            </a:r>
          </a:p>
        </p:txBody>
      </p:sp>
      <p:sp>
        <p:nvSpPr>
          <p:cNvPr id="9" name="Slayt Numarası Yer Tutucusu 8"/>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250188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1074400" cy="1143000"/>
          </a:xfrm>
        </p:spPr>
        <p:txBody>
          <a:bodyPr vert="horz" tIns="45720" bIns="0" rtlCol="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pPr rtl="0"/>
            <a:r>
              <a:rPr lang="tr-TR" noProof="0"/>
              <a:t>Asıl başlık stilini düzenlemek için tıklayın</a:t>
            </a:r>
            <a:endParaRPr kumimoji="0" lang="tr-TR" noProof="0" dirty="0"/>
          </a:p>
        </p:txBody>
      </p:sp>
      <p:sp>
        <p:nvSpPr>
          <p:cNvPr id="3" name="Tarih Yer Tutucusu 2"/>
          <p:cNvSpPr>
            <a:spLocks noGrp="1"/>
          </p:cNvSpPr>
          <p:nvPr>
            <p:ph type="dt" sz="half" idx="10"/>
          </p:nvPr>
        </p:nvSpPr>
        <p:spPr/>
        <p:txBody>
          <a:bodyPr rtlCol="0"/>
          <a:lstStyle/>
          <a:p>
            <a:pPr rtl="0"/>
            <a:fld id="{96F71D90-410C-4B16-9BFD-EA0ECDF43110}" type="datetime1">
              <a:rPr lang="tr-TR" noProof="0" smtClean="0"/>
              <a:t>2.05.2019</a:t>
            </a:fld>
            <a:endParaRPr lang="tr-TR" noProof="0" dirty="0"/>
          </a:p>
        </p:txBody>
      </p:sp>
      <p:sp>
        <p:nvSpPr>
          <p:cNvPr id="4" name="Alt Bilgi Yer Tutucusu 3"/>
          <p:cNvSpPr>
            <a:spLocks noGrp="1"/>
          </p:cNvSpPr>
          <p:nvPr>
            <p:ph type="ftr" sz="quarter" idx="11"/>
          </p:nvPr>
        </p:nvSpPr>
        <p:spPr/>
        <p:txBody>
          <a:bodyPr rtlCol="0"/>
          <a:lstStyle/>
          <a:p>
            <a:pPr rtl="0"/>
            <a:r>
              <a:rPr lang="tr-TR" noProof="0" dirty="0"/>
              <a:t>Alt bilgi ekle</a:t>
            </a:r>
          </a:p>
        </p:txBody>
      </p:sp>
      <p:sp>
        <p:nvSpPr>
          <p:cNvPr id="5" name="Slayt Numarası Yer Tutucusu 4"/>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071814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Tarih Yer Tutucusu 1"/>
          <p:cNvSpPr>
            <a:spLocks noGrp="1"/>
          </p:cNvSpPr>
          <p:nvPr>
            <p:ph type="dt" sz="half" idx="10"/>
          </p:nvPr>
        </p:nvSpPr>
        <p:spPr/>
        <p:txBody>
          <a:bodyPr rtlCol="0"/>
          <a:lstStyle/>
          <a:p>
            <a:pPr rtl="0"/>
            <a:fld id="{0B0A6C1C-4434-4E26-A555-54E57ED65A8F}" type="datetime1">
              <a:rPr lang="tr-TR" noProof="0" smtClean="0"/>
              <a:t>2.05.2019</a:t>
            </a:fld>
            <a:endParaRPr lang="tr-TR" noProof="0" dirty="0"/>
          </a:p>
        </p:txBody>
      </p:sp>
      <p:sp>
        <p:nvSpPr>
          <p:cNvPr id="3" name="Alt Bilgi Yer Tutucusu 2"/>
          <p:cNvSpPr>
            <a:spLocks noGrp="1"/>
          </p:cNvSpPr>
          <p:nvPr>
            <p:ph type="ftr" sz="quarter" idx="11"/>
          </p:nvPr>
        </p:nvSpPr>
        <p:spPr/>
        <p:txBody>
          <a:bodyPr rtlCol="0"/>
          <a:lstStyle/>
          <a:p>
            <a:pPr rtl="0"/>
            <a:r>
              <a:rPr lang="tr-TR" noProof="0" dirty="0"/>
              <a:t>Alt bilgi ekle</a:t>
            </a:r>
          </a:p>
        </p:txBody>
      </p:sp>
      <p:sp>
        <p:nvSpPr>
          <p:cNvPr id="4" name="Slayt Numarası Yer Tutucusu 3"/>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252882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Resim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914400" y="514352"/>
            <a:ext cx="3657600" cy="1162050"/>
          </a:xfrm>
        </p:spPr>
        <p:txBody>
          <a:bodyPr lIns="0" rtlCol="0" anchor="b">
            <a:noAutofit/>
          </a:bodyPr>
          <a:lstStyle>
            <a:lvl1pPr algn="l" rtl="0">
              <a:spcBef>
                <a:spcPct val="0"/>
              </a:spcBef>
              <a:buNone/>
              <a:defRPr sz="2600" b="0">
                <a:ln>
                  <a:noFill/>
                </a:ln>
                <a:solidFill>
                  <a:schemeClr val="tx2"/>
                </a:solidFill>
                <a:effectLst/>
                <a:latin typeface="+mj-lt"/>
                <a:ea typeface="+mj-ea"/>
                <a:cs typeface="+mj-cs"/>
              </a:defRPr>
            </a:lvl1pPr>
          </a:lstStyle>
          <a:p>
            <a:pPr rtl="0"/>
            <a:r>
              <a:rPr lang="tr-TR" noProof="0"/>
              <a:t>Asıl başlık stilini düzenlemek için tıklayın</a:t>
            </a:r>
            <a:endParaRPr kumimoji="0" lang="tr-TR" noProof="0" dirty="0"/>
          </a:p>
        </p:txBody>
      </p:sp>
      <p:sp>
        <p:nvSpPr>
          <p:cNvPr id="4" name="İçerik Yer Tutucusu 3"/>
          <p:cNvSpPr>
            <a:spLocks noGrp="1"/>
          </p:cNvSpPr>
          <p:nvPr>
            <p:ph sz="half" idx="1"/>
          </p:nvPr>
        </p:nvSpPr>
        <p:spPr>
          <a:xfrm>
            <a:off x="4766733" y="1676400"/>
            <a:ext cx="6815667" cy="4572000"/>
          </a:xfrm>
        </p:spPr>
        <p:txBody>
          <a:bodyPr tIns="0" rtlCol="0"/>
          <a:lstStyle>
            <a:lvl1pPr>
              <a:defRPr sz="2800"/>
            </a:lvl1pPr>
            <a:lvl2pPr>
              <a:defRPr sz="2600"/>
            </a:lvl2pPr>
            <a:lvl3pPr>
              <a:defRPr sz="2400"/>
            </a:lvl3pPr>
            <a:lvl4pPr>
              <a:defRPr sz="2000"/>
            </a:lvl4pPr>
            <a:lvl5pPr>
              <a:defRPr sz="18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3" name="Metin Yer Tutucusu 2"/>
          <p:cNvSpPr>
            <a:spLocks noGrp="1"/>
          </p:cNvSpPr>
          <p:nvPr>
            <p:ph type="body" idx="2"/>
          </p:nvPr>
        </p:nvSpPr>
        <p:spPr>
          <a:xfrm>
            <a:off x="914400" y="1676400"/>
            <a:ext cx="3657600" cy="4572000"/>
          </a:xfrm>
        </p:spPr>
        <p:txBody>
          <a:bodyPr lIns="18288" rIns="18288" rtlCol="0"/>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rtl="0" eaLnBrk="1" latinLnBrk="0" hangingPunct="1"/>
            <a:r>
              <a:rPr lang="tr-TR" noProof="0"/>
              <a:t>Asıl metin stillerini düzenle</a:t>
            </a:r>
          </a:p>
        </p:txBody>
      </p:sp>
      <p:sp>
        <p:nvSpPr>
          <p:cNvPr id="5" name="Tarih Yer Tutucusu 4"/>
          <p:cNvSpPr>
            <a:spLocks noGrp="1"/>
          </p:cNvSpPr>
          <p:nvPr>
            <p:ph type="dt" sz="half" idx="10"/>
          </p:nvPr>
        </p:nvSpPr>
        <p:spPr/>
        <p:txBody>
          <a:bodyPr rtlCol="0"/>
          <a:lstStyle/>
          <a:p>
            <a:pPr rtl="0"/>
            <a:fld id="{7E6386DA-5C92-4A73-B0CF-808D08079677}" type="datetime1">
              <a:rPr lang="tr-TR" noProof="0" smtClean="0"/>
              <a:t>2.05.2019</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a:t>Alt bilgi ekle</a:t>
            </a:r>
          </a:p>
        </p:txBody>
      </p:sp>
      <p:sp>
        <p:nvSpPr>
          <p:cNvPr id="7" name="Slayt Numarası Yer Tutucusu 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991926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Resim Yazısı İçeren Resim">
    <p:spTree>
      <p:nvGrpSpPr>
        <p:cNvPr id="1" name=""/>
        <p:cNvGrpSpPr/>
        <p:nvPr/>
      </p:nvGrpSpPr>
      <p:grpSpPr>
        <a:xfrm>
          <a:off x="0" y="0"/>
          <a:ext cx="0" cy="0"/>
          <a:chOff x="0" y="0"/>
          <a:chExt cx="0" cy="0"/>
        </a:xfrm>
      </p:grpSpPr>
      <p:sp>
        <p:nvSpPr>
          <p:cNvPr id="9" name="Kesik ve Tek Köşesi Yuvarlak Dikdörtgen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tr-TR" sz="1800" noProof="0" dirty="0"/>
          </a:p>
        </p:txBody>
      </p:sp>
      <p:sp>
        <p:nvSpPr>
          <p:cNvPr id="12" name="Dik Üçgen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tr-TR" sz="1800" noProof="0" dirty="0"/>
          </a:p>
        </p:txBody>
      </p:sp>
      <p:sp>
        <p:nvSpPr>
          <p:cNvPr id="2" name="Başlık 1"/>
          <p:cNvSpPr>
            <a:spLocks noGrp="1"/>
          </p:cNvSpPr>
          <p:nvPr>
            <p:ph type="title"/>
          </p:nvPr>
        </p:nvSpPr>
        <p:spPr>
          <a:xfrm>
            <a:off x="812800" y="1176997"/>
            <a:ext cx="2950464" cy="1582621"/>
          </a:xfrm>
        </p:spPr>
        <p:txBody>
          <a:bodyPr vert="horz" lIns="45720" tIns="45720" rIns="45720" bIns="45720" rtlCol="0" anchor="b"/>
          <a:lstStyle>
            <a:lvl1pPr algn="l">
              <a:buNone/>
              <a:defRPr sz="2000" b="1">
                <a:solidFill>
                  <a:schemeClr val="tx2"/>
                </a:solidFill>
              </a:defRPr>
            </a:lvl1pPr>
          </a:lstStyle>
          <a:p>
            <a:pPr rtl="0"/>
            <a:r>
              <a:rPr lang="tr-TR" noProof="0"/>
              <a:t>Asıl başlık stilini düzenlemek için tıklayın</a:t>
            </a:r>
            <a:endParaRPr kumimoji="0" lang="tr-TR" noProof="0" dirty="0"/>
          </a:p>
        </p:txBody>
      </p:sp>
      <p:sp>
        <p:nvSpPr>
          <p:cNvPr id="3" name="Resim Yer Tutucusu 2" descr="Resim eklemek için boş yer tutucu. Yer tutucuya tıklayın ve eklemek istediğiniz resmi seçin"/>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rtlCol="0"/>
          <a:lstStyle>
            <a:lvl1pPr marL="0" indent="0">
              <a:buNone/>
              <a:defRPr sz="3200"/>
            </a:lvl1pPr>
          </a:lstStyle>
          <a:p>
            <a:pPr rtl="0"/>
            <a:r>
              <a:rPr lang="tr-TR" noProof="0"/>
              <a:t>Resim eklemek için simgeye tıklayın</a:t>
            </a:r>
            <a:endParaRPr kumimoji="0" lang="tr-TR" noProof="0" dirty="0"/>
          </a:p>
        </p:txBody>
      </p:sp>
      <p:sp>
        <p:nvSpPr>
          <p:cNvPr id="4" name="Metin Yer Tutucusu 3"/>
          <p:cNvSpPr>
            <a:spLocks noGrp="1"/>
          </p:cNvSpPr>
          <p:nvPr>
            <p:ph type="body" sz="half" idx="2"/>
          </p:nvPr>
        </p:nvSpPr>
        <p:spPr>
          <a:xfrm>
            <a:off x="812800" y="2828785"/>
            <a:ext cx="2946400" cy="2179320"/>
          </a:xfrm>
        </p:spPr>
        <p:txBody>
          <a:bodyPr lIns="64008" rIns="45720" bIns="45720" rtlCol="0" anchor="t"/>
          <a:lstStyle>
            <a:lvl1pPr marL="0" indent="0" algn="l">
              <a:spcBef>
                <a:spcPts val="250"/>
              </a:spcBef>
              <a:buFontTx/>
              <a:buNone/>
              <a:defRPr sz="1300"/>
            </a:lvl1pPr>
            <a:lvl2pPr>
              <a:defRPr sz="1200"/>
            </a:lvl2pPr>
            <a:lvl3pPr>
              <a:defRPr sz="1000"/>
            </a:lvl3pPr>
            <a:lvl4pPr>
              <a:defRPr sz="900"/>
            </a:lvl4pPr>
            <a:lvl5pPr>
              <a:defRPr sz="900"/>
            </a:lvl5pPr>
          </a:lstStyle>
          <a:p>
            <a:pPr lvl="0" rtl="0" eaLnBrk="1" latinLnBrk="0" hangingPunct="1"/>
            <a:r>
              <a:rPr lang="tr-TR" noProof="0"/>
              <a:t>Asıl metin stillerini düzenle</a:t>
            </a:r>
          </a:p>
        </p:txBody>
      </p:sp>
      <p:sp>
        <p:nvSpPr>
          <p:cNvPr id="5" name="Tarih Yer Tutucusu 4"/>
          <p:cNvSpPr>
            <a:spLocks noGrp="1"/>
          </p:cNvSpPr>
          <p:nvPr>
            <p:ph type="dt" sz="half" idx="10"/>
          </p:nvPr>
        </p:nvSpPr>
        <p:spPr/>
        <p:txBody>
          <a:bodyPr rtlCol="0"/>
          <a:lstStyle/>
          <a:p>
            <a:pPr rtl="0"/>
            <a:fld id="{B3B9E368-D9EF-4D44-84F6-E0AB247D1959}" type="datetime1">
              <a:rPr lang="tr-TR" noProof="0" smtClean="0"/>
              <a:t>2.05.2019</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a:t>Alt bilgi ekle</a:t>
            </a:r>
          </a:p>
        </p:txBody>
      </p:sp>
      <p:sp>
        <p:nvSpPr>
          <p:cNvPr id="7" name="Slayt Numarası Yer Tutucusu 6"/>
          <p:cNvSpPr>
            <a:spLocks noGrp="1"/>
          </p:cNvSpPr>
          <p:nvPr>
            <p:ph type="sldNum" sz="quarter" idx="12"/>
          </p:nvPr>
        </p:nvSpPr>
        <p:spPr>
          <a:xfrm>
            <a:off x="10769600" y="6356351"/>
            <a:ext cx="812800" cy="365125"/>
          </a:xfrm>
        </p:spPr>
        <p:txBody>
          <a:bodyPr rtlCol="0"/>
          <a:lstStyle/>
          <a:p>
            <a:pPr rtl="0"/>
            <a:fld id="{401CF334-2D5C-4859-84A6-CA7E6E43FAEB}" type="slidenum">
              <a:rPr lang="tr-TR" noProof="0" smtClean="0"/>
              <a:t>‹#›</a:t>
            </a:fld>
            <a:endParaRPr lang="tr-TR" noProof="0" dirty="0"/>
          </a:p>
        </p:txBody>
      </p:sp>
      <p:sp>
        <p:nvSpPr>
          <p:cNvPr id="10" name="Serbest 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
        <p:nvSpPr>
          <p:cNvPr id="11" name="Serbest 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Tree>
    <p:extLst>
      <p:ext uri="{BB962C8B-B14F-4D97-AF65-F5344CB8AC3E}">
        <p14:creationId xmlns:p14="http://schemas.microsoft.com/office/powerpoint/2010/main" val="2519624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25" name="Grup 24"/>
          <p:cNvGrpSpPr/>
          <p:nvPr/>
        </p:nvGrpSpPr>
        <p:grpSpPr>
          <a:xfrm>
            <a:off x="-29028" y="-7144"/>
            <a:ext cx="12240731" cy="6879658"/>
            <a:chOff x="0" y="-21658"/>
            <a:chExt cx="12240731" cy="6879658"/>
          </a:xfrm>
        </p:grpSpPr>
        <p:sp>
          <p:nvSpPr>
            <p:cNvPr id="26" name="Dikdörtgen 25"/>
            <p:cNvSpPr/>
            <p:nvPr/>
          </p:nvSpPr>
          <p:spPr>
            <a:xfrm>
              <a:off x="31633" y="0"/>
              <a:ext cx="1218895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noProof="0" dirty="0"/>
            </a:p>
          </p:txBody>
        </p:sp>
        <p:grpSp>
          <p:nvGrpSpPr>
            <p:cNvPr id="27" name="Grup 26"/>
            <p:cNvGrpSpPr/>
            <p:nvPr/>
          </p:nvGrpSpPr>
          <p:grpSpPr>
            <a:xfrm>
              <a:off x="0" y="-21658"/>
              <a:ext cx="12240731" cy="1041400"/>
              <a:chOff x="-25356" y="-7144"/>
              <a:chExt cx="12240731" cy="1041400"/>
            </a:xfrm>
          </p:grpSpPr>
          <p:sp>
            <p:nvSpPr>
              <p:cNvPr id="28" name="Serbest biçim 27"/>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
            <p:nvSpPr>
              <p:cNvPr id="29" name="Serbest Form 28"/>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grpSp>
            <p:nvGrpSpPr>
              <p:cNvPr id="31" name="Grup 30"/>
              <p:cNvGrpSpPr/>
              <p:nvPr/>
            </p:nvGrpSpPr>
            <p:grpSpPr>
              <a:xfrm>
                <a:off x="-25356" y="202408"/>
                <a:ext cx="12240731" cy="649224"/>
                <a:chOff x="-19045" y="216550"/>
                <a:chExt cx="9180548" cy="649224"/>
              </a:xfrm>
            </p:grpSpPr>
            <p:sp>
              <p:nvSpPr>
                <p:cNvPr id="32" name="Serbest Form 3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tr-TR" sz="1800" noProof="0" dirty="0"/>
                </a:p>
              </p:txBody>
            </p:sp>
            <p:sp>
              <p:nvSpPr>
                <p:cNvPr id="33" name="Serbest Form 3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tr-TR" sz="1800" noProof="0" dirty="0"/>
                </a:p>
              </p:txBody>
            </p:sp>
          </p:grpSp>
        </p:grpSp>
      </p:grpSp>
      <p:sp>
        <p:nvSpPr>
          <p:cNvPr id="9" name="Başlık Yer Tutucusu 8"/>
          <p:cNvSpPr>
            <a:spLocks noGrp="1"/>
          </p:cNvSpPr>
          <p:nvPr>
            <p:ph type="title"/>
          </p:nvPr>
        </p:nvSpPr>
        <p:spPr>
          <a:xfrm>
            <a:off x="609600" y="662782"/>
            <a:ext cx="10972800" cy="1184306"/>
          </a:xfrm>
          <a:prstGeom prst="rect">
            <a:avLst/>
          </a:prstGeom>
        </p:spPr>
        <p:txBody>
          <a:bodyPr vert="horz" lIns="0" rIns="0" bIns="0" rtlCol="0" anchor="b">
            <a:normAutofit/>
          </a:bodyPr>
          <a:lstStyle/>
          <a:p>
            <a:pPr rtl="0"/>
            <a:r>
              <a:rPr lang="tr-TR" noProof="0" dirty="0"/>
              <a:t>Asıl başlık stilini düzenlemek için tıklayın</a:t>
            </a:r>
            <a:endParaRPr kumimoji="0" lang="tr-TR" noProof="0" dirty="0"/>
          </a:p>
        </p:txBody>
      </p:sp>
      <p:sp>
        <p:nvSpPr>
          <p:cNvPr id="30" name="Metin Yer Tutucusu 29"/>
          <p:cNvSpPr>
            <a:spLocks noGrp="1"/>
          </p:cNvSpPr>
          <p:nvPr>
            <p:ph type="body" idx="1"/>
          </p:nvPr>
        </p:nvSpPr>
        <p:spPr>
          <a:xfrm>
            <a:off x="609600" y="1935480"/>
            <a:ext cx="10972800" cy="4389120"/>
          </a:xfrm>
          <a:prstGeom prst="rect">
            <a:avLst/>
          </a:prstGeom>
        </p:spPr>
        <p:txBody>
          <a:bodyPr vert="horz" rtlCol="0">
            <a:normAutofit/>
          </a:bodyPr>
          <a:lstStyle/>
          <a:p>
            <a:pPr lvl="0" rtl="0" eaLnBrk="1" latinLnBrk="0" hangingPunct="1"/>
            <a:r>
              <a:rPr lang="tr-TR" noProof="0" dirty="0"/>
              <a:t>Asıl metin stillerini düzenlemek için tıklayın</a:t>
            </a:r>
          </a:p>
          <a:p>
            <a:pPr lvl="1" rtl="0" eaLnBrk="1" latinLnBrk="0" hangingPunct="1"/>
            <a:r>
              <a:rPr lang="tr-TR" noProof="0" dirty="0"/>
              <a:t>İkinci düzey</a:t>
            </a:r>
          </a:p>
          <a:p>
            <a:pPr lvl="2" rtl="0" eaLnBrk="1" latinLnBrk="0" hangingPunct="1"/>
            <a:r>
              <a:rPr lang="tr-TR" noProof="0" dirty="0"/>
              <a:t>Üçüncü düzey</a:t>
            </a:r>
          </a:p>
          <a:p>
            <a:pPr lvl="3" rtl="0" eaLnBrk="1" latinLnBrk="0" hangingPunct="1"/>
            <a:r>
              <a:rPr lang="tr-TR" noProof="0" dirty="0"/>
              <a:t>Dördüncü düzey</a:t>
            </a:r>
          </a:p>
          <a:p>
            <a:pPr lvl="4" rtl="0" eaLnBrk="1" latinLnBrk="0" hangingPunct="1"/>
            <a:r>
              <a:rPr lang="tr-TR" noProof="0" dirty="0"/>
              <a:t>Beşinci düzey</a:t>
            </a:r>
          </a:p>
        </p:txBody>
      </p:sp>
      <p:sp>
        <p:nvSpPr>
          <p:cNvPr id="10" name="Tarih Yer Tutucusu 9"/>
          <p:cNvSpPr>
            <a:spLocks noGrp="1"/>
          </p:cNvSpPr>
          <p:nvPr>
            <p:ph type="dt" sz="half" idx="2"/>
          </p:nvPr>
        </p:nvSpPr>
        <p:spPr>
          <a:xfrm>
            <a:off x="609600" y="6356351"/>
            <a:ext cx="2844800" cy="365125"/>
          </a:xfrm>
          <a:prstGeom prst="rect">
            <a:avLst/>
          </a:prstGeom>
        </p:spPr>
        <p:txBody>
          <a:bodyPr vert="horz" lIns="0" tIns="0" rIns="0" bIns="0" rtlCol="0" anchor="b"/>
          <a:lstStyle>
            <a:lvl1pPr algn="l" eaLnBrk="1" latinLnBrk="0" hangingPunct="1">
              <a:defRPr kumimoji="0" sz="1100">
                <a:solidFill>
                  <a:schemeClr val="tx1"/>
                </a:solidFill>
              </a:defRPr>
            </a:lvl1pPr>
          </a:lstStyle>
          <a:p>
            <a:pPr rtl="0"/>
            <a:fld id="{3193FE27-A740-43D0-8304-44C82B551D2A}" type="datetime1">
              <a:rPr lang="tr-TR" noProof="0" smtClean="0"/>
              <a:t>2.05.2019</a:t>
            </a:fld>
            <a:endParaRPr lang="tr-TR" noProof="0" dirty="0"/>
          </a:p>
        </p:txBody>
      </p:sp>
      <p:sp>
        <p:nvSpPr>
          <p:cNvPr id="22" name="Alt Bilgi Yer Tutucusu 21"/>
          <p:cNvSpPr>
            <a:spLocks noGrp="1"/>
          </p:cNvSpPr>
          <p:nvPr>
            <p:ph type="ftr" sz="quarter" idx="3"/>
          </p:nvPr>
        </p:nvSpPr>
        <p:spPr>
          <a:xfrm>
            <a:off x="3556000" y="6356351"/>
            <a:ext cx="4470400" cy="365125"/>
          </a:xfrm>
          <a:prstGeom prst="rect">
            <a:avLst/>
          </a:prstGeom>
        </p:spPr>
        <p:txBody>
          <a:bodyPr vert="horz" lIns="0" tIns="0" rIns="0" bIns="0" rtlCol="0" anchor="b"/>
          <a:lstStyle>
            <a:lvl1pPr algn="l" eaLnBrk="1" latinLnBrk="0" hangingPunct="1">
              <a:defRPr kumimoji="0" sz="1100">
                <a:solidFill>
                  <a:schemeClr val="tx1"/>
                </a:solidFill>
              </a:defRPr>
            </a:lvl1pPr>
          </a:lstStyle>
          <a:p>
            <a:pPr rtl="0"/>
            <a:r>
              <a:rPr lang="tr-TR" noProof="0" dirty="0"/>
              <a:t>Alt bilgi ekle</a:t>
            </a:r>
          </a:p>
        </p:txBody>
      </p:sp>
      <p:sp>
        <p:nvSpPr>
          <p:cNvPr id="18" name="Slayt Numarası Yer Tutucusu 17"/>
          <p:cNvSpPr>
            <a:spLocks noGrp="1"/>
          </p:cNvSpPr>
          <p:nvPr>
            <p:ph type="sldNum" sz="quarter" idx="4"/>
          </p:nvPr>
        </p:nvSpPr>
        <p:spPr>
          <a:xfrm>
            <a:off x="10566400" y="6356351"/>
            <a:ext cx="1016000" cy="365125"/>
          </a:xfrm>
          <a:prstGeom prst="rect">
            <a:avLst/>
          </a:prstGeom>
        </p:spPr>
        <p:txBody>
          <a:bodyPr vert="horz" lIns="0" tIns="0" rIns="0" bIns="0" rtlCol="0" anchor="b"/>
          <a:lstStyle>
            <a:lvl1pPr algn="r" eaLnBrk="1" latinLnBrk="0" hangingPunct="1">
              <a:defRPr kumimoji="0" sz="1100">
                <a:solidFill>
                  <a:schemeClr val="tx1"/>
                </a:solidFill>
              </a:defRPr>
            </a:lvl1pPr>
          </a:lstStyle>
          <a:p>
            <a:pPr rtl="0"/>
            <a:fld id="{401CF334-2D5C-4859-84A6-CA7E6E43FAEB}" type="slidenum">
              <a:rPr lang="tr-TR" noProof="0" smtClean="0"/>
              <a:pPr/>
              <a:t>‹#›</a:t>
            </a:fld>
            <a:endParaRPr lang="tr-TR" noProof="0" dirty="0"/>
          </a:p>
        </p:txBody>
      </p:sp>
    </p:spTree>
    <p:extLst>
      <p:ext uri="{BB962C8B-B14F-4D97-AF65-F5344CB8AC3E}">
        <p14:creationId xmlns:p14="http://schemas.microsoft.com/office/powerpoint/2010/main" val="9428528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a:xfrm>
            <a:off x="401067" y="304799"/>
            <a:ext cx="5128928" cy="1223819"/>
          </a:xfrm>
        </p:spPr>
        <p:txBody>
          <a:bodyPr rtlCol="0"/>
          <a:lstStyle/>
          <a:p>
            <a:pPr rtl="0"/>
            <a:r>
              <a:rPr lang="tr-TR" dirty="0"/>
              <a:t>GENEL TURİZM</a:t>
            </a:r>
          </a:p>
        </p:txBody>
      </p:sp>
      <p:pic>
        <p:nvPicPr>
          <p:cNvPr id="3" name="Resim 2">
            <a:extLst>
              <a:ext uri="{FF2B5EF4-FFF2-40B4-BE49-F238E27FC236}">
                <a16:creationId xmlns:a16="http://schemas.microsoft.com/office/drawing/2014/main" id="{1D85515D-EB10-4739-9BBC-39381E71001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41895" y="1644074"/>
            <a:ext cx="7625765" cy="4385589"/>
          </a:xfrm>
          <a:prstGeom prst="rect">
            <a:avLst/>
          </a:prstGeom>
        </p:spPr>
      </p:pic>
      <p:pic>
        <p:nvPicPr>
          <p:cNvPr id="7" name="Resim 6">
            <a:extLst>
              <a:ext uri="{FF2B5EF4-FFF2-40B4-BE49-F238E27FC236}">
                <a16:creationId xmlns:a16="http://schemas.microsoft.com/office/drawing/2014/main" id="{91DBB4BA-09F7-44E0-8536-830EFBA03CB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1068" y="3889714"/>
            <a:ext cx="3136459" cy="2139950"/>
          </a:xfrm>
          <a:prstGeom prst="rect">
            <a:avLst/>
          </a:prstGeom>
        </p:spPr>
      </p:pic>
      <p:pic>
        <p:nvPicPr>
          <p:cNvPr id="9" name="Resim 8">
            <a:extLst>
              <a:ext uri="{FF2B5EF4-FFF2-40B4-BE49-F238E27FC236}">
                <a16:creationId xmlns:a16="http://schemas.microsoft.com/office/drawing/2014/main" id="{81BD441F-EBDA-4668-B7B5-821CE1D4B7E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01067" y="1644074"/>
            <a:ext cx="3136460" cy="2245639"/>
          </a:xfrm>
          <a:prstGeom prst="rect">
            <a:avLst/>
          </a:prstGeom>
        </p:spPr>
      </p:pic>
    </p:spTree>
    <p:extLst>
      <p:ext uri="{BB962C8B-B14F-4D97-AF65-F5344CB8AC3E}">
        <p14:creationId xmlns:p14="http://schemas.microsoft.com/office/powerpoint/2010/main" val="3549628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r>
              <a:rPr lang="tr-TR" dirty="0" smtClean="0"/>
              <a:t>Nazmi Kozak, Metin Kozak, Meryem A. Kozak , Genel Turizm, Detay Yayınları</a:t>
            </a:r>
            <a:endParaRPr lang="tr-TR" dirty="0"/>
          </a:p>
        </p:txBody>
      </p:sp>
    </p:spTree>
    <p:extLst>
      <p:ext uri="{BB962C8B-B14F-4D97-AF65-F5344CB8AC3E}">
        <p14:creationId xmlns:p14="http://schemas.microsoft.com/office/powerpoint/2010/main" val="20036098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406401" y="90128"/>
            <a:ext cx="11314545" cy="898163"/>
          </a:xfrm>
        </p:spPr>
        <p:txBody>
          <a:bodyPr>
            <a:normAutofit fontScale="90000"/>
          </a:bodyPr>
          <a:lstStyle/>
          <a:p>
            <a:r>
              <a:rPr lang="tr-TR" dirty="0"/>
              <a:t>TURİZMİN DİĞER BİLİM DALLARI İLE İLİŞKİSİ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120074" y="1067863"/>
            <a:ext cx="11887200" cy="3799702"/>
          </a:xfrm>
        </p:spPr>
        <p:txBody>
          <a:bodyPr>
            <a:normAutofit fontScale="92500"/>
          </a:bodyPr>
          <a:lstStyle/>
          <a:p>
            <a:pPr marL="0" indent="0" algn="just">
              <a:lnSpc>
                <a:spcPct val="80000"/>
              </a:lnSpc>
              <a:buNone/>
            </a:pPr>
            <a:r>
              <a:rPr lang="tr-TR" sz="2200" b="1" dirty="0">
                <a:latin typeface="Times New Roman" panose="02020603050405020304" pitchFamily="18" charset="0"/>
                <a:cs typeface="Times New Roman" panose="02020603050405020304" pitchFamily="18" charset="0"/>
              </a:rPr>
              <a:t>Turist –Ekonomi İlişkisi</a:t>
            </a:r>
          </a:p>
          <a:p>
            <a:pPr marL="0" indent="0" algn="just">
              <a:lnSpc>
                <a:spcPct val="80000"/>
              </a:lnSpc>
              <a:buNone/>
            </a:pPr>
            <a:endParaRPr lang="tr-TR" sz="2200" b="1" dirty="0">
              <a:latin typeface="Times New Roman" panose="02020603050405020304" pitchFamily="18" charset="0"/>
              <a:cs typeface="Times New Roman" panose="02020603050405020304" pitchFamily="18" charset="0"/>
            </a:endParaRPr>
          </a:p>
          <a:p>
            <a:pPr algn="just"/>
            <a:r>
              <a:rPr lang="tr-TR" sz="2200" dirty="0">
                <a:latin typeface="Times New Roman" panose="02020603050405020304" pitchFamily="18" charset="0"/>
                <a:cs typeface="Times New Roman" panose="02020603050405020304" pitchFamily="18" charset="0"/>
              </a:rPr>
              <a:t>Turizm, boş zamanın ve tasarrufun nasıl kullanılacağına ilişkin ekonomik bir kararla başlayan  </a:t>
            </a:r>
            <a:r>
              <a:rPr lang="tr-TR" sz="2200" b="1" dirty="0">
                <a:latin typeface="Times New Roman" panose="02020603050405020304" pitchFamily="18" charset="0"/>
                <a:cs typeface="Times New Roman" panose="02020603050405020304" pitchFamily="18" charset="0"/>
              </a:rPr>
              <a:t>yatırım</a:t>
            </a:r>
            <a:r>
              <a:rPr lang="tr-TR" sz="2200" dirty="0">
                <a:latin typeface="Times New Roman" panose="02020603050405020304" pitchFamily="18" charset="0"/>
                <a:cs typeface="Times New Roman" panose="02020603050405020304" pitchFamily="18" charset="0"/>
              </a:rPr>
              <a:t>, </a:t>
            </a:r>
            <a:r>
              <a:rPr lang="tr-TR" sz="2200" b="1" dirty="0">
                <a:solidFill>
                  <a:srgbClr val="FF0000"/>
                </a:solidFill>
                <a:latin typeface="Times New Roman" panose="02020603050405020304" pitchFamily="18" charset="0"/>
                <a:cs typeface="Times New Roman" panose="02020603050405020304" pitchFamily="18" charset="0"/>
              </a:rPr>
              <a:t>tüketim</a:t>
            </a:r>
            <a:r>
              <a:rPr lang="tr-TR" sz="2200" dirty="0">
                <a:latin typeface="Times New Roman" panose="02020603050405020304" pitchFamily="18" charset="0"/>
                <a:cs typeface="Times New Roman" panose="02020603050405020304" pitchFamily="18" charset="0"/>
              </a:rPr>
              <a:t>, </a:t>
            </a:r>
            <a:r>
              <a:rPr lang="tr-TR" sz="2200" b="1" dirty="0">
                <a:solidFill>
                  <a:srgbClr val="00B0F0"/>
                </a:solidFill>
                <a:latin typeface="Times New Roman" panose="02020603050405020304" pitchFamily="18" charset="0"/>
                <a:cs typeface="Times New Roman" panose="02020603050405020304" pitchFamily="18" charset="0"/>
              </a:rPr>
              <a:t>istihdam</a:t>
            </a:r>
            <a:r>
              <a:rPr lang="tr-TR" sz="2200" dirty="0">
                <a:latin typeface="Times New Roman" panose="02020603050405020304" pitchFamily="18" charset="0"/>
                <a:cs typeface="Times New Roman" panose="02020603050405020304" pitchFamily="18" charset="0"/>
              </a:rPr>
              <a:t>, </a:t>
            </a:r>
            <a:r>
              <a:rPr lang="tr-TR" sz="2200" b="1" dirty="0">
                <a:solidFill>
                  <a:srgbClr val="7030A0"/>
                </a:solidFill>
                <a:latin typeface="Times New Roman" panose="02020603050405020304" pitchFamily="18" charset="0"/>
                <a:cs typeface="Times New Roman" panose="02020603050405020304" pitchFamily="18" charset="0"/>
              </a:rPr>
              <a:t>dış satım </a:t>
            </a:r>
            <a:r>
              <a:rPr lang="tr-TR" sz="2200" dirty="0">
                <a:latin typeface="Times New Roman" panose="02020603050405020304" pitchFamily="18" charset="0"/>
                <a:cs typeface="Times New Roman" panose="02020603050405020304" pitchFamily="18" charset="0"/>
              </a:rPr>
              <a:t>ve </a:t>
            </a:r>
            <a:r>
              <a:rPr lang="tr-TR" sz="2200" b="1" dirty="0">
                <a:latin typeface="Times New Roman" panose="02020603050405020304" pitchFamily="18" charset="0"/>
                <a:cs typeface="Times New Roman" panose="02020603050405020304" pitchFamily="18" charset="0"/>
              </a:rPr>
              <a:t>kamu gelirleri </a:t>
            </a:r>
            <a:r>
              <a:rPr lang="tr-TR" sz="2200" dirty="0">
                <a:latin typeface="Times New Roman" panose="02020603050405020304" pitchFamily="18" charset="0"/>
                <a:cs typeface="Times New Roman" panose="02020603050405020304" pitchFamily="18" charset="0"/>
              </a:rPr>
              <a:t>gibi ekonomik yönleri bulunan </a:t>
            </a:r>
            <a:r>
              <a:rPr lang="tr-TR" sz="2200" dirty="0" err="1">
                <a:latin typeface="Times New Roman" panose="02020603050405020304" pitchFamily="18" charset="0"/>
                <a:cs typeface="Times New Roman" panose="02020603050405020304" pitchFamily="18" charset="0"/>
              </a:rPr>
              <a:t>sosyo</a:t>
            </a:r>
            <a:r>
              <a:rPr lang="tr-TR" sz="2200" dirty="0">
                <a:latin typeface="Times New Roman" panose="02020603050405020304" pitchFamily="18" charset="0"/>
                <a:cs typeface="Times New Roman" panose="02020603050405020304" pitchFamily="18" charset="0"/>
              </a:rPr>
              <a:t>-ekonomik bir olaydır.</a:t>
            </a:r>
          </a:p>
          <a:p>
            <a:pPr algn="just"/>
            <a:endParaRPr lang="tr-TR" sz="2200" dirty="0">
              <a:latin typeface="Times New Roman" panose="02020603050405020304" pitchFamily="18" charset="0"/>
              <a:cs typeface="Times New Roman" panose="02020603050405020304" pitchFamily="18" charset="0"/>
            </a:endParaRPr>
          </a:p>
          <a:p>
            <a:pPr algn="just">
              <a:lnSpc>
                <a:spcPct val="80000"/>
              </a:lnSpc>
            </a:pPr>
            <a:r>
              <a:rPr lang="tr-TR" sz="2200" dirty="0">
                <a:latin typeface="Times New Roman" panose="02020603050405020304" pitchFamily="18" charset="0"/>
                <a:cs typeface="Times New Roman" panose="02020603050405020304" pitchFamily="18" charset="0"/>
              </a:rPr>
              <a:t>Turizm, </a:t>
            </a:r>
            <a:r>
              <a:rPr lang="tr-TR" sz="2200" b="1" u="sng" dirty="0">
                <a:latin typeface="Times New Roman" panose="02020603050405020304" pitchFamily="18" charset="0"/>
                <a:cs typeface="Times New Roman" panose="02020603050405020304" pitchFamily="18" charset="0"/>
              </a:rPr>
              <a:t>ödemeler dengesi</a:t>
            </a:r>
            <a:r>
              <a:rPr lang="tr-TR" sz="2200" dirty="0">
                <a:latin typeface="Times New Roman" panose="02020603050405020304" pitchFamily="18" charset="0"/>
                <a:cs typeface="Times New Roman" panose="02020603050405020304" pitchFamily="18" charset="0"/>
              </a:rPr>
              <a:t> üzerinde önemli etkileri bulunan görünmeyen dış satım kalemidir.</a:t>
            </a:r>
          </a:p>
          <a:p>
            <a:pPr algn="just">
              <a:lnSpc>
                <a:spcPct val="80000"/>
              </a:lnSpc>
            </a:pPr>
            <a:endParaRPr lang="tr-TR" sz="2200" dirty="0">
              <a:latin typeface="Times New Roman" panose="02020603050405020304" pitchFamily="18" charset="0"/>
              <a:cs typeface="Times New Roman" panose="02020603050405020304" pitchFamily="18" charset="0"/>
            </a:endParaRPr>
          </a:p>
          <a:p>
            <a:pPr algn="just">
              <a:lnSpc>
                <a:spcPct val="80000"/>
              </a:lnSpc>
            </a:pPr>
            <a:r>
              <a:rPr lang="tr-TR" sz="2200" dirty="0">
                <a:latin typeface="Times New Roman" panose="02020603050405020304" pitchFamily="18" charset="0"/>
                <a:cs typeface="Times New Roman" panose="02020603050405020304" pitchFamily="18" charset="0"/>
              </a:rPr>
              <a:t>Otomasyona ve mekanizasyona geçme imkanları sınırlı olan turizm endüstrisinde </a:t>
            </a:r>
            <a:r>
              <a:rPr lang="tr-TR" sz="2200" b="1" u="sng" dirty="0">
                <a:latin typeface="Times New Roman" panose="02020603050405020304" pitchFamily="18" charset="0"/>
                <a:cs typeface="Times New Roman" panose="02020603050405020304" pitchFamily="18" charset="0"/>
              </a:rPr>
              <a:t>istihdam/yatırım </a:t>
            </a:r>
            <a:r>
              <a:rPr lang="tr-TR" sz="2200" dirty="0">
                <a:latin typeface="Times New Roman" panose="02020603050405020304" pitchFamily="18" charset="0"/>
                <a:cs typeface="Times New Roman" panose="02020603050405020304" pitchFamily="18" charset="0"/>
              </a:rPr>
              <a:t>oranı da genel olarak yüksektir. </a:t>
            </a:r>
          </a:p>
          <a:p>
            <a:pPr algn="just">
              <a:lnSpc>
                <a:spcPct val="80000"/>
              </a:lnSpc>
            </a:pPr>
            <a:endParaRPr lang="tr-TR" sz="2200" dirty="0">
              <a:latin typeface="Times New Roman" panose="02020603050405020304" pitchFamily="18" charset="0"/>
              <a:cs typeface="Times New Roman" panose="02020603050405020304" pitchFamily="18" charset="0"/>
            </a:endParaRPr>
          </a:p>
          <a:p>
            <a:pPr algn="just">
              <a:lnSpc>
                <a:spcPct val="80000"/>
              </a:lnSpc>
            </a:pPr>
            <a:r>
              <a:rPr lang="tr-TR" sz="2200" dirty="0">
                <a:latin typeface="Times New Roman" panose="02020603050405020304" pitchFamily="18" charset="0"/>
                <a:cs typeface="Times New Roman" panose="02020603050405020304" pitchFamily="18" charset="0"/>
              </a:rPr>
              <a:t>Turizm, </a:t>
            </a:r>
            <a:r>
              <a:rPr lang="tr-TR" sz="2200" b="1" dirty="0">
                <a:latin typeface="Times New Roman" panose="02020603050405020304" pitchFamily="18" charset="0"/>
                <a:cs typeface="Times New Roman" panose="02020603050405020304" pitchFamily="18" charset="0"/>
              </a:rPr>
              <a:t>yarattığı uyarıcı </a:t>
            </a:r>
            <a:r>
              <a:rPr lang="tr-TR" sz="2200" dirty="0">
                <a:latin typeface="Times New Roman" panose="02020603050405020304" pitchFamily="18" charset="0"/>
                <a:cs typeface="Times New Roman" panose="02020603050405020304" pitchFamily="18" charset="0"/>
              </a:rPr>
              <a:t>etkiler nedeniyle dolaylı olarak diğer kesimlerde de </a:t>
            </a:r>
            <a:r>
              <a:rPr lang="tr-TR" sz="2200" b="1" dirty="0">
                <a:latin typeface="Times New Roman" panose="02020603050405020304" pitchFamily="18" charset="0"/>
                <a:cs typeface="Times New Roman" panose="02020603050405020304" pitchFamily="18" charset="0"/>
              </a:rPr>
              <a:t>istihdam ve gelir </a:t>
            </a:r>
            <a:r>
              <a:rPr lang="tr-TR" sz="2200" dirty="0">
                <a:latin typeface="Times New Roman" panose="02020603050405020304" pitchFamily="18" charset="0"/>
                <a:cs typeface="Times New Roman" panose="02020603050405020304" pitchFamily="18" charset="0"/>
              </a:rPr>
              <a:t>düzeylerini yükseltir.</a:t>
            </a:r>
          </a:p>
          <a:p>
            <a:pPr>
              <a:lnSpc>
                <a:spcPct val="80000"/>
              </a:lnSpc>
            </a:pPr>
            <a:endParaRPr lang="tr-TR" sz="2200" dirty="0">
              <a:latin typeface="Times New Roman" panose="02020603050405020304" pitchFamily="18" charset="0"/>
              <a:cs typeface="Times New Roman" panose="02020603050405020304" pitchFamily="18" charset="0"/>
            </a:endParaRPr>
          </a:p>
          <a:p>
            <a:pPr>
              <a:lnSpc>
                <a:spcPct val="80000"/>
              </a:lnSpc>
            </a:pPr>
            <a:endParaRPr lang="tr-TR" sz="2200" dirty="0">
              <a:latin typeface="Times New Roman" panose="02020603050405020304" pitchFamily="18" charset="0"/>
              <a:cs typeface="Times New Roman" panose="02020603050405020304" pitchFamily="18" charset="0"/>
            </a:endParaRPr>
          </a:p>
          <a:p>
            <a:pPr algn="just"/>
            <a:endParaRPr lang="tr-TR" sz="2200" dirty="0">
              <a:latin typeface="Times New Roman" panose="02020603050405020304" pitchFamily="18" charset="0"/>
              <a:cs typeface="Times New Roman" panose="02020603050405020304" pitchFamily="18" charset="0"/>
            </a:endParaRPr>
          </a:p>
          <a:p>
            <a:pPr lvl="1" algn="just"/>
            <a:endParaRPr lang="tr-TR" dirty="0">
              <a:latin typeface="Times New Roman" panose="02020603050405020304" pitchFamily="18" charset="0"/>
              <a:cs typeface="Times New Roman" panose="02020603050405020304" pitchFamily="18" charset="0"/>
            </a:endParaRPr>
          </a:p>
        </p:txBody>
      </p:sp>
      <p:sp>
        <p:nvSpPr>
          <p:cNvPr id="6" name="İçerik Yer Tutucusu 2">
            <a:extLst>
              <a:ext uri="{FF2B5EF4-FFF2-40B4-BE49-F238E27FC236}">
                <a16:creationId xmlns:a16="http://schemas.microsoft.com/office/drawing/2014/main" id="{8B1F5DFA-372B-4501-9815-2C9A46210187}"/>
              </a:ext>
            </a:extLst>
          </p:cNvPr>
          <p:cNvSpPr txBox="1">
            <a:spLocks/>
          </p:cNvSpPr>
          <p:nvPr/>
        </p:nvSpPr>
        <p:spPr>
          <a:xfrm>
            <a:off x="0" y="5107711"/>
            <a:ext cx="11887200" cy="1385454"/>
          </a:xfrm>
          <a:prstGeom prst="rect">
            <a:avLst/>
          </a:prstGeom>
        </p:spPr>
        <p:txBody>
          <a:bodyPr vert="horz" rtlCol="0">
            <a:normAutofit fontScale="92500"/>
          </a:bodyPr>
          <a:lst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a:lstStyle>
          <a:p>
            <a:pPr algn="just"/>
            <a:r>
              <a:rPr lang="tr-TR" sz="2200" dirty="0">
                <a:latin typeface="Times New Roman" panose="02020603050405020304" pitchFamily="18" charset="0"/>
                <a:cs typeface="Times New Roman" panose="02020603050405020304" pitchFamily="18" charset="0"/>
              </a:rPr>
              <a:t>Kişinin, turizm hareketlerine katılmaya </a:t>
            </a:r>
            <a:r>
              <a:rPr lang="tr-TR" sz="2200" b="1" u="sng" dirty="0">
                <a:latin typeface="Times New Roman" panose="02020603050405020304" pitchFamily="18" charset="0"/>
                <a:cs typeface="Times New Roman" panose="02020603050405020304" pitchFamily="18" charset="0"/>
              </a:rPr>
              <a:t>karar vermesinde </a:t>
            </a:r>
            <a:r>
              <a:rPr lang="tr-TR" sz="2200" dirty="0">
                <a:latin typeface="Times New Roman" panose="02020603050405020304" pitchFamily="18" charset="0"/>
                <a:cs typeface="Times New Roman" panose="02020603050405020304" pitchFamily="18" charset="0"/>
              </a:rPr>
              <a:t>etkisi olan unsurlardan birisi, </a:t>
            </a:r>
            <a:r>
              <a:rPr lang="tr-TR" sz="2200" b="1" dirty="0">
                <a:latin typeface="Times New Roman" panose="02020603050405020304" pitchFamily="18" charset="0"/>
                <a:cs typeface="Times New Roman" panose="02020603050405020304" pitchFamily="18" charset="0"/>
              </a:rPr>
              <a:t>ekonomik değişkenlerdir</a:t>
            </a:r>
            <a:r>
              <a:rPr lang="tr-TR" sz="2200" dirty="0">
                <a:latin typeface="Times New Roman" panose="02020603050405020304" pitchFamily="18" charset="0"/>
                <a:cs typeface="Times New Roman" panose="02020603050405020304" pitchFamily="18" charset="0"/>
              </a:rPr>
              <a:t>. Bu, mikro ekonominin konusu olmaktadır. </a:t>
            </a:r>
            <a:r>
              <a:rPr lang="tr-TR" sz="2200" b="1" dirty="0">
                <a:solidFill>
                  <a:srgbClr val="7030A0"/>
                </a:solidFill>
                <a:latin typeface="Times New Roman" panose="02020603050405020304" pitchFamily="18" charset="0"/>
                <a:cs typeface="Times New Roman" panose="02020603050405020304" pitchFamily="18" charset="0"/>
              </a:rPr>
              <a:t>Boş zamanın hangi tüketim amacına ne oranda ayrılacağı,</a:t>
            </a:r>
            <a:r>
              <a:rPr lang="tr-TR" sz="2200" dirty="0">
                <a:latin typeface="Times New Roman" panose="02020603050405020304" pitchFamily="18" charset="0"/>
                <a:cs typeface="Times New Roman" panose="02020603050405020304" pitchFamily="18" charset="0"/>
              </a:rPr>
              <a:t> </a:t>
            </a:r>
            <a:r>
              <a:rPr lang="tr-TR" sz="2200" b="1" dirty="0">
                <a:solidFill>
                  <a:srgbClr val="FFC000"/>
                </a:solidFill>
                <a:latin typeface="Times New Roman" panose="02020603050405020304" pitchFamily="18" charset="0"/>
                <a:cs typeface="Times New Roman" panose="02020603050405020304" pitchFamily="18" charset="0"/>
              </a:rPr>
              <a:t>yine çeşitli ihtiyaçlara gelirin nasıl dağıtılacağı </a:t>
            </a:r>
            <a:r>
              <a:rPr lang="tr-TR" sz="2200" b="1" dirty="0">
                <a:latin typeface="Times New Roman" panose="02020603050405020304" pitchFamily="18" charset="0"/>
                <a:cs typeface="Times New Roman" panose="02020603050405020304" pitchFamily="18" charset="0"/>
              </a:rPr>
              <a:t>ve</a:t>
            </a:r>
            <a:r>
              <a:rPr lang="tr-TR" sz="2200" dirty="0">
                <a:latin typeface="Times New Roman" panose="02020603050405020304" pitchFamily="18" charset="0"/>
                <a:cs typeface="Times New Roman" panose="02020603050405020304" pitchFamily="18" charset="0"/>
              </a:rPr>
              <a:t> </a:t>
            </a:r>
            <a:r>
              <a:rPr lang="tr-TR" sz="2200" b="1" dirty="0">
                <a:solidFill>
                  <a:srgbClr val="00B0F0"/>
                </a:solidFill>
                <a:latin typeface="Times New Roman" panose="02020603050405020304" pitchFamily="18" charset="0"/>
                <a:cs typeface="Times New Roman" panose="02020603050405020304" pitchFamily="18" charset="0"/>
              </a:rPr>
              <a:t>boş zaman tüketimi ile turizme ne kadar gelir tahsis edileceği</a:t>
            </a:r>
            <a:r>
              <a:rPr lang="tr-TR" sz="2200" dirty="0">
                <a:latin typeface="Times New Roman" panose="02020603050405020304" pitchFamily="18" charset="0"/>
                <a:cs typeface="Times New Roman" panose="02020603050405020304" pitchFamily="18" charset="0"/>
              </a:rPr>
              <a:t>, turizm olayının alacağı biçim, iktisadi analize konu olacaktır. </a:t>
            </a:r>
          </a:p>
        </p:txBody>
      </p:sp>
    </p:spTree>
    <p:extLst>
      <p:ext uri="{BB962C8B-B14F-4D97-AF65-F5344CB8AC3E}">
        <p14:creationId xmlns:p14="http://schemas.microsoft.com/office/powerpoint/2010/main" val="32770121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10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750"/>
                                        <p:tgtEl>
                                          <p:spTgt spid="3">
                                            <p:txEl>
                                              <p:pRg st="0" end="0"/>
                                            </p:txEl>
                                          </p:spTgt>
                                        </p:tgtEl>
                                      </p:cBhvr>
                                    </p:animEffect>
                                    <p:anim calcmode="lin" valueType="num">
                                      <p:cBhvr>
                                        <p:cTn id="8" dur="175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75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2750"/>
                            </p:stCondLst>
                            <p:childTnLst>
                              <p:par>
                                <p:cTn id="11" presetID="42" presetClass="entr" presetSubtype="0" fill="hold" nodeType="afterEffect">
                                  <p:stCondLst>
                                    <p:cond delay="100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1750"/>
                                        <p:tgtEl>
                                          <p:spTgt spid="3">
                                            <p:txEl>
                                              <p:pRg st="2" end="2"/>
                                            </p:txEl>
                                          </p:spTgt>
                                        </p:tgtEl>
                                      </p:cBhvr>
                                    </p:animEffect>
                                    <p:anim calcmode="lin" valueType="num">
                                      <p:cBhvr>
                                        <p:cTn id="14" dur="175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5" dur="175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16" fill="hold">
                            <p:stCondLst>
                              <p:cond delay="5500"/>
                            </p:stCondLst>
                            <p:childTnLst>
                              <p:par>
                                <p:cTn id="17" presetID="42" presetClass="entr" presetSubtype="0" fill="hold" nodeType="afterEffect">
                                  <p:stCondLst>
                                    <p:cond delay="100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1750"/>
                                        <p:tgtEl>
                                          <p:spTgt spid="3">
                                            <p:txEl>
                                              <p:pRg st="4" end="4"/>
                                            </p:txEl>
                                          </p:spTgt>
                                        </p:tgtEl>
                                      </p:cBhvr>
                                    </p:animEffect>
                                    <p:anim calcmode="lin" valueType="num">
                                      <p:cBhvr>
                                        <p:cTn id="20" dur="175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1" dur="175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22" fill="hold">
                            <p:stCondLst>
                              <p:cond delay="8250"/>
                            </p:stCondLst>
                            <p:childTnLst>
                              <p:par>
                                <p:cTn id="23" presetID="42" presetClass="entr" presetSubtype="0" fill="hold" nodeType="afterEffect">
                                  <p:stCondLst>
                                    <p:cond delay="100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fade">
                                      <p:cBhvr>
                                        <p:cTn id="25" dur="1750"/>
                                        <p:tgtEl>
                                          <p:spTgt spid="3">
                                            <p:txEl>
                                              <p:pRg st="6" end="6"/>
                                            </p:txEl>
                                          </p:spTgt>
                                        </p:tgtEl>
                                      </p:cBhvr>
                                    </p:animEffect>
                                    <p:anim calcmode="lin" valueType="num">
                                      <p:cBhvr>
                                        <p:cTn id="26" dur="175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7" dur="175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28" fill="hold">
                            <p:stCondLst>
                              <p:cond delay="11000"/>
                            </p:stCondLst>
                            <p:childTnLst>
                              <p:par>
                                <p:cTn id="29" presetID="42" presetClass="entr" presetSubtype="0" fill="hold" nodeType="afterEffect">
                                  <p:stCondLst>
                                    <p:cond delay="100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fade">
                                      <p:cBhvr>
                                        <p:cTn id="31" dur="1750"/>
                                        <p:tgtEl>
                                          <p:spTgt spid="3">
                                            <p:txEl>
                                              <p:pRg st="8" end="8"/>
                                            </p:txEl>
                                          </p:spTgt>
                                        </p:tgtEl>
                                      </p:cBhvr>
                                    </p:animEffect>
                                    <p:anim calcmode="lin" valueType="num">
                                      <p:cBhvr>
                                        <p:cTn id="32" dur="175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3" dur="175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8" fill="hold" grpId="0" nodeType="clickEffect">
                                  <p:stCondLst>
                                    <p:cond delay="1500"/>
                                  </p:stCondLst>
                                  <p:childTnLst>
                                    <p:set>
                                      <p:cBhvr>
                                        <p:cTn id="37" dur="1" fill="hold">
                                          <p:stCondLst>
                                            <p:cond delay="0"/>
                                          </p:stCondLst>
                                        </p:cTn>
                                        <p:tgtEl>
                                          <p:spTgt spid="6"/>
                                        </p:tgtEl>
                                        <p:attrNameLst>
                                          <p:attrName>style.visibility</p:attrName>
                                        </p:attrNameLst>
                                      </p:cBhvr>
                                      <p:to>
                                        <p:strVal val="visible"/>
                                      </p:to>
                                    </p:set>
                                    <p:anim calcmode="lin" valueType="num">
                                      <p:cBhvr additive="base">
                                        <p:cTn id="38" dur="2000" fill="hold"/>
                                        <p:tgtEl>
                                          <p:spTgt spid="6"/>
                                        </p:tgtEl>
                                        <p:attrNameLst>
                                          <p:attrName>ppt_x</p:attrName>
                                        </p:attrNameLst>
                                      </p:cBhvr>
                                      <p:tavLst>
                                        <p:tav tm="0">
                                          <p:val>
                                            <p:strVal val="0-#ppt_w/2"/>
                                          </p:val>
                                        </p:tav>
                                        <p:tav tm="100000">
                                          <p:val>
                                            <p:strVal val="#ppt_x"/>
                                          </p:val>
                                        </p:tav>
                                      </p:tavLst>
                                    </p:anim>
                                    <p:anim calcmode="lin" valueType="num">
                                      <p:cBhvr additive="base">
                                        <p:cTn id="39"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406401" y="90128"/>
            <a:ext cx="11314545" cy="898163"/>
          </a:xfrm>
        </p:spPr>
        <p:txBody>
          <a:bodyPr>
            <a:normAutofit fontScale="90000"/>
          </a:bodyPr>
          <a:lstStyle/>
          <a:p>
            <a:r>
              <a:rPr lang="tr-TR" dirty="0"/>
              <a:t>TURİZMİN DİĞER BİLİM DALLARI İLE İLİŞKİSİ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120073" y="1215113"/>
            <a:ext cx="11887200" cy="5268814"/>
          </a:xfrm>
        </p:spPr>
        <p:txBody>
          <a:bodyPr>
            <a:noAutofit/>
          </a:bodyPr>
          <a:lstStyle/>
          <a:p>
            <a:pPr marL="0" indent="0" algn="just">
              <a:lnSpc>
                <a:spcPct val="80000"/>
              </a:lnSpc>
              <a:buNone/>
            </a:pPr>
            <a:r>
              <a:rPr lang="tr-TR" b="1" dirty="0">
                <a:latin typeface="Times New Roman" panose="02020603050405020304" pitchFamily="18" charset="0"/>
                <a:cs typeface="Times New Roman" panose="02020603050405020304" pitchFamily="18" charset="0"/>
              </a:rPr>
              <a:t>Turist –Coğrafya İlişkisi</a:t>
            </a:r>
          </a:p>
          <a:p>
            <a:pPr marL="0" indent="0" algn="just">
              <a:lnSpc>
                <a:spcPct val="80000"/>
              </a:lnSpc>
              <a:buNone/>
            </a:pPr>
            <a:endParaRPr lang="tr-TR" sz="2800" b="1" dirty="0">
              <a:latin typeface="Times New Roman" panose="02020603050405020304" pitchFamily="18" charset="0"/>
              <a:cs typeface="Times New Roman" panose="02020603050405020304" pitchFamily="18" charset="0"/>
            </a:endParaRPr>
          </a:p>
          <a:p>
            <a:pPr algn="just"/>
            <a:r>
              <a:rPr lang="tr-TR" sz="2800" dirty="0">
                <a:latin typeface="Times New Roman" panose="02020603050405020304" pitchFamily="18" charset="0"/>
                <a:cs typeface="Times New Roman" panose="02020603050405020304" pitchFamily="18" charset="0"/>
              </a:rPr>
              <a:t>Bölgelerin, </a:t>
            </a:r>
            <a:r>
              <a:rPr lang="tr-TR" sz="2800" b="1" dirty="0">
                <a:latin typeface="Times New Roman" panose="02020603050405020304" pitchFamily="18" charset="0"/>
                <a:cs typeface="Times New Roman" panose="02020603050405020304" pitchFamily="18" charset="0"/>
              </a:rPr>
              <a:t>coğrafik yapı ve özelliklerini</a:t>
            </a:r>
            <a:r>
              <a:rPr lang="tr-TR" sz="2800" dirty="0">
                <a:latin typeface="Times New Roman" panose="02020603050405020304" pitchFamily="18" charset="0"/>
                <a:cs typeface="Times New Roman" panose="02020603050405020304" pitchFamily="18" charset="0"/>
              </a:rPr>
              <a:t>, </a:t>
            </a:r>
            <a:r>
              <a:rPr lang="tr-TR" sz="2800" b="1" dirty="0">
                <a:solidFill>
                  <a:srgbClr val="00B0F0"/>
                </a:solidFill>
                <a:latin typeface="Times New Roman" panose="02020603050405020304" pitchFamily="18" charset="0"/>
                <a:cs typeface="Times New Roman" panose="02020603050405020304" pitchFamily="18" charset="0"/>
              </a:rPr>
              <a:t>iklim durumunu</a:t>
            </a:r>
            <a:r>
              <a:rPr lang="tr-TR" sz="2800" dirty="0">
                <a:solidFill>
                  <a:srgbClr val="00B0F0"/>
                </a:solidFill>
                <a:latin typeface="Times New Roman" panose="02020603050405020304" pitchFamily="18" charset="0"/>
                <a:cs typeface="Times New Roman" panose="02020603050405020304" pitchFamily="18" charset="0"/>
              </a:rPr>
              <a:t>,</a:t>
            </a:r>
            <a:r>
              <a:rPr lang="tr-TR" sz="2800" dirty="0">
                <a:latin typeface="Times New Roman" panose="02020603050405020304" pitchFamily="18" charset="0"/>
                <a:cs typeface="Times New Roman" panose="02020603050405020304" pitchFamily="18" charset="0"/>
              </a:rPr>
              <a:t> </a:t>
            </a:r>
            <a:r>
              <a:rPr lang="tr-TR" sz="2800" b="1" dirty="0">
                <a:solidFill>
                  <a:srgbClr val="FF0000"/>
                </a:solidFill>
                <a:latin typeface="Times New Roman" panose="02020603050405020304" pitchFamily="18" charset="0"/>
                <a:cs typeface="Times New Roman" panose="02020603050405020304" pitchFamily="18" charset="0"/>
              </a:rPr>
              <a:t>doğal faktörleri </a:t>
            </a:r>
            <a:r>
              <a:rPr lang="tr-TR" sz="2800" dirty="0">
                <a:latin typeface="Times New Roman" panose="02020603050405020304" pitchFamily="18" charset="0"/>
                <a:cs typeface="Times New Roman" panose="02020603050405020304" pitchFamily="18" charset="0"/>
              </a:rPr>
              <a:t>ve </a:t>
            </a:r>
            <a:r>
              <a:rPr lang="tr-TR" sz="2800" b="1" dirty="0">
                <a:solidFill>
                  <a:srgbClr val="92D050"/>
                </a:solidFill>
                <a:latin typeface="Times New Roman" panose="02020603050405020304" pitchFamily="18" charset="0"/>
                <a:cs typeface="Times New Roman" panose="02020603050405020304" pitchFamily="18" charset="0"/>
              </a:rPr>
              <a:t>beşeri kaynakları </a:t>
            </a:r>
            <a:r>
              <a:rPr lang="tr-TR" sz="2800" dirty="0">
                <a:latin typeface="Times New Roman" panose="02020603050405020304" pitchFamily="18" charset="0"/>
                <a:cs typeface="Times New Roman" panose="02020603050405020304" pitchFamily="18" charset="0"/>
              </a:rPr>
              <a:t>inceleyen bir bilim dalı olan coğrafya, </a:t>
            </a:r>
            <a:r>
              <a:rPr lang="tr-TR" sz="2800" b="1" u="sng" dirty="0">
                <a:latin typeface="Times New Roman" panose="02020603050405020304" pitchFamily="18" charset="0"/>
                <a:cs typeface="Times New Roman" panose="02020603050405020304" pitchFamily="18" charset="0"/>
              </a:rPr>
              <a:t>bir mekan içinde oluşan ve mekanla çok sıkı </a:t>
            </a:r>
            <a:r>
              <a:rPr lang="tr-TR" sz="2800" dirty="0">
                <a:latin typeface="Times New Roman" panose="02020603050405020304" pitchFamily="18" charset="0"/>
                <a:cs typeface="Times New Roman" panose="02020603050405020304" pitchFamily="18" charset="0"/>
              </a:rPr>
              <a:t>ilişkisi bulunan turizm olayı ile yakından ilgilenmektedir.</a:t>
            </a:r>
          </a:p>
          <a:p>
            <a:pPr algn="just"/>
            <a:endParaRPr lang="tr-TR" sz="2800" dirty="0">
              <a:latin typeface="Times New Roman" panose="02020603050405020304" pitchFamily="18" charset="0"/>
              <a:cs typeface="Times New Roman" panose="02020603050405020304" pitchFamily="18" charset="0"/>
            </a:endParaRPr>
          </a:p>
          <a:p>
            <a:pPr algn="just"/>
            <a:r>
              <a:rPr lang="tr-TR" sz="2800" dirty="0">
                <a:latin typeface="Times New Roman" panose="02020603050405020304" pitchFamily="18" charset="0"/>
                <a:cs typeface="Times New Roman" panose="02020603050405020304" pitchFamily="18" charset="0"/>
              </a:rPr>
              <a:t>Turizmin mekâna yayılış özellikleri, mekan üzerindeki etkileri, ortaya çıkan turistik alan ve bölgelerin tespiti ve gruplandırılması, arazinin kullanım kapasitesinin belirlenmesi için ölçülerin araştırılması ve korunması ile ilgili önlemlerin alınması  coğrafya biliminin turizme katkıları arasındadır.</a:t>
            </a:r>
          </a:p>
          <a:p>
            <a:pPr algn="just">
              <a:lnSpc>
                <a:spcPct val="80000"/>
              </a:lnSpc>
            </a:pPr>
            <a:endParaRPr lang="tr-TR" sz="2800" dirty="0">
              <a:latin typeface="Times New Roman" panose="02020603050405020304" pitchFamily="18" charset="0"/>
              <a:cs typeface="Times New Roman" panose="02020603050405020304" pitchFamily="18" charset="0"/>
            </a:endParaRPr>
          </a:p>
          <a:p>
            <a:pPr algn="just">
              <a:lnSpc>
                <a:spcPct val="80000"/>
              </a:lnSpc>
            </a:pPr>
            <a:endParaRPr lang="tr-TR" sz="2800" dirty="0">
              <a:latin typeface="Times New Roman" panose="02020603050405020304" pitchFamily="18" charset="0"/>
              <a:cs typeface="Times New Roman" panose="02020603050405020304" pitchFamily="18" charset="0"/>
            </a:endParaRPr>
          </a:p>
          <a:p>
            <a:pPr algn="just"/>
            <a:endParaRPr lang="tr-TR" sz="2800" dirty="0">
              <a:latin typeface="Times New Roman" panose="02020603050405020304" pitchFamily="18" charset="0"/>
              <a:cs typeface="Times New Roman" panose="02020603050405020304" pitchFamily="18" charset="0"/>
            </a:endParaRPr>
          </a:p>
          <a:p>
            <a:pPr lvl="1" algn="just"/>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558769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406400" y="0"/>
            <a:ext cx="11314545" cy="898163"/>
          </a:xfrm>
        </p:spPr>
        <p:txBody>
          <a:bodyPr>
            <a:normAutofit fontScale="90000"/>
          </a:bodyPr>
          <a:lstStyle/>
          <a:p>
            <a:r>
              <a:rPr lang="tr-TR" dirty="0"/>
              <a:t>TURİZMİN DİĞER BİLİM DALLARI İLE İLİŞKİSİ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120072" y="898163"/>
            <a:ext cx="11887200" cy="5862855"/>
          </a:xfrm>
        </p:spPr>
        <p:txBody>
          <a:bodyPr>
            <a:noAutofit/>
          </a:bodyPr>
          <a:lstStyle/>
          <a:p>
            <a:pPr marL="0" indent="0">
              <a:buNone/>
            </a:pPr>
            <a:r>
              <a:rPr lang="tr-TR" b="1" dirty="0">
                <a:latin typeface="Times New Roman" panose="02020603050405020304" pitchFamily="18" charset="0"/>
                <a:cs typeface="Times New Roman" panose="02020603050405020304" pitchFamily="18" charset="0"/>
              </a:rPr>
              <a:t>Turizm ve Psikoloji İlişkisi</a:t>
            </a:r>
          </a:p>
          <a:p>
            <a:pPr marL="0" indent="0" algn="just">
              <a:buNone/>
            </a:pPr>
            <a:r>
              <a:rPr lang="tr-TR" dirty="0">
                <a:latin typeface="Times New Roman" panose="02020603050405020304" pitchFamily="18" charset="0"/>
                <a:cs typeface="Times New Roman" panose="02020603050405020304" pitchFamily="18" charset="0"/>
              </a:rPr>
              <a:t>Turizm olayının öznesi ve odak noktası, insandır; ve turizm etkinliklerine katılmada temel </a:t>
            </a:r>
            <a:r>
              <a:rPr lang="tr-TR" b="1" dirty="0">
                <a:solidFill>
                  <a:srgbClr val="FF0000"/>
                </a:solidFill>
                <a:latin typeface="Times New Roman" panose="02020603050405020304" pitchFamily="18" charset="0"/>
                <a:cs typeface="Times New Roman" panose="02020603050405020304" pitchFamily="18" charset="0"/>
              </a:rPr>
              <a:t>itici güç, psikolojik tatmin </a:t>
            </a:r>
            <a:r>
              <a:rPr lang="tr-TR" dirty="0">
                <a:latin typeface="Times New Roman" panose="02020603050405020304" pitchFamily="18" charset="0"/>
                <a:cs typeface="Times New Roman" panose="02020603050405020304" pitchFamily="18" charset="0"/>
              </a:rPr>
              <a:t>arayışıdır.</a:t>
            </a:r>
          </a:p>
          <a:p>
            <a:pPr marL="0" indent="0" algn="just">
              <a:buNone/>
            </a:pPr>
            <a:endParaRPr lang="tr-TR" dirty="0">
              <a:latin typeface="Times New Roman" panose="02020603050405020304" pitchFamily="18" charset="0"/>
              <a:cs typeface="Times New Roman" panose="02020603050405020304" pitchFamily="18" charset="0"/>
            </a:endParaRPr>
          </a:p>
          <a:p>
            <a:pPr marL="2327275" lvl="6" indent="-590550" algn="just"/>
            <a:r>
              <a:rPr lang="tr-TR" sz="3000" dirty="0">
                <a:latin typeface="Times New Roman" panose="02020603050405020304" pitchFamily="18" charset="0"/>
                <a:cs typeface="Times New Roman" panose="02020603050405020304" pitchFamily="18" charset="0"/>
              </a:rPr>
              <a:t>İnsanın tatil ve seyahatlerle ilgili beklentileri,</a:t>
            </a:r>
          </a:p>
          <a:p>
            <a:pPr marL="2327275" lvl="6" indent="-590550" algn="just"/>
            <a:r>
              <a:rPr lang="tr-TR" sz="3000" dirty="0">
                <a:latin typeface="Times New Roman" panose="02020603050405020304" pitchFamily="18" charset="0"/>
                <a:cs typeface="Times New Roman" panose="02020603050405020304" pitchFamily="18" charset="0"/>
              </a:rPr>
              <a:t>Turizme katılmakla sağladığı tatmin düzeyi, </a:t>
            </a:r>
          </a:p>
          <a:p>
            <a:pPr marL="2327275" lvl="6" indent="-590550" algn="just"/>
            <a:r>
              <a:rPr lang="tr-TR" sz="3000" dirty="0">
                <a:latin typeface="Times New Roman" panose="02020603050405020304" pitchFamily="18" charset="0"/>
                <a:cs typeface="Times New Roman" panose="02020603050405020304" pitchFamily="18" charset="0"/>
              </a:rPr>
              <a:t>Tatil ve seyahat süresince benimsediği tutum ve davranışları, </a:t>
            </a:r>
          </a:p>
          <a:p>
            <a:pPr marL="2327275" lvl="6" indent="-590550" algn="just"/>
            <a:r>
              <a:rPr lang="tr-TR" sz="3000" dirty="0">
                <a:latin typeface="Times New Roman" panose="02020603050405020304" pitchFamily="18" charset="0"/>
                <a:cs typeface="Times New Roman" panose="02020603050405020304" pitchFamily="18" charset="0"/>
              </a:rPr>
              <a:t>Yabancılarla ilişki kurma tarzları ve bunların nedenleri, </a:t>
            </a:r>
          </a:p>
          <a:p>
            <a:pPr marL="1736725" lvl="6" indent="0" algn="just">
              <a:buNone/>
            </a:pPr>
            <a:endParaRPr lang="tr-TR" sz="3000" dirty="0">
              <a:latin typeface="Times New Roman" panose="02020603050405020304" pitchFamily="18" charset="0"/>
              <a:cs typeface="Times New Roman" panose="02020603050405020304" pitchFamily="18" charset="0"/>
            </a:endParaRPr>
          </a:p>
          <a:p>
            <a:pPr marL="0" indent="0" algn="just">
              <a:buNone/>
            </a:pPr>
            <a:r>
              <a:rPr lang="tr-TR" dirty="0">
                <a:latin typeface="Times New Roman" panose="02020603050405020304" pitchFamily="18" charset="0"/>
                <a:cs typeface="Times New Roman" panose="02020603050405020304" pitchFamily="18" charset="0"/>
              </a:rPr>
              <a:t>psikoloji biliminin inceleme konuları arasındadır. Bu bilimin bulguları, turisti tanıma, </a:t>
            </a:r>
            <a:r>
              <a:rPr lang="tr-TR" b="1" u="sng" dirty="0">
                <a:solidFill>
                  <a:srgbClr val="FF0000"/>
                </a:solidFill>
                <a:latin typeface="Times New Roman" panose="02020603050405020304" pitchFamily="18" charset="0"/>
                <a:cs typeface="Times New Roman" panose="02020603050405020304" pitchFamily="18" charset="0"/>
              </a:rPr>
              <a:t>davranışlarını anlama, pazarlama ve reklam çabalarının</a:t>
            </a:r>
            <a:r>
              <a:rPr lang="tr-TR" dirty="0">
                <a:solidFill>
                  <a:srgbClr val="FF0000"/>
                </a:solidFill>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etkinliğini artırmada ve turizm işletmelerinin başarılı bir biçimde yönetilmesinde büyük yarar sağlamaktadır.</a:t>
            </a:r>
          </a:p>
          <a:p>
            <a:pPr algn="just">
              <a:lnSpc>
                <a:spcPct val="80000"/>
              </a:lnSpc>
            </a:pPr>
            <a:endParaRPr lang="tr-TR" sz="2800" dirty="0">
              <a:latin typeface="Times New Roman" panose="02020603050405020304" pitchFamily="18" charset="0"/>
              <a:cs typeface="Times New Roman" panose="02020603050405020304" pitchFamily="18" charset="0"/>
            </a:endParaRPr>
          </a:p>
          <a:p>
            <a:pPr algn="just"/>
            <a:endParaRPr lang="tr-TR" sz="2800" dirty="0">
              <a:latin typeface="Times New Roman" panose="02020603050405020304" pitchFamily="18" charset="0"/>
              <a:cs typeface="Times New Roman" panose="02020603050405020304" pitchFamily="18" charset="0"/>
            </a:endParaRPr>
          </a:p>
          <a:p>
            <a:pPr lvl="1" algn="just"/>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09568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100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750"/>
                                        <p:tgtEl>
                                          <p:spTgt spid="3">
                                            <p:txEl>
                                              <p:pRg st="3" end="3"/>
                                            </p:txEl>
                                          </p:spTgt>
                                        </p:tgtEl>
                                      </p:cBhvr>
                                    </p:animEffect>
                                    <p:anim calcmode="lin" valueType="num">
                                      <p:cBhvr>
                                        <p:cTn id="8" dur="175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75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10" fill="hold">
                            <p:stCondLst>
                              <p:cond delay="2750"/>
                            </p:stCondLst>
                            <p:childTnLst>
                              <p:par>
                                <p:cTn id="11" presetID="42" presetClass="entr" presetSubtype="0" fill="hold" nodeType="afterEffect">
                                  <p:stCondLst>
                                    <p:cond delay="100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fade">
                                      <p:cBhvr>
                                        <p:cTn id="13" dur="1750"/>
                                        <p:tgtEl>
                                          <p:spTgt spid="3">
                                            <p:txEl>
                                              <p:pRg st="4" end="4"/>
                                            </p:txEl>
                                          </p:spTgt>
                                        </p:tgtEl>
                                      </p:cBhvr>
                                    </p:animEffect>
                                    <p:anim calcmode="lin" valueType="num">
                                      <p:cBhvr>
                                        <p:cTn id="14" dur="175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5" dur="175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16" fill="hold">
                            <p:stCondLst>
                              <p:cond delay="5500"/>
                            </p:stCondLst>
                            <p:childTnLst>
                              <p:par>
                                <p:cTn id="17" presetID="42" presetClass="entr" presetSubtype="0" fill="hold" nodeType="afterEffect">
                                  <p:stCondLst>
                                    <p:cond delay="100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fade">
                                      <p:cBhvr>
                                        <p:cTn id="19" dur="1750"/>
                                        <p:tgtEl>
                                          <p:spTgt spid="3">
                                            <p:txEl>
                                              <p:pRg st="5" end="5"/>
                                            </p:txEl>
                                          </p:spTgt>
                                        </p:tgtEl>
                                      </p:cBhvr>
                                    </p:animEffect>
                                    <p:anim calcmode="lin" valueType="num">
                                      <p:cBhvr>
                                        <p:cTn id="20" dur="175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1" dur="175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22" fill="hold">
                            <p:stCondLst>
                              <p:cond delay="8250"/>
                            </p:stCondLst>
                            <p:childTnLst>
                              <p:par>
                                <p:cTn id="23" presetID="42" presetClass="entr" presetSubtype="0" fill="hold" nodeType="afterEffect">
                                  <p:stCondLst>
                                    <p:cond delay="100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fade">
                                      <p:cBhvr>
                                        <p:cTn id="25" dur="1750"/>
                                        <p:tgtEl>
                                          <p:spTgt spid="3">
                                            <p:txEl>
                                              <p:pRg st="6" end="6"/>
                                            </p:txEl>
                                          </p:spTgt>
                                        </p:tgtEl>
                                      </p:cBhvr>
                                    </p:animEffect>
                                    <p:anim calcmode="lin" valueType="num">
                                      <p:cBhvr>
                                        <p:cTn id="26" dur="175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7" dur="175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406401" y="90128"/>
            <a:ext cx="11314545" cy="898163"/>
          </a:xfrm>
        </p:spPr>
        <p:txBody>
          <a:bodyPr>
            <a:normAutofit fontScale="90000"/>
          </a:bodyPr>
          <a:lstStyle/>
          <a:p>
            <a:r>
              <a:rPr lang="tr-TR" dirty="0"/>
              <a:t>TURİZMİN DİĞER BİLİM DALLARI İLE İLİŞKİSİ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120073" y="1390603"/>
            <a:ext cx="11887200" cy="5268814"/>
          </a:xfrm>
        </p:spPr>
        <p:txBody>
          <a:bodyPr>
            <a:noAutofit/>
          </a:bodyPr>
          <a:lstStyle/>
          <a:p>
            <a:pPr marL="0" indent="0" algn="just">
              <a:lnSpc>
                <a:spcPct val="80000"/>
              </a:lnSpc>
              <a:buNone/>
            </a:pPr>
            <a:r>
              <a:rPr lang="tr-TR" b="1" dirty="0">
                <a:latin typeface="Times New Roman" panose="02020603050405020304" pitchFamily="18" charset="0"/>
                <a:cs typeface="Times New Roman" panose="02020603050405020304" pitchFamily="18" charset="0"/>
              </a:rPr>
              <a:t>Turist –İşletme İlişkisi</a:t>
            </a:r>
          </a:p>
          <a:p>
            <a:pPr algn="just">
              <a:lnSpc>
                <a:spcPct val="150000"/>
              </a:lnSpc>
              <a:spcAft>
                <a:spcPts val="600"/>
              </a:spcAft>
            </a:pPr>
            <a:r>
              <a:rPr lang="tr-TR" sz="2800" dirty="0">
                <a:latin typeface="Times New Roman" panose="02020603050405020304" pitchFamily="18" charset="0"/>
                <a:cs typeface="Times New Roman" panose="02020603050405020304" pitchFamily="18" charset="0"/>
              </a:rPr>
              <a:t>Turizm olayı konaklama, yeme-içme, seyahat işletmeleri ve benzeri turizm kuruluşları açısından ele alındığında, </a:t>
            </a:r>
            <a:r>
              <a:rPr lang="tr-TR" sz="2800" b="1" u="sng" dirty="0">
                <a:solidFill>
                  <a:srgbClr val="FF0000"/>
                </a:solidFill>
                <a:latin typeface="Times New Roman" panose="02020603050405020304" pitchFamily="18" charset="0"/>
                <a:cs typeface="Times New Roman" panose="02020603050405020304" pitchFamily="18" charset="0"/>
              </a:rPr>
              <a:t>işletmecilik bilimi </a:t>
            </a:r>
            <a:r>
              <a:rPr lang="tr-TR" sz="2800" dirty="0">
                <a:latin typeface="Times New Roman" panose="02020603050405020304" pitchFamily="18" charset="0"/>
                <a:cs typeface="Times New Roman" panose="02020603050405020304" pitchFamily="18" charset="0"/>
              </a:rPr>
              <a:t>ile ortak bir çalışma alanı doğmaktadır. Turizm </a:t>
            </a:r>
            <a:r>
              <a:rPr lang="tr-TR" sz="2800" b="1" dirty="0">
                <a:latin typeface="Times New Roman" panose="02020603050405020304" pitchFamily="18" charset="0"/>
                <a:cs typeface="Times New Roman" panose="02020603050405020304" pitchFamily="18" charset="0"/>
              </a:rPr>
              <a:t>alanında yatırım kararları ve projelerin değerlendirilmesinden</a:t>
            </a:r>
            <a:r>
              <a:rPr lang="tr-TR" sz="2800" dirty="0">
                <a:latin typeface="Times New Roman" panose="02020603050405020304" pitchFamily="18" charset="0"/>
                <a:cs typeface="Times New Roman" panose="02020603050405020304" pitchFamily="18" charset="0"/>
              </a:rPr>
              <a:t> başlayarak </a:t>
            </a:r>
            <a:r>
              <a:rPr lang="tr-TR" sz="2800" b="1" dirty="0">
                <a:latin typeface="Times New Roman" panose="02020603050405020304" pitchFamily="18" charset="0"/>
                <a:cs typeface="Times New Roman" panose="02020603050405020304" pitchFamily="18" charset="0"/>
              </a:rPr>
              <a:t>turizm</a:t>
            </a:r>
            <a:r>
              <a:rPr lang="tr-TR" sz="2800" dirty="0">
                <a:latin typeface="Times New Roman" panose="02020603050405020304" pitchFamily="18" charset="0"/>
                <a:cs typeface="Times New Roman" panose="02020603050405020304" pitchFamily="18" charset="0"/>
              </a:rPr>
              <a:t> </a:t>
            </a:r>
            <a:r>
              <a:rPr lang="tr-TR" sz="2800" b="1" dirty="0">
                <a:latin typeface="Times New Roman" panose="02020603050405020304" pitchFamily="18" charset="0"/>
                <a:cs typeface="Times New Roman" panose="02020603050405020304" pitchFamily="18" charset="0"/>
              </a:rPr>
              <a:t>işletmelerinin </a:t>
            </a:r>
            <a:r>
              <a:rPr lang="tr-TR" sz="2800" b="1" u="sng" dirty="0">
                <a:solidFill>
                  <a:srgbClr val="92D050"/>
                </a:solidFill>
                <a:latin typeface="Times New Roman" panose="02020603050405020304" pitchFamily="18" charset="0"/>
                <a:cs typeface="Times New Roman" panose="02020603050405020304" pitchFamily="18" charset="0"/>
              </a:rPr>
              <a:t>kurulması</a:t>
            </a:r>
            <a:r>
              <a:rPr lang="tr-TR" sz="2800" b="1" u="sng" dirty="0">
                <a:latin typeface="Times New Roman" panose="02020603050405020304" pitchFamily="18" charset="0"/>
                <a:cs typeface="Times New Roman" panose="02020603050405020304" pitchFamily="18" charset="0"/>
              </a:rPr>
              <a:t>,  </a:t>
            </a:r>
            <a:r>
              <a:rPr lang="tr-TR" sz="2800" b="1" u="sng" dirty="0">
                <a:solidFill>
                  <a:srgbClr val="FF0000"/>
                </a:solidFill>
                <a:latin typeface="Times New Roman" panose="02020603050405020304" pitchFamily="18" charset="0"/>
                <a:cs typeface="Times New Roman" panose="02020603050405020304" pitchFamily="18" charset="0"/>
              </a:rPr>
              <a:t>örgütlenmesi,</a:t>
            </a:r>
            <a:r>
              <a:rPr lang="tr-TR" sz="2800" b="1" u="sng" dirty="0">
                <a:solidFill>
                  <a:srgbClr val="00B0F0"/>
                </a:solidFill>
                <a:latin typeface="Times New Roman" panose="02020603050405020304" pitchFamily="18" charset="0"/>
                <a:cs typeface="Times New Roman" panose="02020603050405020304" pitchFamily="18" charset="0"/>
              </a:rPr>
              <a:t> yönetilmesi</a:t>
            </a:r>
            <a:r>
              <a:rPr lang="tr-TR" sz="2800" b="1" u="sng" dirty="0">
                <a:latin typeface="Times New Roman" panose="02020603050405020304" pitchFamily="18" charset="0"/>
                <a:cs typeface="Times New Roman" panose="02020603050405020304" pitchFamily="18" charset="0"/>
              </a:rPr>
              <a:t> , </a:t>
            </a:r>
            <a:r>
              <a:rPr lang="tr-TR" sz="2800" b="1" u="sng" dirty="0">
                <a:solidFill>
                  <a:srgbClr val="00B050"/>
                </a:solidFill>
                <a:latin typeface="Times New Roman" panose="02020603050405020304" pitchFamily="18" charset="0"/>
                <a:cs typeface="Times New Roman" panose="02020603050405020304" pitchFamily="18" charset="0"/>
              </a:rPr>
              <a:t>finansman,</a:t>
            </a:r>
            <a:r>
              <a:rPr lang="tr-TR" sz="2800" b="1" u="sng" dirty="0">
                <a:latin typeface="Times New Roman" panose="02020603050405020304" pitchFamily="18" charset="0"/>
                <a:cs typeface="Times New Roman" panose="02020603050405020304" pitchFamily="18" charset="0"/>
              </a:rPr>
              <a:t> pazarlama </a:t>
            </a:r>
            <a:r>
              <a:rPr lang="tr-TR" sz="2800" b="1" u="sng" dirty="0">
                <a:solidFill>
                  <a:srgbClr val="C00000"/>
                </a:solidFill>
                <a:latin typeface="Times New Roman" panose="02020603050405020304" pitchFamily="18" charset="0"/>
                <a:cs typeface="Times New Roman" panose="02020603050405020304" pitchFamily="18" charset="0"/>
              </a:rPr>
              <a:t>ve</a:t>
            </a:r>
            <a:r>
              <a:rPr lang="tr-TR" sz="2800" b="1" u="sng" dirty="0">
                <a:latin typeface="Times New Roman" panose="02020603050405020304" pitchFamily="18" charset="0"/>
                <a:cs typeface="Times New Roman" panose="02020603050405020304" pitchFamily="18" charset="0"/>
              </a:rPr>
              <a:t> </a:t>
            </a:r>
            <a:r>
              <a:rPr lang="tr-TR" sz="2800" b="1" u="sng" dirty="0">
                <a:solidFill>
                  <a:srgbClr val="0070C0"/>
                </a:solidFill>
                <a:latin typeface="Times New Roman" panose="02020603050405020304" pitchFamily="18" charset="0"/>
                <a:cs typeface="Times New Roman" panose="02020603050405020304" pitchFamily="18" charset="0"/>
              </a:rPr>
              <a:t>personel yönetimi</a:t>
            </a:r>
            <a:r>
              <a:rPr lang="tr-TR" sz="2800" b="1" u="sng" dirty="0">
                <a:latin typeface="Times New Roman" panose="02020603050405020304" pitchFamily="18" charset="0"/>
                <a:cs typeface="Times New Roman" panose="02020603050405020304" pitchFamily="18" charset="0"/>
              </a:rPr>
              <a:t> </a:t>
            </a:r>
            <a:r>
              <a:rPr lang="tr-TR" sz="2800" dirty="0">
                <a:latin typeface="Times New Roman" panose="02020603050405020304" pitchFamily="18" charset="0"/>
                <a:cs typeface="Times New Roman" panose="02020603050405020304" pitchFamily="18" charset="0"/>
              </a:rPr>
              <a:t>gibi sorunların çözümüne kadar değişen konular, turizm işletmeciliği alt disiplininin çalışma alanını oluşturmaktadır. </a:t>
            </a:r>
          </a:p>
          <a:p>
            <a:pPr algn="just">
              <a:lnSpc>
                <a:spcPct val="80000"/>
              </a:lnSpc>
            </a:pPr>
            <a:endParaRPr lang="tr-TR" sz="2800" dirty="0">
              <a:latin typeface="Times New Roman" panose="02020603050405020304" pitchFamily="18" charset="0"/>
              <a:cs typeface="Times New Roman" panose="02020603050405020304" pitchFamily="18" charset="0"/>
            </a:endParaRPr>
          </a:p>
          <a:p>
            <a:pPr algn="just"/>
            <a:endParaRPr lang="tr-TR" sz="2800" dirty="0">
              <a:latin typeface="Times New Roman" panose="02020603050405020304" pitchFamily="18" charset="0"/>
              <a:cs typeface="Times New Roman" panose="02020603050405020304" pitchFamily="18" charset="0"/>
            </a:endParaRPr>
          </a:p>
          <a:p>
            <a:pPr lvl="1" algn="just"/>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77722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406401" y="90128"/>
            <a:ext cx="11314545" cy="898163"/>
          </a:xfrm>
        </p:spPr>
        <p:txBody>
          <a:bodyPr>
            <a:normAutofit fontScale="90000"/>
          </a:bodyPr>
          <a:lstStyle/>
          <a:p>
            <a:r>
              <a:rPr lang="tr-TR" dirty="0"/>
              <a:t>TURİZMİN DİĞER BİLİM DALLARI İLE İLİŞKİSİ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152400" y="1344421"/>
            <a:ext cx="11887200" cy="5268814"/>
          </a:xfrm>
        </p:spPr>
        <p:txBody>
          <a:bodyPr>
            <a:noAutofit/>
          </a:bodyPr>
          <a:lstStyle/>
          <a:p>
            <a:pPr marL="0" indent="0">
              <a:buNone/>
            </a:pPr>
            <a:r>
              <a:rPr lang="tr-TR" b="1" dirty="0">
                <a:latin typeface="Times New Roman" panose="02020603050405020304" pitchFamily="18" charset="0"/>
                <a:cs typeface="Times New Roman" panose="02020603050405020304" pitchFamily="18" charset="0"/>
              </a:rPr>
              <a:t>Turizm ve Sosyoloji İlişkisi</a:t>
            </a:r>
          </a:p>
          <a:p>
            <a:endParaRPr lang="tr-TR" sz="2800" b="1" dirty="0">
              <a:latin typeface="Times New Roman" panose="02020603050405020304" pitchFamily="18" charset="0"/>
              <a:cs typeface="Times New Roman" panose="02020603050405020304" pitchFamily="18" charset="0"/>
            </a:endParaRPr>
          </a:p>
          <a:p>
            <a:pPr marL="0" indent="0" algn="just">
              <a:buNone/>
            </a:pPr>
            <a:r>
              <a:rPr lang="tr-TR" sz="3200" dirty="0">
                <a:latin typeface="Times New Roman" panose="02020603050405020304" pitchFamily="18" charset="0"/>
                <a:cs typeface="Times New Roman" panose="02020603050405020304" pitchFamily="18" charset="0"/>
              </a:rPr>
              <a:t>Turizm, farklı sosyal ve kültürel yapılara sahip olan </a:t>
            </a:r>
            <a:r>
              <a:rPr lang="tr-TR" sz="2800" b="1" dirty="0">
                <a:latin typeface="Times New Roman" panose="02020603050405020304" pitchFamily="18" charset="0"/>
                <a:cs typeface="Times New Roman" panose="02020603050405020304" pitchFamily="18" charset="0"/>
              </a:rPr>
              <a:t>toplumların birbirleriyle ilişkiler kurmasına, farklı bilgi, görgü, gelenek ve kültür düzeyleri</a:t>
            </a:r>
            <a:r>
              <a:rPr lang="tr-TR" sz="3200" dirty="0">
                <a:latin typeface="Times New Roman" panose="02020603050405020304" pitchFamily="18" charset="0"/>
                <a:cs typeface="Times New Roman" panose="02020603050405020304" pitchFamily="18" charset="0"/>
              </a:rPr>
              <a:t> arasında bir etkileşime ve bunların sonucunda sosyal yapının ahlâk anlayışının ve giderek </a:t>
            </a:r>
            <a:r>
              <a:rPr lang="tr-TR" sz="4000" b="1" dirty="0">
                <a:solidFill>
                  <a:srgbClr val="FF0000"/>
                </a:solidFill>
                <a:latin typeface="Times New Roman" panose="02020603050405020304" pitchFamily="18" charset="0"/>
                <a:cs typeface="Times New Roman" panose="02020603050405020304" pitchFamily="18" charset="0"/>
              </a:rPr>
              <a:t>toplumsal davranış kalıplarının </a:t>
            </a:r>
            <a:r>
              <a:rPr lang="tr-TR" sz="3200" b="1" u="sng" dirty="0">
                <a:latin typeface="Times New Roman" panose="02020603050405020304" pitchFamily="18" charset="0"/>
                <a:cs typeface="Times New Roman" panose="02020603050405020304" pitchFamily="18" charset="0"/>
              </a:rPr>
              <a:t>değişmesine </a:t>
            </a:r>
            <a:r>
              <a:rPr lang="tr-TR" sz="3200" dirty="0">
                <a:latin typeface="Times New Roman" panose="02020603050405020304" pitchFamily="18" charset="0"/>
                <a:cs typeface="Times New Roman" panose="02020603050405020304" pitchFamily="18" charset="0"/>
              </a:rPr>
              <a:t>yol açan </a:t>
            </a:r>
            <a:r>
              <a:rPr lang="tr-TR" sz="6000" b="1" dirty="0">
                <a:latin typeface="Times New Roman" panose="02020603050405020304" pitchFamily="18" charset="0"/>
                <a:cs typeface="Times New Roman" panose="02020603050405020304" pitchFamily="18" charset="0"/>
              </a:rPr>
              <a:t>sosyal</a:t>
            </a:r>
            <a:r>
              <a:rPr lang="tr-TR" sz="3200" dirty="0">
                <a:latin typeface="Times New Roman" panose="02020603050405020304" pitchFamily="18" charset="0"/>
                <a:cs typeface="Times New Roman" panose="02020603050405020304" pitchFamily="18" charset="0"/>
              </a:rPr>
              <a:t> bir olaydır.</a:t>
            </a:r>
          </a:p>
          <a:p>
            <a:endParaRPr lang="tr-TR" sz="2800" b="1" dirty="0">
              <a:latin typeface="Times New Roman" panose="02020603050405020304" pitchFamily="18" charset="0"/>
              <a:cs typeface="Times New Roman" panose="02020603050405020304" pitchFamily="18" charset="0"/>
            </a:endParaRPr>
          </a:p>
          <a:p>
            <a:pPr marL="0" indent="0" algn="just">
              <a:lnSpc>
                <a:spcPct val="80000"/>
              </a:lnSpc>
              <a:buNone/>
            </a:pPr>
            <a:endParaRPr lang="tr-TR" sz="2800" b="1" dirty="0">
              <a:latin typeface="Times New Roman" panose="02020603050405020304" pitchFamily="18" charset="0"/>
              <a:cs typeface="Times New Roman" panose="02020603050405020304" pitchFamily="18" charset="0"/>
            </a:endParaRPr>
          </a:p>
          <a:p>
            <a:pPr algn="just">
              <a:lnSpc>
                <a:spcPct val="80000"/>
              </a:lnSpc>
            </a:pPr>
            <a:endParaRPr lang="tr-TR" sz="2800" dirty="0">
              <a:latin typeface="Times New Roman" panose="02020603050405020304" pitchFamily="18" charset="0"/>
              <a:cs typeface="Times New Roman" panose="02020603050405020304" pitchFamily="18" charset="0"/>
            </a:endParaRPr>
          </a:p>
          <a:p>
            <a:pPr algn="just"/>
            <a:endParaRPr lang="tr-TR" sz="2800" dirty="0">
              <a:latin typeface="Times New Roman" panose="02020603050405020304" pitchFamily="18" charset="0"/>
              <a:cs typeface="Times New Roman" panose="02020603050405020304" pitchFamily="18" charset="0"/>
            </a:endParaRPr>
          </a:p>
          <a:p>
            <a:pPr lvl="1" algn="just"/>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526584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406401" y="90128"/>
            <a:ext cx="11314545" cy="898163"/>
          </a:xfrm>
        </p:spPr>
        <p:txBody>
          <a:bodyPr>
            <a:normAutofit fontScale="90000"/>
          </a:bodyPr>
          <a:lstStyle/>
          <a:p>
            <a:r>
              <a:rPr lang="tr-TR" dirty="0"/>
              <a:t>TURİZMİN DİĞER BİLİM DALLARI İLE İLİŞKİSİ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120073" y="1279767"/>
            <a:ext cx="11887200" cy="5268814"/>
          </a:xfrm>
        </p:spPr>
        <p:txBody>
          <a:bodyPr>
            <a:noAutofit/>
          </a:bodyPr>
          <a:lstStyle/>
          <a:p>
            <a:pPr marL="0" indent="0">
              <a:buNone/>
            </a:pPr>
            <a:r>
              <a:rPr lang="tr-TR" b="1" dirty="0">
                <a:latin typeface="Times New Roman" panose="02020603050405020304" pitchFamily="18" charset="0"/>
                <a:cs typeface="Times New Roman" panose="02020603050405020304" pitchFamily="18" charset="0"/>
              </a:rPr>
              <a:t>Turizm ve Hukuk İlişkisi</a:t>
            </a:r>
            <a:endParaRPr lang="tr-TR" dirty="0">
              <a:latin typeface="Times New Roman" panose="02020603050405020304" pitchFamily="18" charset="0"/>
              <a:cs typeface="Times New Roman" panose="02020603050405020304" pitchFamily="18" charset="0"/>
            </a:endParaRPr>
          </a:p>
          <a:p>
            <a:pPr marL="0" indent="0" algn="just">
              <a:lnSpc>
                <a:spcPct val="150000"/>
              </a:lnSpc>
              <a:buNone/>
            </a:pPr>
            <a:r>
              <a:rPr lang="tr-TR" sz="2400" dirty="0">
                <a:latin typeface="Times New Roman" panose="02020603050405020304" pitchFamily="18" charset="0"/>
                <a:cs typeface="Times New Roman" panose="02020603050405020304" pitchFamily="18" charset="0"/>
              </a:rPr>
              <a:t>Toplum düzenini sağlayıcı kuralları belirleyen hukuk bilimi, toplumun birçok kesimini ilgilendiren turizm olayı ile çok yönlü olarak ilişki içindedir. </a:t>
            </a:r>
            <a:r>
              <a:rPr lang="tr-TR" sz="2800" b="1" dirty="0">
                <a:latin typeface="Times New Roman" panose="02020603050405020304" pitchFamily="18" charset="0"/>
                <a:cs typeface="Times New Roman" panose="02020603050405020304" pitchFamily="18" charset="0"/>
              </a:rPr>
              <a:t>Yabancıların seyahat ve geçici konaklamalarından doğan ilişkiler, olaylar ve bunların doğurduğu sorunlar, yeni bir dizi yasal düzenlemeyi zorunlu kılmaktadır.</a:t>
            </a:r>
            <a:r>
              <a:rPr lang="tr-TR" sz="2400" b="1" dirty="0">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Bu zorunluluk bir taraftan kitle turizminin gelişmesi ile birlikte daha da artarken, diğer taraftan sayıları giderek artan büyük ölçekli seyahat ve konaklama işletmelerinin varlığı da </a:t>
            </a:r>
            <a:r>
              <a:rPr lang="tr-TR" sz="3600" b="1" u="sng" dirty="0">
                <a:solidFill>
                  <a:srgbClr val="FF0000"/>
                </a:solidFill>
                <a:latin typeface="Times New Roman" panose="02020603050405020304" pitchFamily="18" charset="0"/>
                <a:cs typeface="Times New Roman" panose="02020603050405020304" pitchFamily="18" charset="0"/>
              </a:rPr>
              <a:t>iş, ticaret ve vergi hukuku </a:t>
            </a:r>
            <a:r>
              <a:rPr lang="tr-TR" sz="2400" dirty="0">
                <a:latin typeface="Times New Roman" panose="02020603050405020304" pitchFamily="18" charset="0"/>
                <a:cs typeface="Times New Roman" panose="02020603050405020304" pitchFamily="18" charset="0"/>
              </a:rPr>
              <a:t>alanlarında yeni düzenleme getirilmesini gerektirmektedir.</a:t>
            </a:r>
          </a:p>
          <a:p>
            <a:pPr marL="0" indent="0" algn="just">
              <a:lnSpc>
                <a:spcPct val="150000"/>
              </a:lnSpc>
              <a:buNone/>
            </a:pPr>
            <a:endParaRPr lang="tr-TR" sz="2800" b="1" dirty="0">
              <a:latin typeface="Times New Roman" panose="02020603050405020304" pitchFamily="18" charset="0"/>
              <a:cs typeface="Times New Roman" panose="02020603050405020304" pitchFamily="18" charset="0"/>
            </a:endParaRPr>
          </a:p>
          <a:p>
            <a:pPr algn="just">
              <a:lnSpc>
                <a:spcPct val="80000"/>
              </a:lnSpc>
            </a:pPr>
            <a:endParaRPr lang="tr-TR" sz="2800" dirty="0">
              <a:latin typeface="Times New Roman" panose="02020603050405020304" pitchFamily="18" charset="0"/>
              <a:cs typeface="Times New Roman" panose="02020603050405020304" pitchFamily="18" charset="0"/>
            </a:endParaRPr>
          </a:p>
          <a:p>
            <a:pPr algn="just"/>
            <a:endParaRPr lang="tr-TR" sz="2800" dirty="0">
              <a:latin typeface="Times New Roman" panose="02020603050405020304" pitchFamily="18" charset="0"/>
              <a:cs typeface="Times New Roman" panose="02020603050405020304" pitchFamily="18" charset="0"/>
            </a:endParaRPr>
          </a:p>
          <a:p>
            <a:pPr lvl="1" algn="just"/>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82512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406401" y="90128"/>
            <a:ext cx="11314545" cy="898163"/>
          </a:xfrm>
        </p:spPr>
        <p:txBody>
          <a:bodyPr>
            <a:normAutofit fontScale="90000"/>
          </a:bodyPr>
          <a:lstStyle/>
          <a:p>
            <a:r>
              <a:rPr lang="tr-TR" dirty="0"/>
              <a:t>TURİZMİN DİĞER BİLİM DALLARI İLE İLİŞKİSİ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120073" y="1270530"/>
            <a:ext cx="11887200" cy="5268814"/>
          </a:xfrm>
        </p:spPr>
        <p:txBody>
          <a:bodyPr>
            <a:noAutofit/>
          </a:bodyPr>
          <a:lstStyle/>
          <a:p>
            <a:pPr marL="0" indent="0">
              <a:buNone/>
            </a:pPr>
            <a:r>
              <a:rPr lang="tr-TR" b="1" dirty="0">
                <a:latin typeface="Times New Roman" panose="02020603050405020304" pitchFamily="18" charset="0"/>
                <a:cs typeface="Times New Roman" panose="02020603050405020304" pitchFamily="18" charset="0"/>
              </a:rPr>
              <a:t>Turizm ve Siyasal Bilimler İlişkisi</a:t>
            </a:r>
            <a:endParaRPr lang="tr-TR" dirty="0">
              <a:latin typeface="Times New Roman" panose="02020603050405020304" pitchFamily="18" charset="0"/>
              <a:cs typeface="Times New Roman" panose="02020603050405020304" pitchFamily="18" charset="0"/>
            </a:endParaRPr>
          </a:p>
          <a:p>
            <a:pPr marL="0" indent="0">
              <a:buNone/>
            </a:pPr>
            <a:endParaRPr lang="tr-TR" dirty="0"/>
          </a:p>
          <a:p>
            <a:pPr marL="0" indent="0" algn="just">
              <a:buNone/>
            </a:pPr>
            <a:r>
              <a:rPr lang="tr-TR" dirty="0">
                <a:latin typeface="Times New Roman" panose="02020603050405020304" pitchFamily="18" charset="0"/>
                <a:cs typeface="Times New Roman" panose="02020603050405020304" pitchFamily="18" charset="0"/>
              </a:rPr>
              <a:t>Turizm olayına katılan milyonlarca insanın değişik ülkelere seyahat etmesi ve geçici sürelerle de olsa bu ülkelerde yaşaması, uluslararası siyasal ilişkileri birçok yönde etkilemektedir.</a:t>
            </a:r>
          </a:p>
          <a:p>
            <a:pPr marL="0" indent="0" algn="just">
              <a:buNone/>
            </a:pPr>
            <a:r>
              <a:rPr lang="tr-TR" dirty="0">
                <a:latin typeface="Times New Roman" panose="02020603050405020304" pitchFamily="18" charset="0"/>
                <a:cs typeface="Times New Roman" panose="02020603050405020304" pitchFamily="18" charset="0"/>
              </a:rPr>
              <a:t>Turizm, </a:t>
            </a:r>
            <a:r>
              <a:rPr lang="tr-TR" sz="3200" b="1" dirty="0">
                <a:latin typeface="Times New Roman" panose="02020603050405020304" pitchFamily="18" charset="0"/>
                <a:cs typeface="Times New Roman" panose="02020603050405020304" pitchFamily="18" charset="0"/>
              </a:rPr>
              <a:t>toplumların</a:t>
            </a:r>
            <a:r>
              <a:rPr lang="tr-TR" dirty="0">
                <a:latin typeface="Times New Roman" panose="02020603050405020304" pitchFamily="18" charset="0"/>
                <a:cs typeface="Times New Roman" panose="02020603050405020304" pitchFamily="18" charset="0"/>
              </a:rPr>
              <a:t> </a:t>
            </a:r>
            <a:r>
              <a:rPr lang="tr-TR" b="1" dirty="0">
                <a:solidFill>
                  <a:srgbClr val="FF0000"/>
                </a:solidFill>
                <a:latin typeface="Times New Roman" panose="02020603050405020304" pitchFamily="18" charset="0"/>
                <a:cs typeface="Times New Roman" panose="02020603050405020304" pitchFamily="18" charset="0"/>
              </a:rPr>
              <a:t>birbirini tanımasını</a:t>
            </a:r>
            <a:r>
              <a:rPr lang="tr-TR" dirty="0">
                <a:latin typeface="Times New Roman" panose="02020603050405020304" pitchFamily="18" charset="0"/>
                <a:cs typeface="Times New Roman" panose="02020603050405020304" pitchFamily="18" charset="0"/>
              </a:rPr>
              <a:t>, </a:t>
            </a:r>
            <a:r>
              <a:rPr lang="tr-TR" b="1" dirty="0">
                <a:solidFill>
                  <a:srgbClr val="00B050"/>
                </a:solidFill>
                <a:latin typeface="Times New Roman" panose="02020603050405020304" pitchFamily="18" charset="0"/>
                <a:cs typeface="Times New Roman" panose="02020603050405020304" pitchFamily="18" charset="0"/>
              </a:rPr>
              <a:t>karşılıklı anlayış</a:t>
            </a:r>
            <a:r>
              <a:rPr lang="tr-TR" dirty="0">
                <a:latin typeface="Times New Roman" panose="02020603050405020304" pitchFamily="18" charset="0"/>
                <a:cs typeface="Times New Roman" panose="02020603050405020304" pitchFamily="18" charset="0"/>
              </a:rPr>
              <a:t>, </a:t>
            </a:r>
            <a:r>
              <a:rPr lang="tr-TR" b="1" dirty="0">
                <a:solidFill>
                  <a:srgbClr val="00B0F0"/>
                </a:solidFill>
                <a:latin typeface="Times New Roman" panose="02020603050405020304" pitchFamily="18" charset="0"/>
                <a:cs typeface="Times New Roman" panose="02020603050405020304" pitchFamily="18" charset="0"/>
              </a:rPr>
              <a:t>işbirliği ortamının doğmasını </a:t>
            </a:r>
            <a:r>
              <a:rPr lang="tr-TR" dirty="0">
                <a:latin typeface="Times New Roman" panose="02020603050405020304" pitchFamily="18" charset="0"/>
                <a:cs typeface="Times New Roman" panose="02020603050405020304" pitchFamily="18" charset="0"/>
              </a:rPr>
              <a:t> giderek çeşitli alanlarda yakınlaşmanın artmasını sağlar. </a:t>
            </a:r>
          </a:p>
          <a:p>
            <a:pPr marL="0" indent="0" algn="just">
              <a:buNone/>
            </a:pPr>
            <a:endParaRPr lang="tr-TR" dirty="0">
              <a:latin typeface="Times New Roman" panose="02020603050405020304" pitchFamily="18" charset="0"/>
              <a:cs typeface="Times New Roman" panose="02020603050405020304" pitchFamily="18" charset="0"/>
            </a:endParaRPr>
          </a:p>
          <a:p>
            <a:pPr marL="0" indent="0" algn="just">
              <a:buNone/>
            </a:pPr>
            <a:r>
              <a:rPr lang="tr-TR" dirty="0">
                <a:latin typeface="Times New Roman" panose="02020603050405020304" pitchFamily="18" charset="0"/>
                <a:cs typeface="Times New Roman" panose="02020603050405020304" pitchFamily="18" charset="0"/>
              </a:rPr>
              <a:t>Uluslararası turizmin siyasal ilişkileri etkilemesinin yanı sıra siyasal sistemler ve olaylar da turizm hareketini </a:t>
            </a:r>
            <a:r>
              <a:rPr lang="tr-TR" b="1" u="sng" dirty="0">
                <a:latin typeface="Times New Roman" panose="02020603050405020304" pitchFamily="18" charset="0"/>
                <a:cs typeface="Times New Roman" panose="02020603050405020304" pitchFamily="18" charset="0"/>
              </a:rPr>
              <a:t>olumlu veya olumsuz </a:t>
            </a:r>
            <a:r>
              <a:rPr lang="tr-TR" dirty="0">
                <a:latin typeface="Times New Roman" panose="02020603050405020304" pitchFamily="18" charset="0"/>
                <a:cs typeface="Times New Roman" panose="02020603050405020304" pitchFamily="18" charset="0"/>
              </a:rPr>
              <a:t>yönde etkilemektedir.</a:t>
            </a:r>
          </a:p>
          <a:p>
            <a:pPr marL="0" indent="0" algn="just">
              <a:lnSpc>
                <a:spcPct val="80000"/>
              </a:lnSpc>
              <a:buNone/>
            </a:pPr>
            <a:endParaRPr lang="tr-TR" sz="2800" b="1" dirty="0">
              <a:latin typeface="Times New Roman" panose="02020603050405020304" pitchFamily="18" charset="0"/>
              <a:cs typeface="Times New Roman" panose="02020603050405020304" pitchFamily="18" charset="0"/>
            </a:endParaRPr>
          </a:p>
          <a:p>
            <a:pPr algn="just">
              <a:lnSpc>
                <a:spcPct val="80000"/>
              </a:lnSpc>
            </a:pPr>
            <a:endParaRPr lang="tr-TR" sz="2800" dirty="0">
              <a:latin typeface="Times New Roman" panose="02020603050405020304" pitchFamily="18" charset="0"/>
              <a:cs typeface="Times New Roman" panose="02020603050405020304" pitchFamily="18" charset="0"/>
            </a:endParaRPr>
          </a:p>
          <a:p>
            <a:pPr algn="just"/>
            <a:endParaRPr lang="tr-TR" sz="2800" dirty="0">
              <a:latin typeface="Times New Roman" panose="02020603050405020304" pitchFamily="18" charset="0"/>
              <a:cs typeface="Times New Roman" panose="02020603050405020304" pitchFamily="18" charset="0"/>
            </a:endParaRPr>
          </a:p>
          <a:p>
            <a:pPr lvl="1" algn="just"/>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40507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406401" y="90128"/>
            <a:ext cx="11314545" cy="898163"/>
          </a:xfrm>
        </p:spPr>
        <p:txBody>
          <a:bodyPr>
            <a:normAutofit fontScale="90000"/>
          </a:bodyPr>
          <a:lstStyle/>
          <a:p>
            <a:r>
              <a:rPr lang="tr-TR" dirty="0"/>
              <a:t>TURİZMİN DİĞER BİLİM DALLARI İLE İLİŞKİSİ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120073" y="1270530"/>
            <a:ext cx="11887200" cy="5268814"/>
          </a:xfrm>
        </p:spPr>
        <p:txBody>
          <a:bodyPr>
            <a:noAutofit/>
          </a:bodyPr>
          <a:lstStyle/>
          <a:p>
            <a:pPr marL="0" indent="0">
              <a:buNone/>
            </a:pPr>
            <a:r>
              <a:rPr lang="tr-TR" b="1" dirty="0">
                <a:latin typeface="Times New Roman" panose="02020603050405020304" pitchFamily="18" charset="0"/>
                <a:cs typeface="Times New Roman" panose="02020603050405020304" pitchFamily="18" charset="0"/>
              </a:rPr>
              <a:t>Turizm ve Eğitim İlişkisi</a:t>
            </a:r>
            <a:endParaRPr lang="tr-TR" dirty="0">
              <a:latin typeface="Times New Roman" panose="02020603050405020304" pitchFamily="18" charset="0"/>
              <a:cs typeface="Times New Roman" panose="02020603050405020304" pitchFamily="18" charset="0"/>
            </a:endParaRPr>
          </a:p>
          <a:p>
            <a:pPr marL="0" indent="0">
              <a:buNone/>
            </a:pPr>
            <a:endParaRPr lang="tr-TR" dirty="0"/>
          </a:p>
          <a:p>
            <a:pPr marL="0" indent="0" algn="just">
              <a:buNone/>
            </a:pPr>
            <a:r>
              <a:rPr lang="tr-TR" sz="2400" dirty="0">
                <a:latin typeface="Times New Roman" panose="02020603050405020304" pitchFamily="18" charset="0"/>
                <a:cs typeface="Times New Roman" panose="02020603050405020304" pitchFamily="18" charset="0"/>
              </a:rPr>
              <a:t>Turizm sektörünün bilinen en önemli özelliği, </a:t>
            </a:r>
            <a:r>
              <a:rPr lang="tr-TR" sz="2400" b="1" dirty="0">
                <a:latin typeface="Times New Roman" panose="02020603050405020304" pitchFamily="18" charset="0"/>
                <a:cs typeface="Times New Roman" panose="02020603050405020304" pitchFamily="18" charset="0"/>
              </a:rPr>
              <a:t>emek-yoğun </a:t>
            </a:r>
            <a:r>
              <a:rPr lang="tr-TR" sz="2400" dirty="0">
                <a:latin typeface="Times New Roman" panose="02020603050405020304" pitchFamily="18" charset="0"/>
                <a:cs typeface="Times New Roman" panose="02020603050405020304" pitchFamily="18" charset="0"/>
              </a:rPr>
              <a:t>olmasıdır. Turizmde işlerin halen iş gücü ile yürütülmesi, bu alanda istihdamı daha kolay ve etkin hale getirirken, </a:t>
            </a:r>
            <a:r>
              <a:rPr lang="tr-TR" sz="2400" b="1" dirty="0">
                <a:latin typeface="Times New Roman" panose="02020603050405020304" pitchFamily="18" charset="0"/>
                <a:cs typeface="Times New Roman" panose="02020603050405020304" pitchFamily="18" charset="0"/>
              </a:rPr>
              <a:t>yetişmiş insan </a:t>
            </a:r>
            <a:r>
              <a:rPr lang="tr-TR" sz="2400" dirty="0">
                <a:latin typeface="Times New Roman" panose="02020603050405020304" pitchFamily="18" charset="0"/>
                <a:cs typeface="Times New Roman" panose="02020603050405020304" pitchFamily="18" charset="0"/>
              </a:rPr>
              <a:t>gücüne olan ihtiyacı da arttırmaktadır.</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Turizmin bir hizmet sektörü olmasının getirdiği </a:t>
            </a:r>
            <a:r>
              <a:rPr lang="tr-TR" sz="2400" b="1" u="sng" dirty="0">
                <a:latin typeface="Times New Roman" panose="02020603050405020304" pitchFamily="18" charset="0"/>
                <a:cs typeface="Times New Roman" panose="02020603050405020304" pitchFamily="18" charset="0"/>
              </a:rPr>
              <a:t>yüz yüze </a:t>
            </a:r>
            <a:r>
              <a:rPr lang="tr-TR" sz="2400" dirty="0">
                <a:latin typeface="Times New Roman" panose="02020603050405020304" pitchFamily="18" charset="0"/>
                <a:cs typeface="Times New Roman" panose="02020603050405020304" pitchFamily="18" charset="0"/>
              </a:rPr>
              <a:t>ilişkilerin yoğunluğu, </a:t>
            </a:r>
            <a:r>
              <a:rPr lang="tr-TR" sz="2400" b="1" dirty="0">
                <a:solidFill>
                  <a:srgbClr val="FF0000"/>
                </a:solidFill>
                <a:latin typeface="Times New Roman" panose="02020603050405020304" pitchFamily="18" charset="0"/>
                <a:cs typeface="Times New Roman" panose="02020603050405020304" pitchFamily="18" charset="0"/>
              </a:rPr>
              <a:t>mesleki bilgi yanında davranış</a:t>
            </a:r>
            <a:r>
              <a:rPr lang="tr-TR" sz="2400" dirty="0">
                <a:latin typeface="Times New Roman" panose="02020603050405020304" pitchFamily="18" charset="0"/>
                <a:cs typeface="Times New Roman" panose="02020603050405020304" pitchFamily="18" charset="0"/>
              </a:rPr>
              <a:t> olarak da eğitilmiş insana olan ihtiyacı arttırmaktadır. </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b="1" dirty="0">
                <a:solidFill>
                  <a:srgbClr val="FF0000"/>
                </a:solidFill>
                <a:latin typeface="Times New Roman" panose="02020603050405020304" pitchFamily="18" charset="0"/>
                <a:cs typeface="Times New Roman" panose="02020603050405020304" pitchFamily="18" charset="0"/>
              </a:rPr>
              <a:t>Yerel halkın </a:t>
            </a:r>
            <a:r>
              <a:rPr lang="tr-TR" sz="2400" dirty="0">
                <a:latin typeface="Times New Roman" panose="02020603050405020304" pitchFamily="18" charset="0"/>
                <a:cs typeface="Times New Roman" panose="02020603050405020304" pitchFamily="18" charset="0"/>
              </a:rPr>
              <a:t>turistlere karşı </a:t>
            </a:r>
            <a:r>
              <a:rPr lang="tr-TR" sz="2400" b="1" u="sng" dirty="0">
                <a:latin typeface="Times New Roman" panose="02020603050405020304" pitchFamily="18" charset="0"/>
                <a:cs typeface="Times New Roman" panose="02020603050405020304" pitchFamily="18" charset="0"/>
              </a:rPr>
              <a:t>olumlu</a:t>
            </a:r>
            <a:r>
              <a:rPr lang="tr-TR" sz="2400" dirty="0">
                <a:latin typeface="Times New Roman" panose="02020603050405020304" pitchFamily="18" charset="0"/>
                <a:cs typeface="Times New Roman" panose="02020603050405020304" pitchFamily="18" charset="0"/>
              </a:rPr>
              <a:t> </a:t>
            </a:r>
            <a:r>
              <a:rPr lang="tr-TR" sz="2400" b="1" u="sng" dirty="0">
                <a:latin typeface="Times New Roman" panose="02020603050405020304" pitchFamily="18" charset="0"/>
                <a:cs typeface="Times New Roman" panose="02020603050405020304" pitchFamily="18" charset="0"/>
              </a:rPr>
              <a:t>davranış</a:t>
            </a:r>
            <a:r>
              <a:rPr lang="tr-TR" sz="2400" dirty="0">
                <a:latin typeface="Times New Roman" panose="02020603050405020304" pitchFamily="18" charset="0"/>
                <a:cs typeface="Times New Roman" panose="02020603050405020304" pitchFamily="18" charset="0"/>
              </a:rPr>
              <a:t> geliştirmelerinde de halkın eğitimine ihtiyaç bulunmaktadır.</a:t>
            </a:r>
            <a:endParaRPr lang="tr-TR" sz="2800" b="1" dirty="0">
              <a:latin typeface="Times New Roman" panose="02020603050405020304" pitchFamily="18" charset="0"/>
              <a:cs typeface="Times New Roman" panose="02020603050405020304" pitchFamily="18" charset="0"/>
            </a:endParaRPr>
          </a:p>
          <a:p>
            <a:pPr algn="just">
              <a:lnSpc>
                <a:spcPct val="80000"/>
              </a:lnSpc>
            </a:pPr>
            <a:endParaRPr lang="tr-TR" sz="2800" dirty="0">
              <a:latin typeface="Times New Roman" panose="02020603050405020304" pitchFamily="18" charset="0"/>
              <a:cs typeface="Times New Roman" panose="02020603050405020304" pitchFamily="18" charset="0"/>
            </a:endParaRPr>
          </a:p>
          <a:p>
            <a:pPr algn="just"/>
            <a:endParaRPr lang="tr-TR" sz="2800" dirty="0">
              <a:latin typeface="Times New Roman" panose="02020603050405020304" pitchFamily="18" charset="0"/>
              <a:cs typeface="Times New Roman" panose="02020603050405020304" pitchFamily="18" charset="0"/>
            </a:endParaRPr>
          </a:p>
          <a:p>
            <a:pPr lvl="1" algn="just"/>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48749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eyin fırtınası hakkında sunu">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Century Gothic-Palatino Linotyp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3"/>
        </a:lnRef>
        <a:fillRef idx="2">
          <a:schemeClr val="accent3"/>
        </a:fillRef>
        <a:effectRef idx="1">
          <a:schemeClr val="accent3"/>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none" rtlCol="0">
        <a:spAutoFit/>
      </a:bodyPr>
      <a:lstStyle>
        <a:defPPr>
          <a:defRPr dirty="0" err="1" smtClean="0"/>
        </a:defPPr>
      </a:lstStyle>
    </a:txDef>
  </a:objectDefaults>
  <a:extraClrSchemeLst/>
  <a:extLst>
    <a:ext uri="{05A4C25C-085E-4340-85A3-A5531E510DB2}">
      <thm15:themeFamily xmlns:thm15="http://schemas.microsoft.com/office/thememl/2012/main" name="Office_15870852_TF03460637" id="{0832DA4E-A202-43F2-A5EE-27E99C173A88}" vid="{7A43FF2D-0693-42F6-A231-BFAA64C80588}"/>
    </a:ext>
  </a:extLst>
</a:theme>
</file>

<file path=ppt/theme/theme2.xml><?xml version="1.0" encoding="utf-8"?>
<a:theme xmlns:a="http://schemas.openxmlformats.org/drawingml/2006/main" name="Ofis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Profesyonel beyin fırtınası sunusu</Template>
  <TotalTime>664</TotalTime>
  <Words>722</Words>
  <Application>Microsoft Office PowerPoint</Application>
  <PresentationFormat>Geniş ekran</PresentationFormat>
  <Paragraphs>70</Paragraphs>
  <Slides>10</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Calibri</vt:lpstr>
      <vt:lpstr>Century Gothic</vt:lpstr>
      <vt:lpstr>Palatino Linotype</vt:lpstr>
      <vt:lpstr>Times New Roman</vt:lpstr>
      <vt:lpstr>Wingdings 2</vt:lpstr>
      <vt:lpstr>Beyin fırtınası hakkında sunu</vt:lpstr>
      <vt:lpstr>GENEL TURİZM</vt:lpstr>
      <vt:lpstr>TURİZMİN DİĞER BİLİM DALLARI İLE İLİŞKİSİ</vt:lpstr>
      <vt:lpstr>TURİZMİN DİĞER BİLİM DALLARI İLE İLİŞKİSİ</vt:lpstr>
      <vt:lpstr>TURİZMİN DİĞER BİLİM DALLARI İLE İLİŞKİSİ</vt:lpstr>
      <vt:lpstr>TURİZMİN DİĞER BİLİM DALLARI İLE İLİŞKİSİ</vt:lpstr>
      <vt:lpstr>TURİZMİN DİĞER BİLİM DALLARI İLE İLİŞKİSİ</vt:lpstr>
      <vt:lpstr>TURİZMİN DİĞER BİLİM DALLARI İLE İLİŞKİSİ</vt:lpstr>
      <vt:lpstr>TURİZMİN DİĞER BİLİM DALLARI İLE İLİŞKİSİ</vt:lpstr>
      <vt:lpstr>TURİZMİN DİĞER BİLİM DALLARI İLE İLİŞKİSİ</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GENEL TURİZM</dc:title>
  <dc:creator>Fuat Atasoy</dc:creator>
  <cp:lastModifiedBy>Fuat Atasoy</cp:lastModifiedBy>
  <cp:revision>76</cp:revision>
  <dcterms:created xsi:type="dcterms:W3CDTF">2018-09-03T20:09:10Z</dcterms:created>
  <dcterms:modified xsi:type="dcterms:W3CDTF">2019-05-02T14:25:49Z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74069100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