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457" r:id="rId3"/>
    <p:sldId id="259" r:id="rId4"/>
    <p:sldId id="458" r:id="rId5"/>
    <p:sldId id="454" r:id="rId6"/>
    <p:sldId id="459" r:id="rId7"/>
    <p:sldId id="460" r:id="rId8"/>
    <p:sldId id="461" r:id="rId9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FF"/>
    <a:srgbClr val="FFFF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9" autoAdjust="0"/>
    <p:restoredTop sz="94660"/>
  </p:normalViewPr>
  <p:slideViewPr>
    <p:cSldViewPr>
      <p:cViewPr varScale="1">
        <p:scale>
          <a:sx n="83" d="100"/>
          <a:sy n="83" d="100"/>
        </p:scale>
        <p:origin x="143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Dikdörtgen"/>
          <p:cNvSpPr/>
          <p:nvPr/>
        </p:nvSpPr>
        <p:spPr>
          <a:xfrm flipH="1">
            <a:off x="2660650" y="635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7 Dikdörtgen"/>
          <p:cNvSpPr/>
          <p:nvPr userDrawn="1"/>
        </p:nvSpPr>
        <p:spPr>
          <a:xfrm>
            <a:off x="6867468" y="6351610"/>
            <a:ext cx="1854895" cy="3116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skerville Old Face" pitchFamily="18" charset="0"/>
                <a:cs typeface="+mn-cs"/>
              </a:rPr>
              <a:t>www.</a:t>
            </a:r>
            <a:r>
              <a:rPr lang="tr-TR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skerville Old Face" pitchFamily="18" charset="0"/>
                <a:cs typeface="+mn-cs"/>
              </a:rPr>
              <a:t>nuranyildiz</a:t>
            </a:r>
            <a:r>
              <a:rPr lang="tr-T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skerville Old Face" pitchFamily="18" charset="0"/>
                <a:cs typeface="+mn-cs"/>
              </a:rPr>
              <a:t>.com</a:t>
            </a:r>
          </a:p>
        </p:txBody>
      </p:sp>
      <p:pic>
        <p:nvPicPr>
          <p:cNvPr id="7" name="Picture 3" descr="C:\Program Files\Microsoft Office\MEDIA\OFFICE12\Lines\BD21338_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6524625"/>
            <a:ext cx="4286250" cy="6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8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C37AE9C-DE54-4759-ABEC-C0A1EEF6D8E9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9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0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35098E7-7BD1-4078-B411-B1DB54050E8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62664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9C3CC-8FAF-45AE-97A1-BB42F94F2E08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5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3078C-AAD6-4685-93A3-1C8D756F284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2958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FFAD98-2CA2-4423-BF83-B41472FA1A7D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2C51D-53CD-4F2C-8BE1-43AC3496412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7843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1C1F3-A7E2-4620-90A8-D682CA881E9B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5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4004F-B6BA-44A1-8356-8C8F16C6CE8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2343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80448A0-2C91-494C-A16E-EB2AAD685553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9E939-F5A2-4B44-8EF5-F4078288077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2616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AA1EB-CBD0-4CFE-A6F7-6E85D0E5D2C4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6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811FD-0C39-4CC1-9082-4315278958C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7552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4B969-1173-4440-919C-524DAF08073E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8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1F5DE-E2A8-4529-B511-326E6C8FF5E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4223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64EF5-7A42-410C-A796-3400DFC0A4F1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4D90D-B460-45AB-86FA-2C781AC909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762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5CAF7-6083-4183-BE2E-2C2100D81774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3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00DAA-DBF9-4826-BC01-573ADE3613A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4448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2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8445E-E460-468D-82D4-B0720471701F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6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19DF8-404F-4F68-BC0D-398A6AF81CF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0726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Dikdörtgen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8 Dikdörtgen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7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3F1525-78E4-40AD-A083-2D951F20EDCE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8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25E39-851D-40B5-95A2-D17FEB78D2F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415656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0" name="30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2D619AF-C664-42F2-8A34-4E06439CD04D}" type="datetimeFigureOut">
              <a:rPr lang="tr-TR"/>
              <a:pPr>
                <a:defRPr/>
              </a:pPr>
              <a:t>6.07.2020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chemeClr val="tx2"/>
                </a:solidFill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79934509-852F-4C2B-9CC4-B76162BCFD5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58" r:id="rId2"/>
    <p:sldLayoutId id="2147484066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7" r:id="rId9"/>
    <p:sldLayoutId id="2147484064" r:id="rId10"/>
    <p:sldLayoutId id="21474840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8064A2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2 Alt Başlık"/>
          <p:cNvSpPr>
            <a:spLocks noGrp="1"/>
          </p:cNvSpPr>
          <p:nvPr>
            <p:ph type="subTitle" idx="1"/>
          </p:nvPr>
        </p:nvSpPr>
        <p:spPr>
          <a:xfrm>
            <a:off x="4286250" y="4357688"/>
            <a:ext cx="3611563" cy="388937"/>
          </a:xfrm>
        </p:spPr>
        <p:txBody>
          <a:bodyPr/>
          <a:lstStyle/>
          <a:p>
            <a:pPr eaLnBrk="1" hangingPunct="1"/>
            <a:r>
              <a:rPr lang="tr-TR" altLang="tr-TR" b="1" u="sng" dirty="0" smtClean="0">
                <a:latin typeface="Arial" panose="020B0604020202020204" pitchFamily="34" charset="0"/>
              </a:rPr>
              <a:t>PROF. DR. NURAN </a:t>
            </a:r>
            <a:r>
              <a:rPr lang="tr-TR" altLang="tr-TR" b="1" u="sng" dirty="0" smtClean="0">
                <a:latin typeface="Arial" panose="020B0604020202020204" pitchFamily="34" charset="0"/>
              </a:rPr>
              <a:t>YILDIZ</a:t>
            </a:r>
            <a:endParaRPr lang="tr-TR" altLang="tr-TR" b="1" u="sng" dirty="0" smtClean="0">
              <a:latin typeface="Arial" panose="020B0604020202020204" pitchFamily="34" charset="0"/>
            </a:endParaRPr>
          </a:p>
        </p:txBody>
      </p:sp>
      <p:sp>
        <p:nvSpPr>
          <p:cNvPr id="6147" name="16 Metin kutusu"/>
          <p:cNvSpPr txBox="1">
            <a:spLocks noChangeArrowheads="1"/>
          </p:cNvSpPr>
          <p:nvPr/>
        </p:nvSpPr>
        <p:spPr bwMode="auto">
          <a:xfrm>
            <a:off x="2643188" y="2276872"/>
            <a:ext cx="61436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 dirty="0">
                <a:solidFill>
                  <a:schemeClr val="bg1"/>
                </a:solidFill>
                <a:latin typeface="Arial" panose="020B0604020202020204" pitchFamily="34" charset="0"/>
              </a:rPr>
              <a:t>     HALKLA İLİŞKİLERDE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800" b="1" dirty="0">
                <a:solidFill>
                  <a:schemeClr val="bg1"/>
                </a:solidFill>
                <a:latin typeface="Arial" panose="020B0604020202020204" pitchFamily="34" charset="0"/>
              </a:rPr>
              <a:t>    YAZI TEKNİKLERİ</a:t>
            </a:r>
            <a:endParaRPr lang="tr-TR" altLang="tr-TR" sz="2800" b="1" dirty="0">
              <a:latin typeface="Arial" panose="020B0604020202020204" pitchFamily="34" charset="0"/>
            </a:endParaRPr>
          </a:p>
        </p:txBody>
      </p:sp>
      <p:pic>
        <p:nvPicPr>
          <p:cNvPr id="5" name="Picture 7" descr="C:\Users\samsung pc\Desktop\marka\nuran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675"/>
            <a:ext cx="2643188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806031" y="508518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tr-TR" altLang="tr-TR" b="1" u="sng" dirty="0">
                <a:solidFill>
                  <a:schemeClr val="bg1"/>
                </a:solidFill>
              </a:rPr>
              <a:t>(Bu dersin slaytlarında bulunan bilgiler ders ortamında anlatılan bilgilerle birebir örtüşmemektedir.)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4499992" y="2924944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chemeClr val="bg1"/>
                </a:solidFill>
              </a:rPr>
              <a:t>DERS TANITIMI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829737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3203848" y="1412776"/>
            <a:ext cx="19800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DERSİN İÇERİĞİ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131840" y="2281059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  <a:ea typeface="Calibri" panose="020F0502020204030204" pitchFamily="34" charset="0"/>
              </a:rPr>
              <a:t>Yazının 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önemi ve tarihçesi, </a:t>
            </a:r>
          </a:p>
          <a:p>
            <a:pPr marL="285750" indent="-285750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  <a:ea typeface="Calibri" panose="020F0502020204030204" pitchFamily="34" charset="0"/>
              </a:rPr>
              <a:t>Yazma 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ile </a:t>
            </a:r>
            <a:r>
              <a:rPr lang="tr-TR" dirty="0" smtClean="0">
                <a:solidFill>
                  <a:schemeClr val="bg1"/>
                </a:solidFill>
                <a:ea typeface="Calibri" panose="020F0502020204030204" pitchFamily="34" charset="0"/>
              </a:rPr>
              <a:t>iletişim</a:t>
            </a:r>
          </a:p>
          <a:p>
            <a:pPr marL="285750" indent="-285750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  <a:ea typeface="Calibri" panose="020F0502020204030204" pitchFamily="34" charset="0"/>
              </a:rPr>
              <a:t>Medyada 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ifade ve </a:t>
            </a:r>
            <a:r>
              <a:rPr lang="tr-TR" dirty="0" smtClean="0">
                <a:solidFill>
                  <a:schemeClr val="bg1"/>
                </a:solidFill>
                <a:ea typeface="Calibri" panose="020F0502020204030204" pitchFamily="34" charset="0"/>
              </a:rPr>
              <a:t>yazı</a:t>
            </a:r>
          </a:p>
          <a:p>
            <a:pPr marL="285750" indent="-285750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  <a:ea typeface="Calibri" panose="020F0502020204030204" pitchFamily="34" charset="0"/>
              </a:rPr>
              <a:t>Basın bülteni,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B</a:t>
            </a:r>
            <a:r>
              <a:rPr lang="tr-TR" dirty="0" smtClean="0">
                <a:solidFill>
                  <a:schemeClr val="bg1"/>
                </a:solidFill>
                <a:ea typeface="Calibri" panose="020F0502020204030204" pitchFamily="34" charset="0"/>
              </a:rPr>
              <a:t>asın duyurusu</a:t>
            </a:r>
          </a:p>
          <a:p>
            <a:pPr marL="285750" indent="-285750">
              <a:buFontTx/>
              <a:buChar char="-"/>
            </a:pP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B</a:t>
            </a:r>
            <a:r>
              <a:rPr lang="tr-TR" dirty="0" smtClean="0">
                <a:solidFill>
                  <a:schemeClr val="bg1"/>
                </a:solidFill>
                <a:ea typeface="Calibri" panose="020F0502020204030204" pitchFamily="34" charset="0"/>
              </a:rPr>
              <a:t>asın 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açıklaması </a:t>
            </a:r>
            <a:r>
              <a:rPr lang="tr-TR" dirty="0" smtClean="0">
                <a:solidFill>
                  <a:schemeClr val="bg1"/>
                </a:solidFill>
                <a:ea typeface="Calibri" panose="020F0502020204030204" pitchFamily="34" charset="0"/>
              </a:rPr>
              <a:t>farkları</a:t>
            </a:r>
          </a:p>
          <a:p>
            <a:pPr marL="285750" indent="-285750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  <a:ea typeface="Calibri" panose="020F0502020204030204" pitchFamily="34" charset="0"/>
              </a:rPr>
              <a:t>Konuşma 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metinleri yazma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kdörtgen 2"/>
          <p:cNvSpPr/>
          <p:nvPr/>
        </p:nvSpPr>
        <p:spPr>
          <a:xfrm>
            <a:off x="3203848" y="1412776"/>
            <a:ext cx="1868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DERSİN </a:t>
            </a:r>
            <a:r>
              <a:rPr lang="tr-TR" b="1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AMACI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203848" y="2420888"/>
            <a:ext cx="50793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Halkla ilişkilerde kullanılan yazı türleri hakkında bilgi vermek ve öğrencinin farklı medya </a:t>
            </a:r>
            <a:r>
              <a:rPr lang="tr-TR" dirty="0" smtClean="0">
                <a:solidFill>
                  <a:schemeClr val="bg1"/>
                </a:solidFill>
              </a:rPr>
              <a:t>ortamlarını kullanarak </a:t>
            </a:r>
            <a:r>
              <a:rPr lang="tr-TR" dirty="0">
                <a:solidFill>
                  <a:schemeClr val="bg1"/>
                </a:solidFill>
              </a:rPr>
              <a:t>halkla ilişkiler metinleri yazma becerisi kazanmasını </a:t>
            </a:r>
            <a:r>
              <a:rPr lang="tr-TR" dirty="0" smtClean="0">
                <a:solidFill>
                  <a:schemeClr val="bg1"/>
                </a:solidFill>
              </a:rPr>
              <a:t>sağlamak.</a:t>
            </a:r>
            <a:endParaRPr lang="tr-TR" b="0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91412706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957480" y="119675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ÖNERİLEN </a:t>
            </a:r>
            <a:r>
              <a:rPr lang="tr-TR" b="1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KAYNAKLAR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843808" y="2088526"/>
            <a:ext cx="5688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chemeClr val="bg1"/>
                </a:solidFill>
                <a:ea typeface="Calibri" panose="020F0502020204030204" pitchFamily="34" charset="0"/>
              </a:rPr>
              <a:t>Bivins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, Thomas H. (1999), </a:t>
            </a:r>
            <a:r>
              <a:rPr lang="tr-TR" dirty="0" err="1">
                <a:solidFill>
                  <a:schemeClr val="bg1"/>
                </a:solidFill>
                <a:ea typeface="Calibri" panose="020F0502020204030204" pitchFamily="34" charset="0"/>
              </a:rPr>
              <a:t>Public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 </a:t>
            </a:r>
            <a:r>
              <a:rPr lang="tr-TR" dirty="0" err="1">
                <a:solidFill>
                  <a:schemeClr val="bg1"/>
                </a:solidFill>
                <a:ea typeface="Calibri" panose="020F0502020204030204" pitchFamily="34" charset="0"/>
              </a:rPr>
              <a:t>Relations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 </a:t>
            </a:r>
            <a:r>
              <a:rPr lang="tr-TR" dirty="0" err="1">
                <a:solidFill>
                  <a:schemeClr val="bg1"/>
                </a:solidFill>
                <a:ea typeface="Calibri" panose="020F0502020204030204" pitchFamily="34" charset="0"/>
              </a:rPr>
              <a:t>Writing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: Style </a:t>
            </a:r>
            <a:r>
              <a:rPr lang="tr-TR" dirty="0" err="1">
                <a:solidFill>
                  <a:schemeClr val="bg1"/>
                </a:solidFill>
                <a:ea typeface="Calibri" panose="020F0502020204030204" pitchFamily="34" charset="0"/>
              </a:rPr>
              <a:t>and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 Format, </a:t>
            </a:r>
            <a:r>
              <a:rPr lang="tr-TR" dirty="0" err="1">
                <a:solidFill>
                  <a:schemeClr val="bg1"/>
                </a:solidFill>
                <a:ea typeface="Calibri" panose="020F0502020204030204" pitchFamily="34" charset="0"/>
              </a:rPr>
              <a:t>Illinois:NTC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 </a:t>
            </a:r>
            <a:r>
              <a:rPr lang="tr-TR" dirty="0" err="1">
                <a:solidFill>
                  <a:schemeClr val="bg1"/>
                </a:solidFill>
                <a:ea typeface="Calibri" panose="020F0502020204030204" pitchFamily="34" charset="0"/>
              </a:rPr>
              <a:t>Publising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ea typeface="Calibri" panose="020F0502020204030204" pitchFamily="34" charset="0"/>
              </a:rPr>
              <a:t>Group</a:t>
            </a:r>
            <a:r>
              <a:rPr lang="tr-TR" dirty="0" smtClean="0">
                <a:solidFill>
                  <a:schemeClr val="bg1"/>
                </a:solidFill>
                <a:ea typeface="Calibri" panose="020F0502020204030204" pitchFamily="34" charset="0"/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849990" y="3140968"/>
            <a:ext cx="6114497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200"/>
              </a:spcAft>
            </a:pP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Jean, Georges (2004), Yazı: İnsanlığın Belleği, Çev. Nami Başer, İstanbul: Yapı Kredi Yayınları.</a:t>
            </a:r>
            <a:endParaRPr lang="tr-TR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2843807" y="4149080"/>
            <a:ext cx="6120679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200"/>
              </a:spcAft>
            </a:pP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Okay, Ayla, Aydemir Okay (2002), Halkla İlişkiler, Kavram, Strateji ve Uygulamaları, İstanbul: Der Yayınları.</a:t>
            </a:r>
            <a:endParaRPr lang="tr-TR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350388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957480" y="119675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ÖNERİLEN </a:t>
            </a:r>
            <a:r>
              <a:rPr lang="tr-TR" b="1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KAYNAKLAR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957480" y="1988840"/>
            <a:ext cx="5862992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200"/>
              </a:spcAft>
            </a:pPr>
            <a:r>
              <a:rPr lang="tr-TR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Ong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Walter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J. (2010), Sözlü ve Yazılı Kültür, Çev. Sema </a:t>
            </a:r>
            <a:r>
              <a:rPr lang="tr-TR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Postacıoğlu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Banon</a:t>
            </a: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İstanbul: Metis Yayınları.</a:t>
            </a:r>
            <a:endParaRPr lang="tr-TR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957480" y="3138858"/>
            <a:ext cx="5862992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200"/>
              </a:spcAft>
            </a:pPr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Özdemir, Emin (1983), Sözlü ve Yazılı Anlatım Sanatı, İstanbul: Remzi Kitabevi.</a:t>
            </a:r>
            <a:endParaRPr lang="tr-TR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2957480" y="4288876"/>
            <a:ext cx="5862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  <a:ea typeface="Calibri" panose="020F0502020204030204" pitchFamily="34" charset="0"/>
              </a:rPr>
              <a:t>Paksoy, Arzu Çekirge (1999), Türkiye’de Halkla İlişkiler Uygulamaları, İstanbul: Rota Yayınları.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059372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957480" y="119675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DERS KONULARI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059832" y="2071688"/>
            <a:ext cx="28734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Yazının önemi ve tarihçesi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3059832" y="2623458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Yazma ile iletişim kurma arasındaki ilişkinin </a:t>
            </a:r>
            <a:r>
              <a:rPr lang="tr-TR" dirty="0" smtClean="0">
                <a:solidFill>
                  <a:schemeClr val="bg1"/>
                </a:solidFill>
              </a:rPr>
              <a:t>boyutları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071486" y="3199597"/>
            <a:ext cx="50321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Doğru mesaj, doğru medya, doğru metin seçimi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3110574" y="3775736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Medyada ifade ve yazı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110574" y="4437112"/>
            <a:ext cx="59259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Basın bülteni, basın duyurusu, basın açıklaması </a:t>
            </a:r>
            <a:r>
              <a:rPr lang="tr-TR" dirty="0" smtClean="0">
                <a:solidFill>
                  <a:schemeClr val="bg1"/>
                </a:solidFill>
              </a:rPr>
              <a:t>farkları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41192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Resim" descr="Yazar_123996643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71688"/>
            <a:ext cx="26431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957480" y="119675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DERS KONULARI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059832" y="2071688"/>
            <a:ext cx="32496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Radyo ve televizyonda yazma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3059832" y="2623458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İş Mektubu-Dilekçe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071486" y="3199597"/>
            <a:ext cx="33650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Sunuş teknikleri açısından yazı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3110574" y="3775736"/>
            <a:ext cx="2839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Konuşma metinleri yazma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110574" y="4351875"/>
            <a:ext cx="59259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Örnek metin incelemeleri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246978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i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2213</TotalTime>
  <Words>256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Arial</vt:lpstr>
      <vt:lpstr>Baskerville Old Face</vt:lpstr>
      <vt:lpstr>Calibri</vt:lpstr>
      <vt:lpstr>Times New Roman</vt:lpstr>
      <vt:lpstr>Trebuchet MS</vt:lpstr>
      <vt:lpstr>Wingdings</vt:lpstr>
      <vt:lpstr>Wingdings 2</vt:lpstr>
      <vt:lpstr>Zengin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Nuran yıldız</dc:title>
  <dc:creator>hayret sumer</dc:creator>
  <cp:lastModifiedBy>ilaum</cp:lastModifiedBy>
  <cp:revision>314</cp:revision>
  <dcterms:created xsi:type="dcterms:W3CDTF">2010-02-03T08:52:51Z</dcterms:created>
  <dcterms:modified xsi:type="dcterms:W3CDTF">2020-07-06T10:52:37Z</dcterms:modified>
</cp:coreProperties>
</file>