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73" r:id="rId1"/>
  </p:sldMasterIdLst>
  <p:sldIdLst>
    <p:sldId id="257" r:id="rId2"/>
    <p:sldId id="266" r:id="rId3"/>
    <p:sldId id="275" r:id="rId4"/>
    <p:sldId id="276" r:id="rId5"/>
    <p:sldId id="277" r:id="rId6"/>
    <p:sldId id="278" r:id="rId7"/>
    <p:sldId id="279" r:id="rId8"/>
    <p:sldId id="280" r:id="rId9"/>
    <p:sldId id="281" r:id="rId10"/>
    <p:sldId id="274"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52F1115A-CDD4-4757-8566-F0A4240EED07}">
          <p14:sldIdLst>
            <p14:sldId id="257"/>
          </p14:sldIdLst>
        </p14:section>
        <p14:section name="Untitled Section" id="{F52430D4-87AD-425C-BAF2-A46EB702E8E2}">
          <p14:sldIdLst>
            <p14:sldId id="266"/>
            <p14:sldId id="275"/>
            <p14:sldId id="276"/>
            <p14:sldId id="277"/>
            <p14:sldId id="278"/>
            <p14:sldId id="279"/>
            <p14:sldId id="280"/>
            <p14:sldId id="281"/>
            <p14:sldId id="274"/>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 name="Group 6">
            <a:extLst>
              <a:ext uri="{FF2B5EF4-FFF2-40B4-BE49-F238E27FC236}">
                <a16:creationId xmlns:a16="http://schemas.microsoft.com/office/drawing/2014/main" id="{E26428D7-C6F3-473D-A360-A3F5C3E8728C}"/>
              </a:ext>
            </a:extLst>
          </p:cNvPr>
          <p:cNvGrpSpPr/>
          <p:nvPr/>
        </p:nvGrpSpPr>
        <p:grpSpPr>
          <a:xfrm>
            <a:off x="5250180" y="1267730"/>
            <a:ext cx="1691640" cy="615934"/>
            <a:chOff x="5250180" y="1267730"/>
            <a:chExt cx="1691640" cy="615934"/>
          </a:xfrm>
        </p:grpSpPr>
        <p:cxnSp>
          <p:nvCxnSpPr>
            <p:cNvPr id="17" name="Straight Connector 16"/>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629103" y="2244830"/>
            <a:ext cx="8933796" cy="2437232"/>
          </a:xfrm>
        </p:spPr>
        <p:txBody>
          <a:bodyPr tIns="45720" bIns="45720" anchor="ctr">
            <a:normAutofit/>
          </a:bodyPr>
          <a:lstStyle>
            <a:lvl1pPr algn="ctr">
              <a:lnSpc>
                <a:spcPct val="83000"/>
              </a:lnSpc>
              <a:defRPr lang="en-US" sz="68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629101" y="4682062"/>
            <a:ext cx="8936846" cy="457201"/>
          </a:xfrm>
        </p:spPr>
        <p:txBody>
          <a:bodyPr>
            <a:normAutofit/>
          </a:bodyPr>
          <a:lstStyle>
            <a:lvl1pPr marL="0" indent="0" algn="ctr">
              <a:spcBef>
                <a:spcPts val="0"/>
              </a:spcBef>
              <a:buNone/>
              <a:defRPr sz="1800" spc="80" baseline="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6"/>
            <a:ext cx="1554480" cy="485546"/>
          </a:xfrm>
        </p:spPr>
        <p:txBody>
          <a:bodyPr/>
          <a:lstStyle>
            <a:lvl1pPr algn="ctr">
              <a:defRPr sz="1300" spc="0" baseline="0">
                <a:solidFill>
                  <a:srgbClr val="FFFFFF"/>
                </a:solidFill>
                <a:latin typeface="+mn-lt"/>
              </a:defRPr>
            </a:lvl1pPr>
          </a:lstStyle>
          <a:p>
            <a:fld id="{EA0C0817-A112-4847-8014-A94B7D2A4EA3}" type="datetime1">
              <a:rPr lang="en-US" smtClean="0"/>
              <a:t>3/16/2020</a:t>
            </a:fld>
            <a:endParaRPr lang="en-US" dirty="0"/>
          </a:p>
        </p:txBody>
      </p:sp>
      <p:sp>
        <p:nvSpPr>
          <p:cNvPr id="21" name="Footer Placeholder 20"/>
          <p:cNvSpPr>
            <a:spLocks noGrp="1"/>
          </p:cNvSpPr>
          <p:nvPr>
            <p:ph type="ftr" sz="quarter" idx="11"/>
          </p:nvPr>
        </p:nvSpPr>
        <p:spPr>
          <a:xfrm>
            <a:off x="1629100" y="5177408"/>
            <a:ext cx="5730295" cy="228600"/>
          </a:xfrm>
        </p:spPr>
        <p:txBody>
          <a:bodyPr/>
          <a:lstStyle>
            <a:lvl1pPr algn="l">
              <a:defRPr>
                <a:solidFill>
                  <a:schemeClr val="tx1">
                    <a:lumMod val="85000"/>
                    <a:lumOff val="15000"/>
                  </a:schemeClr>
                </a:solidFill>
              </a:defRPr>
            </a:lvl1pPr>
          </a:lstStyle>
          <a:p>
            <a:endParaRPr lang="en-US" dirty="0"/>
          </a:p>
        </p:txBody>
      </p:sp>
      <p:sp>
        <p:nvSpPr>
          <p:cNvPr id="22" name="Slide Number Placeholder 21"/>
          <p:cNvSpPr>
            <a:spLocks noGrp="1"/>
          </p:cNvSpPr>
          <p:nvPr>
            <p:ph type="sldNum" sz="quarter" idx="12"/>
          </p:nvPr>
        </p:nvSpPr>
        <p:spPr>
          <a:xfrm>
            <a:off x="8606920" y="5177408"/>
            <a:ext cx="1955980"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41477701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34F40B7-36AB-4376-BE14-EF7004D79BB9}" type="datetime1">
              <a:rPr lang="en-US" smtClean="0"/>
              <a:t>3/16/2020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40233299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F87CAB8-DCAE-46A5-AADA-B3FAD11A54E0}" type="datetime1">
              <a:rPr lang="en-US" smtClean="0"/>
              <a:t>3/16/2020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15100734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32B432-ACDA-4023-A761-2BAB76577B62}" type="datetime1">
              <a:rPr lang="en-US" smtClean="0"/>
              <a:t>3/16/2020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1537087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A4A1889-E37C-4EC3-9E41-9DAD221CF389}"/>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3" name="Rectangle 22"/>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9156" y="2275165"/>
            <a:ext cx="8933688" cy="2406895"/>
          </a:xfrm>
        </p:spPr>
        <p:txBody>
          <a:bodyPr anchor="ctr">
            <a:normAutofit/>
          </a:bodyPr>
          <a:lstStyle>
            <a:lvl1pPr algn="ctr">
              <a:lnSpc>
                <a:spcPct val="83000"/>
              </a:lnSpc>
              <a:defRPr lang="en-US" sz="68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grpSp>
        <p:nvGrpSpPr>
          <p:cNvPr id="16" name="Group 15">
            <a:extLst>
              <a:ext uri="{FF2B5EF4-FFF2-40B4-BE49-F238E27FC236}">
                <a16:creationId xmlns:a16="http://schemas.microsoft.com/office/drawing/2014/main" id="{1683EB04-C23E-490C-A1A6-030CF79D23C8}"/>
              </a:ext>
            </a:extLst>
          </p:cNvPr>
          <p:cNvGrpSpPr/>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F8A84C03-E1CA-4A4E-81D6-9BB0C335B7A0}"/>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A26FB5A-D5D1-4DAB-AC43-7F51A7F2D197}"/>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9303F14-E560-4C02-94F4-B4695FE2681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 name="Text Placeholder 2"/>
          <p:cNvSpPr>
            <a:spLocks noGrp="1"/>
          </p:cNvSpPr>
          <p:nvPr>
            <p:ph type="body" idx="1"/>
          </p:nvPr>
        </p:nvSpPr>
        <p:spPr>
          <a:xfrm>
            <a:off x="1629156" y="4682062"/>
            <a:ext cx="8939784" cy="457200"/>
          </a:xfrm>
        </p:spPr>
        <p:txBody>
          <a:bodyPr anchor="t">
            <a:normAutofit/>
          </a:bodyPr>
          <a:lstStyle>
            <a:lvl1pPr marL="0" indent="0" algn="ctr">
              <a:buNone/>
              <a:tabLst>
                <a:tab pos="2633663" algn="l"/>
              </a:tabLst>
              <a:defRPr sz="1800">
                <a:solidFill>
                  <a:schemeClr val="tx1">
                    <a:lumMod val="95000"/>
                    <a:lumOff val="5000"/>
                  </a:schemeClr>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18760" y="1344502"/>
            <a:ext cx="1554480" cy="498781"/>
          </a:xfrm>
        </p:spPr>
        <p:txBody>
          <a:bodyPr/>
          <a:lstStyle>
            <a:lvl1pPr algn="ctr">
              <a:defRPr lang="en-US" sz="1300" kern="1200" spc="0" baseline="0">
                <a:solidFill>
                  <a:srgbClr val="FFFFFF"/>
                </a:solidFill>
                <a:latin typeface="+mn-lt"/>
                <a:ea typeface="+mn-ea"/>
                <a:cs typeface="+mn-cs"/>
              </a:defRPr>
            </a:lvl1pPr>
          </a:lstStyle>
          <a:p>
            <a:fld id="{D9C646AA-F36E-4540-911D-FFFC0A0EF24A}" type="datetime1">
              <a:rPr lang="en-US" smtClean="0"/>
              <a:t>3/16/2020</a:t>
            </a:fld>
            <a:endParaRPr lang="en-US" dirty="0"/>
          </a:p>
        </p:txBody>
      </p:sp>
      <p:sp>
        <p:nvSpPr>
          <p:cNvPr id="5" name="Footer Placeholder 4"/>
          <p:cNvSpPr>
            <a:spLocks noGrp="1"/>
          </p:cNvSpPr>
          <p:nvPr>
            <p:ph type="ftr" sz="quarter" idx="11"/>
          </p:nvPr>
        </p:nvSpPr>
        <p:spPr>
          <a:xfrm>
            <a:off x="1629157" y="5177408"/>
            <a:ext cx="5660134" cy="228600"/>
          </a:xfrm>
        </p:spPr>
        <p:txBody>
          <a:bodyPr/>
          <a:lstStyle>
            <a:lvl1pPr algn="l">
              <a:defRPr>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12"/>
          </p:nvPr>
        </p:nvSpPr>
        <p:spPr>
          <a:xfrm>
            <a:off x="8604504" y="5177408"/>
            <a:ext cx="1958339"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6060714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6176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9186D26-FA5F-4637-B602-B7C2DC34CFD4}" type="datetime1">
              <a:rPr lang="en-US" smtClean="0"/>
              <a:t>3/16/2020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7446721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663440" cy="640080"/>
          </a:xfrm>
        </p:spPr>
        <p:txBody>
          <a:bodyPr anchor="ctr">
            <a:normAutofit/>
          </a:bodyPr>
          <a:lstStyle>
            <a:lvl1pPr marL="0" indent="0" algn="l">
              <a:spcBef>
                <a:spcPts val="0"/>
              </a:spcBef>
              <a:buNone/>
              <a:defRPr sz="1900" b="1" i="0">
                <a:solidFill>
                  <a:schemeClr val="tx1"/>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92472"/>
            <a:ext cx="4663440" cy="3163825"/>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58712" y="2074334"/>
            <a:ext cx="4663440" cy="640080"/>
          </a:xfrm>
        </p:spPr>
        <p:txBody>
          <a:bodyPr anchor="ctr">
            <a:normAutofit/>
          </a:bodyPr>
          <a:lstStyle>
            <a:lvl1pPr marL="0" indent="0" algn="l">
              <a:spcBef>
                <a:spcPts val="0"/>
              </a:spcBef>
              <a:buNone/>
              <a:defRPr sz="1900" b="1">
                <a:solidFill>
                  <a:schemeClr val="tx1"/>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58712" y="2792471"/>
            <a:ext cx="4663440" cy="3164509"/>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A7F15D8-96D1-4781-BC50-CA8A088B2FE4}" type="datetime1">
              <a:rPr lang="en-US" smtClean="0"/>
              <a:t>3/16/2020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9299607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9A96C99-B8F8-4528-BD05-0E16E943DC09}" type="datetime1">
              <a:rPr lang="en-US" smtClean="0"/>
              <a:t>3/16/2020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667413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636942-C211-4B28-8DBD-C953E00AF71B}" type="datetime1">
              <a:rPr lang="en-US" smtClean="0"/>
              <a:t>3/16/2020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9072471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5E1BBF9-8BEF-4353-BA68-30AAF9EBD8D8}"/>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5B941C21-2A5D-4912-AB06-1BB0C0EB6AE1}"/>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58200" y="607392"/>
            <a:ext cx="3161963" cy="1645920"/>
          </a:xfrm>
        </p:spPr>
        <p:txBody>
          <a:bodyPr anchor="b">
            <a:normAutofit/>
          </a:bodyPr>
          <a:lstStyle>
            <a:lvl1pPr algn="l" defTabSz="914400" rtl="0" eaLnBrk="1" latinLnBrk="0" hangingPunct="1">
              <a:lnSpc>
                <a:spcPct val="100000"/>
              </a:lnSpc>
              <a:spcBef>
                <a:spcPct val="0"/>
              </a:spcBef>
              <a:buNone/>
              <a:defRPr lang="en-US" sz="3200" b="0" kern="1200" cap="none" spc="0" baseline="0" dirty="0">
                <a:solidFill>
                  <a:schemeClr val="tx1"/>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68580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58200" y="2336800"/>
            <a:ext cx="3161963" cy="3606800"/>
          </a:xfrm>
        </p:spPr>
        <p:txBody>
          <a:bodyPr>
            <a:normAutofit/>
          </a:bodyPr>
          <a:lstStyle>
            <a:lvl1pPr marL="0" indent="0">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a:xfrm>
            <a:off x="5588000" y="6035040"/>
            <a:ext cx="1955800" cy="365760"/>
          </a:xfrm>
        </p:spPr>
        <p:txBody>
          <a:bodyPr/>
          <a:lstStyle>
            <a:lvl1pPr>
              <a:defRPr>
                <a:solidFill>
                  <a:schemeClr val="tx1">
                    <a:lumMod val="85000"/>
                    <a:lumOff val="15000"/>
                  </a:schemeClr>
                </a:solidFill>
              </a:defRPr>
            </a:lvl1pPr>
          </a:lstStyle>
          <a:p>
            <a:fld id="{7E8D12A6-918A-48BD-8CB9-CA713993B0EA}" type="datetime1">
              <a:rPr lang="en-US" smtClean="0"/>
              <a:t>3/16/2020</a:t>
            </a:fld>
            <a:endParaRPr lang="en-US"/>
          </a:p>
        </p:txBody>
      </p:sp>
      <p:sp>
        <p:nvSpPr>
          <p:cNvPr id="9" name="Footer Placeholder 8"/>
          <p:cNvSpPr>
            <a:spLocks noGrp="1"/>
          </p:cNvSpPr>
          <p:nvPr>
            <p:ph type="ftr" sz="quarter" idx="11"/>
          </p:nvPr>
        </p:nvSpPr>
        <p:spPr>
          <a:xfrm>
            <a:off x="685801" y="6035040"/>
            <a:ext cx="4584700" cy="365760"/>
          </a:xfrm>
        </p:spPr>
        <p:txBody>
          <a:bodyPr/>
          <a:lstStyle>
            <a:lvl1pPr algn="l">
              <a:defRPr/>
            </a:lvl1pPr>
          </a:lstStyle>
          <a:p>
            <a:endParaRPr lang="en-US"/>
          </a:p>
        </p:txBody>
      </p:sp>
      <p:sp>
        <p:nvSpPr>
          <p:cNvPr id="11" name="Slide Number Placeholder 10"/>
          <p:cNvSpPr>
            <a:spLocks noGrp="1"/>
          </p:cNvSpPr>
          <p:nvPr>
            <p:ph type="sldNum" sz="quarter" idx="12"/>
          </p:nvPr>
        </p:nvSpPr>
        <p:spPr>
          <a:xfrm>
            <a:off x="10396728" y="6035040"/>
            <a:ext cx="1223435" cy="36576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24886021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687CA98-D9C7-497F-A1DA-7D22F8753BCE}"/>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228599" y="237744"/>
            <a:ext cx="7696201"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Date Placeholder 4"/>
          <p:cNvSpPr>
            <a:spLocks noGrp="1"/>
          </p:cNvSpPr>
          <p:nvPr>
            <p:ph type="dt" sz="half" idx="10"/>
          </p:nvPr>
        </p:nvSpPr>
        <p:spPr>
          <a:xfrm>
            <a:off x="5662337" y="6035040"/>
            <a:ext cx="2071963" cy="365760"/>
          </a:xfrm>
        </p:spPr>
        <p:txBody>
          <a:bodyPr/>
          <a:lstStyle>
            <a:lvl1pPr>
              <a:defRPr b="1">
                <a:solidFill>
                  <a:srgbClr val="FFFFFF"/>
                </a:solidFill>
                <a:effectLst>
                  <a:outerShdw blurRad="19050" dist="6350" dir="2700000" algn="tl" rotWithShape="0">
                    <a:prstClr val="black">
                      <a:alpha val="40000"/>
                    </a:prstClr>
                  </a:outerShdw>
                </a:effectLst>
              </a:defRPr>
            </a:lvl1pPr>
          </a:lstStyle>
          <a:p>
            <a:fld id="{E778CE86-875F-4587-BCF6-FA054AFC0D53}" type="datetime1">
              <a:rPr lang="en-US" smtClean="0"/>
              <a:pPr/>
              <a:t>3/16/2020</a:t>
            </a:fld>
            <a:endParaRPr lang="en-US" dirty="0"/>
          </a:p>
        </p:txBody>
      </p:sp>
      <p:sp>
        <p:nvSpPr>
          <p:cNvPr id="6" name="Footer Placeholder 5"/>
          <p:cNvSpPr>
            <a:spLocks noGrp="1"/>
          </p:cNvSpPr>
          <p:nvPr>
            <p:ph type="ftr" sz="quarter" idx="11"/>
          </p:nvPr>
        </p:nvSpPr>
        <p:spPr>
          <a:xfrm>
            <a:off x="612648" y="6035040"/>
            <a:ext cx="4588002" cy="365760"/>
          </a:xfrm>
        </p:spPr>
        <p:txBody>
          <a:bodyPr/>
          <a:lstStyle>
            <a:lvl1pPr marL="0" algn="r" defTabSz="914400" rtl="0" eaLnBrk="1" latinLnBrk="0" hangingPunct="1">
              <a:defRPr lang="en-US" sz="1000" b="1"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pPr algn="l"/>
            <a:endParaRPr lang="en-US" dirty="0"/>
          </a:p>
        </p:txBody>
      </p:sp>
      <p:sp>
        <p:nvSpPr>
          <p:cNvPr id="7" name="Slide Number Placeholder 6"/>
          <p:cNvSpPr>
            <a:spLocks noGrp="1"/>
          </p:cNvSpPr>
          <p:nvPr>
            <p:ph type="sldNum" sz="quarter" idx="12"/>
          </p:nvPr>
        </p:nvSpPr>
        <p:spPr>
          <a:xfrm>
            <a:off x="10396728" y="6035040"/>
            <a:ext cx="1225296" cy="365760"/>
          </a:xfrm>
        </p:spPr>
        <p:txBody>
          <a:bodyPr/>
          <a:lstStyle/>
          <a:p>
            <a:fld id="{34B7E4EF-A1BD-40F4-AB7B-04F084DD991D}" type="slidenum">
              <a:rPr lang="en-US" smtClean="0"/>
              <a:t>‹#›</a:t>
            </a:fld>
            <a:endParaRPr lang="en-US"/>
          </a:p>
        </p:txBody>
      </p:sp>
      <p:sp>
        <p:nvSpPr>
          <p:cNvPr id="12" name="Rectangle 11">
            <a:extLst>
              <a:ext uri="{FF2B5EF4-FFF2-40B4-BE49-F238E27FC236}">
                <a16:creationId xmlns:a16="http://schemas.microsoft.com/office/drawing/2014/main" id="{F8B3D8CC-BB13-41A5-8F34-B8E84A4F9534}"/>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77250" y="603504"/>
            <a:ext cx="3144774" cy="1645920"/>
          </a:xfrm>
        </p:spPr>
        <p:txBody>
          <a:bodyPr anchor="b">
            <a:noAutofit/>
          </a:bodyPr>
          <a:lstStyle>
            <a:lvl1pPr algn="l">
              <a:lnSpc>
                <a:spcPct val="100000"/>
              </a:lnSpc>
              <a:defRPr sz="3200" b="0">
                <a:solidFill>
                  <a:schemeClr val="tx1"/>
                </a:solidFill>
                <a:latin typeface="+mj-lt"/>
              </a:defRPr>
            </a:lvl1pPr>
          </a:lstStyle>
          <a:p>
            <a:r>
              <a:rPr lang="en-US"/>
              <a:t>Click to edit Master title style</a:t>
            </a:r>
            <a:endParaRPr lang="en-US" dirty="0"/>
          </a:p>
        </p:txBody>
      </p:sp>
      <p:sp>
        <p:nvSpPr>
          <p:cNvPr id="4" name="Text Placeholder 3"/>
          <p:cNvSpPr>
            <a:spLocks noGrp="1"/>
          </p:cNvSpPr>
          <p:nvPr>
            <p:ph type="body" sz="half" idx="2"/>
          </p:nvPr>
        </p:nvSpPr>
        <p:spPr>
          <a:xfrm>
            <a:off x="8477250" y="2386584"/>
            <a:ext cx="3144774" cy="3511296"/>
          </a:xfrm>
        </p:spPr>
        <p:txBody>
          <a:bodyPr>
            <a:normAutofit/>
          </a:bodyPr>
          <a:lstStyle>
            <a:lvl1pPr marL="0" indent="0" algn="l">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6782230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E94681D-2A4C-4A8D-B9B5-31D440D0328D}"/>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8" name="Rectangle 7"/>
          <p:cNvSpPr/>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8496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56794" y="6035040"/>
            <a:ext cx="2893045"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F6FA2B21-3FCD-4721-B95C-427943F61125}" type="datetime1">
              <a:rPr lang="en-US" smtClean="0"/>
              <a:t>3/16/2020</a:t>
            </a:fld>
            <a:endParaRPr lang="en-US"/>
          </a:p>
        </p:txBody>
      </p:sp>
      <p:sp>
        <p:nvSpPr>
          <p:cNvPr id="5" name="Footer Placeholder 4"/>
          <p:cNvSpPr>
            <a:spLocks noGrp="1"/>
          </p:cNvSpPr>
          <p:nvPr>
            <p:ph type="ftr" sz="quarter" idx="3"/>
          </p:nvPr>
        </p:nvSpPr>
        <p:spPr>
          <a:xfrm>
            <a:off x="1066800" y="6035040"/>
            <a:ext cx="5816600" cy="365760"/>
          </a:xfrm>
          <a:prstGeom prst="rect">
            <a:avLst/>
          </a:prstGeom>
        </p:spPr>
        <p:txBody>
          <a:bodyPr vert="horz" lIns="91440" tIns="45720" rIns="91440" bIns="45720" rtlCol="0" anchor="b"/>
          <a:lstStyle>
            <a:lvl1pPr algn="l">
              <a:defRPr sz="800">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4"/>
          </p:nvPr>
        </p:nvSpPr>
        <p:spPr>
          <a:xfrm>
            <a:off x="10287000" y="6035040"/>
            <a:ext cx="838200"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3811577630"/>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65" r:id="rId5"/>
    <p:sldLayoutId id="2147483671" r:id="rId6"/>
    <p:sldLayoutId id="2147483672" r:id="rId7"/>
    <p:sldLayoutId id="2147483662" r:id="rId8"/>
    <p:sldLayoutId id="2147483663" r:id="rId9"/>
    <p:sldLayoutId id="2147483664" r:id="rId10"/>
    <p:sldLayoutId id="2147483666" r:id="rId11"/>
  </p:sldLayoutIdLst>
  <p:hf sldNum="0" hdr="0" ftr="0" dt="0"/>
  <p:txStyles>
    <p:titleStyle>
      <a:lvl1pPr algn="l" defTabSz="914400" rtl="0" eaLnBrk="1" latinLnBrk="0" hangingPunct="1">
        <a:lnSpc>
          <a:spcPct val="90000"/>
        </a:lnSpc>
        <a:spcBef>
          <a:spcPct val="0"/>
        </a:spcBef>
        <a:buNone/>
        <a:defRPr lang="en-US" sz="4000" i="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10000"/>
        </a:lnSpc>
        <a:spcBef>
          <a:spcPts val="900"/>
        </a:spcBef>
        <a:spcAft>
          <a:spcPts val="0"/>
        </a:spcAft>
        <a:buClr>
          <a:schemeClr val="tx1">
            <a:lumMod val="85000"/>
            <a:lumOff val="15000"/>
          </a:schemeClr>
        </a:buClr>
        <a:buFont typeface="Garamond" pitchFamily="18" charset="0"/>
        <a:buChar char="◦"/>
        <a:defRPr sz="15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3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 picture containing fabric, table, red, covered&#10;&#10;Description automatically generated">
            <a:extLst>
              <a:ext uri="{FF2B5EF4-FFF2-40B4-BE49-F238E27FC236}">
                <a16:creationId xmlns:a16="http://schemas.microsoft.com/office/drawing/2014/main" id="{6D3BA21E-E6C8-4E14-8E53-C5DF567E9D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10"/>
            <a:ext cx="12191979" cy="6857990"/>
          </a:xfrm>
          <a:prstGeom prst="rect">
            <a:avLst/>
          </a:prstGeom>
        </p:spPr>
      </p:pic>
      <p:sp>
        <p:nvSpPr>
          <p:cNvPr id="64" name="Rectangle 59">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7329" y="1808532"/>
            <a:ext cx="5452527" cy="3240936"/>
          </a:xfrm>
          <a:prstGeom prst="rect">
            <a:avLst/>
          </a:prstGeom>
          <a:solidFill>
            <a:schemeClr val="bg1">
              <a:lumMod val="75000"/>
              <a:lumOff val="25000"/>
            </a:schemeClr>
          </a:solidFill>
          <a:ln w="6350" cap="sq" cmpd="sng" algn="ctr">
            <a:noFill/>
            <a:prstDash val="solid"/>
            <a:miter lim="800000"/>
          </a:ln>
          <a:effectLst/>
        </p:spPr>
      </p:sp>
      <p:sp>
        <p:nvSpPr>
          <p:cNvPr id="65" name="Rectangle 61">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3272" y="1975104"/>
            <a:ext cx="5120640" cy="2907792"/>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18C3B467-088C-4F3D-A9A7-105C4E1E20CD}"/>
              </a:ext>
            </a:extLst>
          </p:cNvPr>
          <p:cNvSpPr>
            <a:spLocks noGrp="1"/>
          </p:cNvSpPr>
          <p:nvPr>
            <p:ph type="ctrTitle"/>
          </p:nvPr>
        </p:nvSpPr>
        <p:spPr>
          <a:xfrm>
            <a:off x="1276055" y="2350017"/>
            <a:ext cx="4775075" cy="1630906"/>
          </a:xfrm>
        </p:spPr>
        <p:txBody>
          <a:bodyPr>
            <a:normAutofit/>
          </a:bodyPr>
          <a:lstStyle/>
          <a:p>
            <a:r>
              <a:rPr lang="ru-RU" sz="3600" i="1" dirty="0">
                <a:solidFill>
                  <a:schemeClr val="tx1"/>
                </a:solidFill>
                <a:latin typeface="Arial" panose="020B0604020202020204" pitchFamily="34" charset="0"/>
                <a:cs typeface="Arial" panose="020B0604020202020204" pitchFamily="34" charset="0"/>
              </a:rPr>
              <a:t>ИСТОРИЯ РУССКОЙ КУЛЬТУРЫ </a:t>
            </a:r>
            <a:r>
              <a:rPr lang="tr-TR" sz="3600" i="1" dirty="0">
                <a:solidFill>
                  <a:schemeClr val="tx1"/>
                </a:solidFill>
                <a:latin typeface="Arial" panose="020B0604020202020204" pitchFamily="34" charset="0"/>
                <a:cs typeface="Arial" panose="020B0604020202020204" pitchFamily="34" charset="0"/>
              </a:rPr>
              <a:t>II</a:t>
            </a:r>
            <a:endParaRPr lang="en-US" sz="3600" i="1" dirty="0">
              <a:solidFill>
                <a:schemeClr val="tx1"/>
              </a:solidFill>
              <a:latin typeface="Arial" panose="020B0604020202020204" pitchFamily="34" charset="0"/>
              <a:cs typeface="Arial" panose="020B0604020202020204" pitchFamily="34" charset="0"/>
            </a:endParaRPr>
          </a:p>
        </p:txBody>
      </p:sp>
      <p:sp>
        <p:nvSpPr>
          <p:cNvPr id="3" name="Subtitle 2">
            <a:extLst>
              <a:ext uri="{FF2B5EF4-FFF2-40B4-BE49-F238E27FC236}">
                <a16:creationId xmlns:a16="http://schemas.microsoft.com/office/drawing/2014/main" id="{C8722DDC-8EEE-4A06-8DFE-B44871EAA2CF}"/>
              </a:ext>
            </a:extLst>
          </p:cNvPr>
          <p:cNvSpPr>
            <a:spLocks noGrp="1"/>
          </p:cNvSpPr>
          <p:nvPr>
            <p:ph type="subTitle" idx="1"/>
          </p:nvPr>
        </p:nvSpPr>
        <p:spPr>
          <a:xfrm>
            <a:off x="1276055" y="3990546"/>
            <a:ext cx="4775075" cy="559656"/>
          </a:xfrm>
        </p:spPr>
        <p:txBody>
          <a:bodyPr>
            <a:normAutofit/>
          </a:bodyPr>
          <a:lstStyle/>
          <a:p>
            <a:r>
              <a:rPr lang="ru-RU" i="1" dirty="0">
                <a:solidFill>
                  <a:schemeClr val="tx1"/>
                </a:solidFill>
                <a:latin typeface="Arial" panose="020B0604020202020204" pitchFamily="34" charset="0"/>
                <a:cs typeface="Arial" panose="020B0604020202020204" pitchFamily="34" charset="0"/>
              </a:rPr>
              <a:t>Лекция 2</a:t>
            </a:r>
            <a:endParaRPr lang="en-US" i="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36693185"/>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353878"/>
          </a:xfrm>
        </p:spPr>
        <p:txBody>
          <a:bodyPr>
            <a:normAutofit fontScale="90000"/>
          </a:bodyPr>
          <a:lstStyle/>
          <a:p>
            <a:r>
              <a:rPr lang="ru-RU" sz="2000" i="1">
                <a:latin typeface="Arial" panose="020B0604020202020204" pitchFamily="34" charset="0"/>
                <a:cs typeface="Arial" panose="020B0604020202020204" pitchFamily="34" charset="0"/>
              </a:rPr>
              <a:t>Список </a:t>
            </a:r>
            <a:r>
              <a:rPr lang="ru-RU" sz="2000" i="1" dirty="0">
                <a:latin typeface="Arial" panose="020B0604020202020204" pitchFamily="34" charset="0"/>
                <a:cs typeface="Arial" panose="020B0604020202020204" pitchFamily="34" charset="0"/>
              </a:rPr>
              <a:t>литературы, использованный при составлении слайдов:</a:t>
            </a:r>
            <a:br>
              <a:rPr lang="ru-RU" sz="2000" i="1" dirty="0">
                <a:latin typeface="Arial" panose="020B0604020202020204" pitchFamily="34" charset="0"/>
                <a:cs typeface="Arial" panose="020B0604020202020204" pitchFamily="34" charset="0"/>
              </a:rPr>
            </a:br>
            <a:br>
              <a:rPr lang="ru-RU" sz="20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Александров, В.Н. (2009). История русского искусства. Минск. </a:t>
            </a:r>
            <a:r>
              <a:rPr lang="ru-RU" sz="1800" i="1" dirty="0" err="1">
                <a:latin typeface="Arial" panose="020B0604020202020204" pitchFamily="34" charset="0"/>
                <a:cs typeface="Arial" panose="020B0604020202020204" pitchFamily="34" charset="0"/>
              </a:rPr>
              <a:t>Харвест</a:t>
            </a:r>
            <a:r>
              <a:rPr lang="ru-RU" sz="1800" i="1" dirty="0">
                <a:latin typeface="Arial" panose="020B0604020202020204" pitchFamily="34" charset="0"/>
                <a:cs typeface="Arial" panose="020B0604020202020204" pitchFamily="34" charset="0"/>
              </a:rPr>
              <a:t>.</a:t>
            </a:r>
            <a:br>
              <a:rPr lang="ru-RU" sz="1800" i="1" dirty="0">
                <a:latin typeface="Arial" panose="020B0604020202020204" pitchFamily="34" charset="0"/>
                <a:cs typeface="Arial" panose="020B0604020202020204" pitchFamily="34" charset="0"/>
              </a:rPr>
            </a:br>
            <a:r>
              <a:rPr lang="ru-RU" sz="1800" i="1" dirty="0" err="1">
                <a:latin typeface="Arial" panose="020B0604020202020204" pitchFamily="34" charset="0"/>
                <a:cs typeface="Arial" panose="020B0604020202020204" pitchFamily="34" charset="0"/>
              </a:rPr>
              <a:t>Бутромеев</a:t>
            </a:r>
            <a:r>
              <a:rPr lang="ru-RU" sz="1800" i="1" dirty="0">
                <a:latin typeface="Arial" panose="020B0604020202020204" pitchFamily="34" charset="0"/>
                <a:cs typeface="Arial" panose="020B0604020202020204" pitchFamily="34" charset="0"/>
              </a:rPr>
              <a:t>, В.П. и др.(2007). Россия державная. Москва. Белый город.</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Горелов, А.А. (2015). История русской культуры. Москва. </a:t>
            </a:r>
            <a:r>
              <a:rPr lang="ru-RU" sz="1800" i="1" dirty="0" err="1">
                <a:latin typeface="Arial" panose="020B0604020202020204" pitchFamily="34" charset="0"/>
                <a:cs typeface="Arial" panose="020B0604020202020204" pitchFamily="34" charset="0"/>
              </a:rPr>
              <a:t>Юрайт</a:t>
            </a:r>
            <a:r>
              <a:rPr lang="ru-RU" sz="1800" i="1" dirty="0">
                <a:latin typeface="Arial" panose="020B0604020202020204" pitchFamily="34" charset="0"/>
                <a:cs typeface="Arial" panose="020B0604020202020204" pitchFamily="34" charset="0"/>
              </a:rPr>
              <a:t>.</a:t>
            </a:r>
            <a:br>
              <a:rPr lang="ru-RU" sz="1800" i="1" dirty="0">
                <a:latin typeface="Arial" panose="020B0604020202020204" pitchFamily="34" charset="0"/>
                <a:cs typeface="Arial" panose="020B0604020202020204" pitchFamily="34" charset="0"/>
              </a:rPr>
            </a:br>
            <a:r>
              <a:rPr lang="ru-RU" sz="1800" i="1" dirty="0" err="1">
                <a:latin typeface="Arial" panose="020B0604020202020204" pitchFamily="34" charset="0"/>
                <a:cs typeface="Arial" panose="020B0604020202020204" pitchFamily="34" charset="0"/>
              </a:rPr>
              <a:t>Забылин</a:t>
            </a:r>
            <a:r>
              <a:rPr lang="ru-RU" sz="1800" i="1" dirty="0">
                <a:latin typeface="Arial" panose="020B0604020202020204" pitchFamily="34" charset="0"/>
                <a:cs typeface="Arial" panose="020B0604020202020204" pitchFamily="34" charset="0"/>
              </a:rPr>
              <a:t>, М.М. (2008). Праздники, обряды и обычаи русского народа. Москва. </a:t>
            </a:r>
            <a:r>
              <a:rPr lang="ru-RU" sz="1800" i="1" dirty="0" err="1">
                <a:latin typeface="Arial" panose="020B0604020202020204" pitchFamily="34" charset="0"/>
                <a:cs typeface="Arial" panose="020B0604020202020204" pitchFamily="34" charset="0"/>
              </a:rPr>
              <a:t>Эксмо</a:t>
            </a:r>
            <a:r>
              <a:rPr lang="ru-RU" sz="1800" i="1" dirty="0">
                <a:latin typeface="Arial" panose="020B0604020202020204" pitchFamily="34" charset="0"/>
                <a:cs typeface="Arial" panose="020B0604020202020204" pitchFamily="34" charset="0"/>
              </a:rPr>
              <a:t>.</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Короткова, М.В. (2008). Традиции русского быта. Москва. Дрофа.</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Костомаров, Н. (2011). Быт и нравы русского народа. Москва. Русич.</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Милюков, П.Н. (2009). Энциклопедия русской православной культуры. Москва. </a:t>
            </a:r>
            <a:r>
              <a:rPr lang="ru-RU" sz="1800" i="1" dirty="0" err="1">
                <a:latin typeface="Arial" panose="020B0604020202020204" pitchFamily="34" charset="0"/>
                <a:cs typeface="Arial" panose="020B0604020202020204" pitchFamily="34" charset="0"/>
              </a:rPr>
              <a:t>Эксмо</a:t>
            </a:r>
            <a:r>
              <a:rPr lang="ru-RU" sz="1800" i="1" dirty="0">
                <a:latin typeface="Arial" panose="020B0604020202020204" pitchFamily="34" charset="0"/>
                <a:cs typeface="Arial" panose="020B0604020202020204" pitchFamily="34" charset="0"/>
              </a:rPr>
              <a:t>.</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Пархоменко, Т. (2010). Культура без цензуры. Москва. Книжный клуб.</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Покровский М.Н. (2010). Очерк истории русской культуры. Москва. URSS.</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Соловьев, В.(2008). Золотая книга русской культуры. Москва. Белый город.</a:t>
            </a:r>
            <a:br>
              <a:rPr lang="ru-RU" sz="1800" i="1" dirty="0">
                <a:latin typeface="Arial" panose="020B0604020202020204" pitchFamily="34" charset="0"/>
                <a:cs typeface="Arial" panose="020B0604020202020204" pitchFamily="34" charset="0"/>
              </a:rPr>
            </a:br>
            <a:r>
              <a:rPr lang="ru-RU" sz="1800" i="1" dirty="0" err="1">
                <a:latin typeface="Arial" panose="020B0604020202020204" pitchFamily="34" charset="0"/>
                <a:cs typeface="Arial" panose="020B0604020202020204" pitchFamily="34" charset="0"/>
              </a:rPr>
              <a:t>Стахорский</a:t>
            </a:r>
            <a:r>
              <a:rPr lang="ru-RU" sz="1800" i="1" dirty="0">
                <a:latin typeface="Arial" panose="020B0604020202020204" pitchFamily="34" charset="0"/>
                <a:cs typeface="Arial" panose="020B0604020202020204" pitchFamily="34" charset="0"/>
              </a:rPr>
              <a:t>, С. (2006). Русская культура. Москва. Дрофа.</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Терехова, А. и др. (2007). История русской культуры. Москва. </a:t>
            </a:r>
            <a:r>
              <a:rPr lang="ru-RU" sz="1800" i="1" dirty="0" err="1">
                <a:latin typeface="Arial" panose="020B0604020202020204" pitchFamily="34" charset="0"/>
                <a:cs typeface="Arial" panose="020B0604020202020204" pitchFamily="34" charset="0"/>
              </a:rPr>
              <a:t>Эксмо</a:t>
            </a:r>
            <a:endParaRPr lang="en-US" sz="18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25003743"/>
      </p:ext>
    </p:extLst>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4A5CD506-EAD7-47A9-9FBB-3031485BCB4C}"/>
              </a:ext>
            </a:extLst>
          </p:cNvPr>
          <p:cNvSpPr/>
          <p:nvPr/>
        </p:nvSpPr>
        <p:spPr>
          <a:xfrm>
            <a:off x="4491096" y="1064233"/>
            <a:ext cx="7192169" cy="5632311"/>
          </a:xfrm>
          <a:prstGeom prst="rect">
            <a:avLst/>
          </a:prstGeom>
        </p:spPr>
        <p:txBody>
          <a:bodyPr wrap="square">
            <a:spAutoFit/>
          </a:bodyPr>
          <a:lstStyle/>
          <a:p>
            <a:pPr algn="just"/>
            <a:r>
              <a:rPr lang="tr-TR" sz="2000" i="1" dirty="0">
                <a:latin typeface="Arial" panose="020B0604020202020204" pitchFamily="34" charset="0"/>
                <a:cs typeface="Arial" panose="020B0604020202020204" pitchFamily="34" charset="0"/>
              </a:rPr>
              <a:t>	</a:t>
            </a:r>
            <a:r>
              <a:rPr lang="ru-RU" sz="2000" i="1" dirty="0">
                <a:latin typeface="Arial" panose="020B0604020202020204" pitchFamily="34" charset="0"/>
                <a:cs typeface="Arial" panose="020B0604020202020204" pitchFamily="34" charset="0"/>
              </a:rPr>
              <a:t>Отечественная война 1812 года определила новых героев и основную тематику в русском искусстве</a:t>
            </a:r>
            <a:r>
              <a:rPr lang="tr-TR" sz="2000" i="1" dirty="0">
                <a:latin typeface="Arial" panose="020B0604020202020204" pitchFamily="34" charset="0"/>
                <a:cs typeface="Arial" panose="020B0604020202020204" pitchFamily="34" charset="0"/>
              </a:rPr>
              <a:t> </a:t>
            </a:r>
            <a:r>
              <a:rPr lang="ru-RU" sz="2000" i="1" dirty="0">
                <a:latin typeface="Arial" panose="020B0604020202020204" pitchFamily="34" charset="0"/>
                <a:cs typeface="Arial" panose="020B0604020202020204" pitchFamily="34" charset="0"/>
              </a:rPr>
              <a:t>начала 19 века в целом, и в скульптуре в частности. Скульптура этого периода не только обрела конкретную тематику, но и оригинальную  форму, которая представляла собой синтез скульптуры и архитектуры. </a:t>
            </a:r>
          </a:p>
          <a:p>
            <a:pPr algn="just"/>
            <a:r>
              <a:rPr lang="ru-RU" sz="2000" i="1" dirty="0">
                <a:latin typeface="Arial" panose="020B0604020202020204" pitchFamily="34" charset="0"/>
                <a:cs typeface="Arial" panose="020B0604020202020204" pitchFamily="34" charset="0"/>
              </a:rPr>
              <a:t>	Важную роль в развитии скульптуры данного периода играет творчество И.П. Мартоса. Среди выдающихся его работ «Памятник Козьме Минину и Василию Пожарскому», «Памятник Ришелье» и др. работы.</a:t>
            </a:r>
          </a:p>
          <a:p>
            <a:pPr algn="just"/>
            <a:r>
              <a:rPr lang="ru-RU" sz="2000" i="1" dirty="0">
                <a:latin typeface="Arial" panose="020B0604020202020204" pitchFamily="34" charset="0"/>
                <a:cs typeface="Arial" panose="020B0604020202020204" pitchFamily="34" charset="0"/>
              </a:rPr>
              <a:t>	Не менее талантливыми скульпторами этого периода были С.С. Пименов и В.И. </a:t>
            </a:r>
            <a:r>
              <a:rPr lang="ru-RU" sz="2000" i="1" dirty="0" err="1">
                <a:latin typeface="Arial" panose="020B0604020202020204" pitchFamily="34" charset="0"/>
                <a:cs typeface="Arial" panose="020B0604020202020204" pitchFamily="34" charset="0"/>
              </a:rPr>
              <a:t>Демут</a:t>
            </a:r>
            <a:r>
              <a:rPr lang="ru-RU" sz="2000" i="1" dirty="0">
                <a:latin typeface="Arial" panose="020B0604020202020204" pitchFamily="34" charset="0"/>
                <a:cs typeface="Arial" panose="020B0604020202020204" pitchFamily="34" charset="0"/>
              </a:rPr>
              <a:t> – Малиновский. Знаменитые работы </a:t>
            </a:r>
            <a:r>
              <a:rPr lang="ru-RU" sz="2000" i="1" dirty="0" err="1">
                <a:latin typeface="Arial" panose="020B0604020202020204" pitchFamily="34" charset="0"/>
                <a:cs typeface="Arial" panose="020B0604020202020204" pitchFamily="34" charset="0"/>
              </a:rPr>
              <a:t>Демут</a:t>
            </a:r>
            <a:r>
              <a:rPr lang="ru-RU" sz="2000" i="1" dirty="0">
                <a:latin typeface="Arial" panose="020B0604020202020204" pitchFamily="34" charset="0"/>
                <a:cs typeface="Arial" panose="020B0604020202020204" pitchFamily="34" charset="0"/>
              </a:rPr>
              <a:t>-Малиновского – «Похищение Прозерпины», «Русский Сцевола», «Колесница Победы». </a:t>
            </a:r>
          </a:p>
          <a:p>
            <a:pPr algn="just"/>
            <a:endParaRPr lang="ru-RU" sz="200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78256390"/>
      </p:ext>
    </p:extLst>
  </p:cSld>
  <p:clrMapOvr>
    <a:overrideClrMapping bg1="lt1" tx1="dk1" bg2="lt2" tx2="dk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4A5CD506-EAD7-47A9-9FBB-3031485BCB4C}"/>
              </a:ext>
            </a:extLst>
          </p:cNvPr>
          <p:cNvSpPr/>
          <p:nvPr/>
        </p:nvSpPr>
        <p:spPr>
          <a:xfrm>
            <a:off x="4565090" y="1997834"/>
            <a:ext cx="7192169" cy="2862322"/>
          </a:xfrm>
          <a:prstGeom prst="rect">
            <a:avLst/>
          </a:prstGeom>
        </p:spPr>
        <p:txBody>
          <a:bodyPr wrap="square">
            <a:spAutoFit/>
          </a:bodyPr>
          <a:lstStyle/>
          <a:p>
            <a:pPr algn="just"/>
            <a:r>
              <a:rPr lang="ru-RU" sz="2000" i="1" dirty="0">
                <a:latin typeface="Arial" panose="020B0604020202020204" pitchFamily="34" charset="0"/>
                <a:cs typeface="Arial" panose="020B0604020202020204" pitchFamily="34" charset="0"/>
              </a:rPr>
              <a:t>	«Геркулес и Антей», «Аллегория Живописи» – блестящие работы С.С. Пименова. </a:t>
            </a:r>
          </a:p>
          <a:p>
            <a:pPr algn="just"/>
            <a:r>
              <a:rPr lang="ru-RU" sz="2000" i="1" dirty="0">
                <a:latin typeface="Arial" panose="020B0604020202020204" pitchFamily="34" charset="0"/>
                <a:cs typeface="Arial" panose="020B0604020202020204" pitchFamily="34" charset="0"/>
              </a:rPr>
              <a:t>	Талантливым мастером скульптуры был и Иван Теребенев. Им были созданы выдающиеся скульптурные произведения для здания Адмиралтейства. 	Значительный вклад в развитие русской скульптуры внес и Борис Орловский. «Памятник Кутузову Смоленскому» и «Памятник Барклаю Де-Толли» – одни из немногих успешных его работ. </a:t>
            </a:r>
            <a:endParaRPr lang="en-US" sz="200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64608894"/>
      </p:ext>
    </p:extLst>
  </p:cSld>
  <p:clrMapOvr>
    <a:overrideClrMapping bg1="lt1" tx1="dk1" bg2="lt2" tx2="dk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В начале 19 века в живописи все еще сохраняется иерархия жанров. Историческая картина, по-прежнему, считается самым важным жанровым решением.  Среди выдающихся живописцев этого жанра – Андрей Иванов. «Смерть </a:t>
            </a:r>
            <a:r>
              <a:rPr lang="ru-RU" sz="2000" i="1" dirty="0" err="1">
                <a:solidFill>
                  <a:schemeClr val="tx1">
                    <a:lumMod val="75000"/>
                    <a:lumOff val="25000"/>
                  </a:schemeClr>
                </a:solidFill>
                <a:latin typeface="Arial" panose="020B0604020202020204" pitchFamily="34" charset="0"/>
                <a:cs typeface="Arial" panose="020B0604020202020204" pitchFamily="34" charset="0"/>
              </a:rPr>
              <a:t>Пелопида</a:t>
            </a:r>
            <a:r>
              <a:rPr lang="ru-RU" sz="2000" i="1" dirty="0">
                <a:solidFill>
                  <a:schemeClr val="tx1">
                    <a:lumMod val="75000"/>
                    <a:lumOff val="25000"/>
                  </a:schemeClr>
                </a:solidFill>
                <a:latin typeface="Arial" panose="020B0604020202020204" pitchFamily="34" charset="0"/>
                <a:cs typeface="Arial" panose="020B0604020202020204" pitchFamily="34" charset="0"/>
              </a:rPr>
              <a:t>»  и «Похищение Ганимеда» - наиболее известные работы художника.              .</a:t>
            </a:r>
            <a:br>
              <a:rPr lang="ru-RU" sz="2000" i="1" dirty="0">
                <a:solidFill>
                  <a:schemeClr val="tx1">
                    <a:lumMod val="75000"/>
                    <a:lumOff val="25000"/>
                  </a:schemeClr>
                </a:solidFill>
                <a:latin typeface="Arial" panose="020B0604020202020204" pitchFamily="34" charset="0"/>
                <a:cs typeface="Arial" panose="020B0604020202020204" pitchFamily="34" charset="0"/>
              </a:rPr>
            </a:br>
            <a:r>
              <a:rPr lang="ru-RU" sz="2000" i="1" dirty="0">
                <a:solidFill>
                  <a:schemeClr val="tx1">
                    <a:lumMod val="75000"/>
                    <a:lumOff val="25000"/>
                  </a:schemeClr>
                </a:solidFill>
                <a:latin typeface="Arial" panose="020B0604020202020204" pitchFamily="34" charset="0"/>
                <a:cs typeface="Arial" panose="020B0604020202020204" pitchFamily="34" charset="0"/>
              </a:rPr>
              <a:t> 	Величайшим мастером академического рисунка 19 века по праву был признан Василий </a:t>
            </a:r>
            <a:r>
              <a:rPr lang="ru-RU" sz="2000" i="1" dirty="0" err="1">
                <a:solidFill>
                  <a:schemeClr val="tx1">
                    <a:lumMod val="75000"/>
                    <a:lumOff val="25000"/>
                  </a:schemeClr>
                </a:solidFill>
                <a:latin typeface="Arial" panose="020B0604020202020204" pitchFamily="34" charset="0"/>
                <a:cs typeface="Arial" panose="020B0604020202020204" pitchFamily="34" charset="0"/>
              </a:rPr>
              <a:t>Шубуев</a:t>
            </a:r>
            <a:r>
              <a:rPr lang="ru-RU" sz="2000" i="1" dirty="0">
                <a:solidFill>
                  <a:schemeClr val="tx1">
                    <a:lumMod val="75000"/>
                    <a:lumOff val="25000"/>
                  </a:schemeClr>
                </a:solidFill>
                <a:latin typeface="Arial" panose="020B0604020202020204" pitchFamily="34" charset="0"/>
                <a:cs typeface="Arial" panose="020B0604020202020204" pitchFamily="34" charset="0"/>
              </a:rPr>
              <a:t>.                                                                             	</a:t>
            </a:r>
            <a:br>
              <a:rPr lang="ru-RU" sz="2000" i="1" dirty="0">
                <a:solidFill>
                  <a:schemeClr val="tx1">
                    <a:lumMod val="75000"/>
                    <a:lumOff val="25000"/>
                  </a:schemeClr>
                </a:solidFill>
                <a:latin typeface="Arial" panose="020B0604020202020204" pitchFamily="34" charset="0"/>
                <a:cs typeface="Arial" panose="020B0604020202020204" pitchFamily="34" charset="0"/>
              </a:rPr>
            </a:br>
            <a:r>
              <a:rPr lang="ru-RU" sz="2000" i="1" dirty="0">
                <a:solidFill>
                  <a:schemeClr val="tx1">
                    <a:lumMod val="75000"/>
                    <a:lumOff val="25000"/>
                  </a:schemeClr>
                </a:solidFill>
                <a:latin typeface="Arial" panose="020B0604020202020204" pitchFamily="34" charset="0"/>
                <a:cs typeface="Arial" panose="020B0604020202020204" pitchFamily="34" charset="0"/>
              </a:rPr>
              <a:t>	Значительный вклад в живопись 19 века внес и Орест Кипренский. В работах Кипренского можно отметить гармонию и жизнелюбие. Среди его знаменитых работ – «Портрет А.С. Пушкина», «Портрет Е.В. Давыдова», «Портрет Е.П. Ростопчиной», а также композиция «Дмитрий Донской на Куликовом поле».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51139752"/>
      </p:ext>
    </p:extLst>
  </p:cSld>
  <p:clrMapOvr>
    <a:overrideClrMapping bg1="lt1" tx1="dk1" bg2="lt2" tx2="dk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К числу других выдающихся художников этого времени относится и Василий Тропинин. Родившийся в 1776 г. Тропинин до 1823 года оставался крепостным. Его авторству принадлежат такие замечательные работы, как «Портрет пожилого украинского крестьянина», «Мальчик с жалейкой», «Пряха», «Голова мальчика», «Кружевница», «Потрет Брюллова», «Портрет Пушкина» и многие  другие.                             . </a:t>
            </a:r>
            <a:br>
              <a:rPr lang="ru-RU" sz="2000" i="1" dirty="0">
                <a:solidFill>
                  <a:schemeClr val="tx1">
                    <a:lumMod val="75000"/>
                    <a:lumOff val="25000"/>
                  </a:schemeClr>
                </a:solidFill>
                <a:latin typeface="Arial" panose="020B0604020202020204" pitchFamily="34" charset="0"/>
                <a:cs typeface="Arial" panose="020B0604020202020204" pitchFamily="34" charset="0"/>
              </a:rPr>
            </a:br>
            <a:r>
              <a:rPr lang="ru-RU" sz="2000" i="1" dirty="0">
                <a:solidFill>
                  <a:schemeClr val="tx1">
                    <a:lumMod val="75000"/>
                    <a:lumOff val="25000"/>
                  </a:schemeClr>
                </a:solidFill>
                <a:latin typeface="Arial" panose="020B0604020202020204" pitchFamily="34" charset="0"/>
                <a:cs typeface="Arial" panose="020B0604020202020204" pitchFamily="34" charset="0"/>
              </a:rPr>
              <a:t>	Ярким представителем демократической простоты в искусстве был Николай Аргунов. Крепостному художнику принадлежат такие работы, как «Портрет Г.В. Варгина», «Портрет П.М. Вишняковой».                              .  </a:t>
            </a:r>
            <a:br>
              <a:rPr lang="ru-RU" sz="2000" i="1" dirty="0">
                <a:solidFill>
                  <a:schemeClr val="tx1">
                    <a:lumMod val="75000"/>
                    <a:lumOff val="25000"/>
                  </a:schemeClr>
                </a:solidFill>
                <a:latin typeface="Arial" panose="020B0604020202020204" pitchFamily="34" charset="0"/>
                <a:cs typeface="Arial" panose="020B0604020202020204" pitchFamily="34" charset="0"/>
              </a:rPr>
            </a:br>
            <a:r>
              <a:rPr lang="ru-RU" sz="2000" i="1" dirty="0">
                <a:solidFill>
                  <a:schemeClr val="tx1">
                    <a:lumMod val="75000"/>
                    <a:lumOff val="25000"/>
                  </a:schemeClr>
                </a:solidFill>
                <a:latin typeface="Arial" panose="020B0604020202020204" pitchFamily="34" charset="0"/>
                <a:cs typeface="Arial" panose="020B0604020202020204" pitchFamily="34" charset="0"/>
              </a:rPr>
              <a:t>	Выдающимся мастером пейзажей был Сильвестр Щедрин. Продолживший семейную традицию, Щедрин окончил академию художеств с золотой медалью. Среди его работ  - «Неаполь», «На набережной, «Новый Рим», «Вид с Петровского острова» и многие другие.</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97261343"/>
      </p:ext>
    </p:extLst>
  </p:cSld>
  <p:clrMapOvr>
    <a:overrideClrMapping bg1="lt1" tx1="dk1" bg2="lt2" tx2="dk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В 19 веке активное развитие в живописи получает бытовой жанр. К числу выдающихся мастеров бытового жанра принадлежит Алексей Венецианов. Благодаря его творчеству бытовой жанр встал вровень с исторической картиной. Известность ему принесли такие работы как «Портрет матери», «Портрет М.А. Фонвизина», «Гумно», «Жнецы», «Утро помещицы», «Гадание на картах». .</a:t>
            </a:r>
            <a:br>
              <a:rPr lang="ru-RU" sz="2000" i="1" dirty="0">
                <a:solidFill>
                  <a:schemeClr val="tx1">
                    <a:lumMod val="75000"/>
                    <a:lumOff val="25000"/>
                  </a:schemeClr>
                </a:solidFill>
                <a:latin typeface="Arial" panose="020B0604020202020204" pitchFamily="34" charset="0"/>
                <a:cs typeface="Arial" panose="020B0604020202020204" pitchFamily="34" charset="0"/>
              </a:rPr>
            </a:br>
            <a:r>
              <a:rPr lang="ru-RU" sz="2000" i="1" dirty="0">
                <a:solidFill>
                  <a:schemeClr val="tx1">
                    <a:lumMod val="75000"/>
                    <a:lumOff val="25000"/>
                  </a:schemeClr>
                </a:solidFill>
                <a:latin typeface="Arial" panose="020B0604020202020204" pitchFamily="34" charset="0"/>
                <a:cs typeface="Arial" panose="020B0604020202020204" pitchFamily="34" charset="0"/>
              </a:rPr>
              <a:t>	Карл Брюллов также занимает важное место в живописи 19 века. Блестяще закончив академию живописи, он продолжил образование в Италии. Именно поэтому он часто в своих работах обращался к итальянской теме. Среди выдающихся работ Брюллова – «Последний день Помпеи», «Портрет Е.П. Салтыковой», «Портрет графини Ю.П. Самойловой», «Всадница», портрет А.Н. Львова, «Вирсавия», «Итальянский полдень».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73527648"/>
      </p:ext>
    </p:extLst>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К числу выдающихся художников 19 века принадлежит и Алекандр Иванов.  Подробно изучив классические произведения, Иванов создал гениальную картину «Явление Христа народу». Посвятив написанию картины более 20 лет, он мечтал, чтобы его произведение было образцом для молодых художников.              .</a:t>
            </a:r>
            <a:br>
              <a:rPr lang="ru-RU" sz="2000" i="1" dirty="0">
                <a:solidFill>
                  <a:schemeClr val="tx1">
                    <a:lumMod val="75000"/>
                    <a:lumOff val="25000"/>
                  </a:schemeClr>
                </a:solidFill>
                <a:latin typeface="Arial" panose="020B0604020202020204" pitchFamily="34" charset="0"/>
                <a:cs typeface="Arial" panose="020B0604020202020204" pitchFamily="34" charset="0"/>
              </a:rPr>
            </a:br>
            <a:r>
              <a:rPr lang="ru-RU" sz="2000" i="1" dirty="0">
                <a:solidFill>
                  <a:schemeClr val="tx1">
                    <a:lumMod val="75000"/>
                    <a:lumOff val="25000"/>
                  </a:schemeClr>
                </a:solidFill>
                <a:latin typeface="Arial" panose="020B0604020202020204" pitchFamily="34" charset="0"/>
                <a:cs typeface="Arial" panose="020B0604020202020204" pitchFamily="34" charset="0"/>
              </a:rPr>
              <a:t>	Исторической опыт первой половины 19 века способствовал развитию графики, которая характеризовалась народностью и патриотичностью. Активное развитие получила изобразительная сатира.  В графике этого периода можно проследить тесную связь с литературой. К середине 19 века в графике ярко проявится реалистическая направленность.          .</a:t>
            </a:r>
            <a:br>
              <a:rPr lang="ru-RU" sz="2000" i="1" dirty="0">
                <a:solidFill>
                  <a:schemeClr val="tx1">
                    <a:lumMod val="75000"/>
                    <a:lumOff val="25000"/>
                  </a:schemeClr>
                </a:solidFill>
                <a:latin typeface="Arial" panose="020B0604020202020204" pitchFamily="34" charset="0"/>
                <a:cs typeface="Arial" panose="020B0604020202020204" pitchFamily="34" charset="0"/>
              </a:rPr>
            </a:b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99576366"/>
      </p:ext>
    </p:extLst>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          .</a:t>
            </a:r>
            <a:br>
              <a:rPr lang="ru-RU" sz="2000" i="1" dirty="0">
                <a:solidFill>
                  <a:schemeClr val="tx1">
                    <a:lumMod val="75000"/>
                    <a:lumOff val="25000"/>
                  </a:schemeClr>
                </a:solidFill>
                <a:latin typeface="Arial" panose="020B0604020202020204" pitchFamily="34" charset="0"/>
                <a:cs typeface="Arial" panose="020B0604020202020204" pitchFamily="34" charset="0"/>
              </a:rPr>
            </a:br>
            <a:r>
              <a:rPr lang="ru-RU" sz="2000" i="1" dirty="0">
                <a:solidFill>
                  <a:schemeClr val="tx1">
                    <a:lumMod val="75000"/>
                    <a:lumOff val="25000"/>
                  </a:schemeClr>
                </a:solidFill>
                <a:latin typeface="Arial" panose="020B0604020202020204" pitchFamily="34" charset="0"/>
                <a:cs typeface="Arial" panose="020B0604020202020204" pitchFamily="34" charset="0"/>
              </a:rPr>
              <a:t>	Иван Иванов оставил заметный след в сатирической графике.  Значительную роль в развитии графики сыграл и Александр Орловский. С его именем связывают появление в России литографии. Его работы характеризуются реализмом и жизненной правдивостью. </a:t>
            </a:r>
            <a:br>
              <a:rPr lang="ru-RU" sz="2000" i="1" dirty="0">
                <a:solidFill>
                  <a:schemeClr val="tx1">
                    <a:lumMod val="75000"/>
                    <a:lumOff val="25000"/>
                  </a:schemeClr>
                </a:solidFill>
                <a:latin typeface="Arial" panose="020B0604020202020204" pitchFamily="34" charset="0"/>
                <a:cs typeface="Arial" panose="020B0604020202020204" pitchFamily="34" charset="0"/>
              </a:rPr>
            </a:br>
            <a:r>
              <a:rPr lang="ru-RU" sz="2000" i="1" dirty="0">
                <a:solidFill>
                  <a:schemeClr val="tx1">
                    <a:lumMod val="75000"/>
                    <a:lumOff val="25000"/>
                  </a:schemeClr>
                </a:solidFill>
                <a:latin typeface="Arial" panose="020B0604020202020204" pitchFamily="34" charset="0"/>
                <a:cs typeface="Arial" panose="020B0604020202020204" pitchFamily="34" charset="0"/>
              </a:rPr>
              <a:t>	В середине 19 века в графике начинают появляться работы социально-критического содержания. Широкое распространение получает литературная иллюстрация. К середине 19 века относят и появление первых печатных афиш. </a:t>
            </a:r>
            <a:br>
              <a:rPr lang="ru-RU" sz="2000" i="1" dirty="0">
                <a:solidFill>
                  <a:schemeClr val="tx1">
                    <a:lumMod val="75000"/>
                    <a:lumOff val="25000"/>
                  </a:schemeClr>
                </a:solidFill>
                <a:latin typeface="Arial" panose="020B0604020202020204" pitchFamily="34" charset="0"/>
                <a:cs typeface="Arial" panose="020B0604020202020204" pitchFamily="34" charset="0"/>
              </a:rPr>
            </a:br>
            <a:r>
              <a:rPr lang="ru-RU" sz="2000" i="1" dirty="0">
                <a:solidFill>
                  <a:schemeClr val="tx1">
                    <a:lumMod val="75000"/>
                    <a:lumOff val="25000"/>
                  </a:schemeClr>
                </a:solidFill>
                <a:latin typeface="Arial" panose="020B0604020202020204" pitchFamily="34" charset="0"/>
                <a:cs typeface="Arial" panose="020B0604020202020204" pitchFamily="34" charset="0"/>
              </a:rPr>
              <a:t>	Господство классицизма в искусстве 19 века отражается и в декоративно-прикладном искусстве, в частности в дизайне мебели и фарфора. Позолота становится наиболее часто используемым цветовым и эстетическим решением. В декоре по-прежнему преобладает симметрический орнамент.</a:t>
            </a:r>
            <a:br>
              <a:rPr lang="ru-RU" sz="2000" i="1" dirty="0">
                <a:solidFill>
                  <a:schemeClr val="tx1">
                    <a:lumMod val="75000"/>
                    <a:lumOff val="25000"/>
                  </a:schemeClr>
                </a:solidFill>
                <a:latin typeface="Arial" panose="020B0604020202020204" pitchFamily="34" charset="0"/>
                <a:cs typeface="Arial" panose="020B0604020202020204" pitchFamily="34" charset="0"/>
              </a:rPr>
            </a:b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4177731"/>
      </p:ext>
    </p:extLst>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Продукции </a:t>
            </a:r>
            <a:r>
              <a:rPr lang="ru-RU" sz="2000" i="1" dirty="0" err="1">
                <a:solidFill>
                  <a:schemeClr val="tx1">
                    <a:lumMod val="75000"/>
                    <a:lumOff val="25000"/>
                  </a:schemeClr>
                </a:solidFill>
                <a:latin typeface="Arial" panose="020B0604020202020204" pitchFamily="34" charset="0"/>
                <a:cs typeface="Arial" panose="020B0604020202020204" pitchFamily="34" charset="0"/>
              </a:rPr>
              <a:t>Колывановской</a:t>
            </a:r>
            <a:r>
              <a:rPr lang="ru-RU" sz="2000" i="1" dirty="0">
                <a:solidFill>
                  <a:schemeClr val="tx1">
                    <a:lumMod val="75000"/>
                    <a:lumOff val="25000"/>
                  </a:schemeClr>
                </a:solidFill>
                <a:latin typeface="Arial" panose="020B0604020202020204" pitchFamily="34" charset="0"/>
                <a:cs typeface="Arial" panose="020B0604020202020204" pitchFamily="34" charset="0"/>
              </a:rPr>
              <a:t>, Петергофской и Екатеринбургской </a:t>
            </a:r>
            <a:r>
              <a:rPr lang="ru-RU" sz="2000" i="1">
                <a:solidFill>
                  <a:schemeClr val="tx1">
                    <a:lumMod val="75000"/>
                    <a:lumOff val="25000"/>
                  </a:schemeClr>
                </a:solidFill>
                <a:latin typeface="Arial" panose="020B0604020202020204" pitchFamily="34" charset="0"/>
                <a:cs typeface="Arial" panose="020B0604020202020204" pitchFamily="34" charset="0"/>
              </a:rPr>
              <a:t>фабрик являют </a:t>
            </a:r>
            <a:r>
              <a:rPr lang="ru-RU" sz="2000" i="1" dirty="0">
                <a:solidFill>
                  <a:schemeClr val="tx1">
                    <a:lumMod val="75000"/>
                    <a:lumOff val="25000"/>
                  </a:schemeClr>
                </a:solidFill>
                <a:latin typeface="Arial" panose="020B0604020202020204" pitchFamily="34" charset="0"/>
                <a:cs typeface="Arial" panose="020B0604020202020204" pitchFamily="34" charset="0"/>
              </a:rPr>
              <a:t>собой образцы камнерезного искусства. Все чаще используется техника Флорентийской мозаики. Изделия из малахита и бронзы вытесняют более хрупкие материалы, в частности фарфор и стекло. </a:t>
            </a:r>
            <a:br>
              <a:rPr lang="ru-RU" sz="2000" i="1" dirty="0">
                <a:solidFill>
                  <a:schemeClr val="tx1">
                    <a:lumMod val="75000"/>
                    <a:lumOff val="25000"/>
                  </a:schemeClr>
                </a:solidFill>
                <a:latin typeface="Arial" panose="020B0604020202020204" pitchFamily="34" charset="0"/>
                <a:cs typeface="Arial" panose="020B0604020202020204" pitchFamily="34" charset="0"/>
              </a:rPr>
            </a:br>
            <a:r>
              <a:rPr lang="ru-RU" sz="2000" i="1" dirty="0">
                <a:solidFill>
                  <a:schemeClr val="tx1">
                    <a:lumMod val="75000"/>
                    <a:lumOff val="25000"/>
                  </a:schemeClr>
                </a:solidFill>
                <a:latin typeface="Arial" panose="020B0604020202020204" pitchFamily="34" charset="0"/>
                <a:cs typeface="Arial" panose="020B0604020202020204" pitchFamily="34" charset="0"/>
              </a:rPr>
              <a:t>	</a:t>
            </a:r>
            <a:br>
              <a:rPr lang="ru-RU" sz="2000" i="1" dirty="0">
                <a:solidFill>
                  <a:schemeClr val="tx1">
                    <a:lumMod val="75000"/>
                    <a:lumOff val="25000"/>
                  </a:schemeClr>
                </a:solidFill>
                <a:latin typeface="Arial" panose="020B0604020202020204" pitchFamily="34" charset="0"/>
                <a:cs typeface="Arial" panose="020B0604020202020204" pitchFamily="34" charset="0"/>
              </a:rPr>
            </a:br>
            <a:br>
              <a:rPr lang="ru-RU" sz="2000" i="1" dirty="0">
                <a:solidFill>
                  <a:schemeClr val="tx1">
                    <a:lumMod val="75000"/>
                    <a:lumOff val="25000"/>
                  </a:schemeClr>
                </a:solidFill>
                <a:latin typeface="Arial" panose="020B0604020202020204" pitchFamily="34" charset="0"/>
                <a:cs typeface="Arial" panose="020B0604020202020204" pitchFamily="34" charset="0"/>
              </a:rPr>
            </a:b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12836499"/>
      </p:ext>
    </p:extLst>
  </p:cSld>
  <p:clrMapOvr>
    <a:overrideClrMapping bg1="lt1" tx1="dk1" bg2="lt2" tx2="dk2" accent1="accent1" accent2="accent2" accent3="accent3" accent4="accent4" accent5="accent5" accent6="accent6" hlink="hlink" folHlink="folHlink"/>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VTI">
  <a:themeElements>
    <a:clrScheme name="Custom 38">
      <a:dk1>
        <a:sysClr val="windowText" lastClr="000000"/>
      </a:dk1>
      <a:lt1>
        <a:sysClr val="window" lastClr="FFFFFF"/>
      </a:lt1>
      <a:dk2>
        <a:srgbClr val="505046"/>
      </a:dk2>
      <a:lt2>
        <a:srgbClr val="EEECE1"/>
      </a:lt2>
      <a:accent1>
        <a:srgbClr val="EE462D"/>
      </a:accent1>
      <a:accent2>
        <a:srgbClr val="595A85"/>
      </a:accent2>
      <a:accent3>
        <a:srgbClr val="8D6F5B"/>
      </a:accent3>
      <a:accent4>
        <a:srgbClr val="FABD2F"/>
      </a:accent4>
      <a:accent5>
        <a:srgbClr val="AF8073"/>
      </a:accent5>
      <a:accent6>
        <a:srgbClr val="787880"/>
      </a:accent6>
      <a:hlink>
        <a:srgbClr val="CC8D00"/>
      </a:hlink>
      <a:folHlink>
        <a:srgbClr val="82829E"/>
      </a:folHlink>
    </a:clrScheme>
    <a:fontScheme name="Savon">
      <a:majorFont>
        <a:latin typeface="Avenir Next LT Pro Light"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venir Next LT Pro"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ONE.pptx" id="{5330A5D3-B581-4B4A-9313-9275B6EF2E52}" vid="{516C64E9-C0AA-46DA-9991-9C0EC881A8B4}"/>
    </a:ext>
  </a:extLst>
</a:theme>
</file>

<file path=docProps/app.xml><?xml version="1.0" encoding="utf-8"?>
<Properties xmlns="http://schemas.openxmlformats.org/officeDocument/2006/extended-properties" xmlns:vt="http://schemas.openxmlformats.org/officeDocument/2006/docPropsVTypes">
  <Template>Floral Flourish</Template>
  <TotalTime>0</TotalTime>
  <Words>1099</Words>
  <Application>Microsoft Office PowerPoint</Application>
  <PresentationFormat>Widescreen</PresentationFormat>
  <Paragraphs>16</Paragraphs>
  <Slides>10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Avenir Next LT Pro</vt:lpstr>
      <vt:lpstr>Avenir Next LT Pro Light</vt:lpstr>
      <vt:lpstr>Garamond</vt:lpstr>
      <vt:lpstr>SavonVTI</vt:lpstr>
      <vt:lpstr>ИСТОРИЯ РУССКОЙ КУЛЬТУРЫ II</vt:lpstr>
      <vt:lpstr> </vt:lpstr>
      <vt:lpstr> </vt:lpstr>
      <vt:lpstr>  В начале 19 века в живописи все еще сохраняется иерархия жанров. Историческая картина, по-прежнему, считается самым важным жанровым решением.  Среди выдающихся живописцев этого жанра – Андрей Иванов. «Смерть Пелопида»  и «Похищение Ганимеда» - наиболее известные работы художника.              .   Величайшим мастером академического рисунка 19 века по праву был признан Василий Шубуев.                                                                                Значительный вклад в живопись 19 века внес и Орест Кипренский. В работах Кипренского можно отметить гармонию и жизнелюбие. Среди его знаменитых работ – «Портрет А.С. Пушкина», «Портрет Е.В. Давыдова», «Портрет Е.П. Ростопчиной», а также композиция «Дмитрий Донской на Куликовом поле». </vt:lpstr>
      <vt:lpstr> К числу других выдающихся художников этого времени относится и Василий Тропинин. Родившийся в 1776 г. Тропинин до 1823 года оставался крепостным. Его авторству принадлежат такие замечательные работы, как «Портрет пожилого украинского крестьянина», «Мальчик с жалейкой», «Пряха», «Голова мальчика», «Кружевница», «Потрет Брюллова», «Портрет Пушкина» и многие  другие.                             .   Ярким представителем демократической простоты в искусстве был Николай Аргунов. Крепостному художнику принадлежат такие работы, как «Портрет Г.В. Варгина», «Портрет П.М. Вишняковой».                              .    Выдающимся мастером пейзажей был Сильвестр Щедрин. Продолживший семейную традицию, Щедрин окончил академию художеств с золотой медалью. Среди его работ  - «Неаполь», «На набережной, «Новый Рим», «Вид с Петровского острова» и многие другие.</vt:lpstr>
      <vt:lpstr> В 19 веке активное развитие в живописи получает бытовой жанр. К числу выдающихся мастеров бытового жанра принадлежит Алексей Венецианов. Благодаря его творчеству бытовой жанр встал вровень с исторической картиной. Известность ему принесли такие работы как «Портрет матери», «Портрет М.А. Фонвизина», «Гумно», «Жнецы», «Утро помещицы», «Гадание на картах». .  Карл Брюллов также занимает важное место в живописи 19 века. Блестяще закончив академию живописи, он продолжил образование в Италии. Именно поэтому он часто в своих работах обращался к итальянской теме. Среди выдающихся работ Брюллова – «Последний день Помпеи», «Портрет Е.П. Салтыковой», «Портрет графини Ю.П. Самойловой», «Всадница», портрет А.Н. Львова, «Вирсавия», «Итальянский полдень». </vt:lpstr>
      <vt:lpstr> К числу выдающихся художников 19 века принадлежит и Алекандр Иванов.  Подробно изучив классические произведения, Иванов создал гениальную картину «Явление Христа народу». Посвятив написанию картины более 20 лет, он мечтал, чтобы его произведение было образцом для молодых художников.              .  Исторической опыт первой половины 19 века способствовал развитию графики, которая характеризовалась народностью и патриотичностью. Активное развитие получила изобразительная сатира.  В графике этого периода можно проследить тесную связь с литературой. К середине 19 века в графике ярко проявится реалистическая направленность.          . </vt:lpstr>
      <vt:lpstr> .          .  Иван Иванов оставил заметный след в сатирической графике.  Значительную роль в развитии графики сыграл и Александр Орловский. С его именем связывают появление в России литографии. Его работы характеризуются реализмом и жизненной правдивостью.   В середине 19 века в графике начинают появляться работы социально-критического содержания. Широкое распространение получает литературная иллюстрация. К середине 19 века относят и появление первых печатных афиш.   Господство классицизма в искусстве 19 века отражается и в декоративно-прикладном искусстве, в частности в дизайне мебели и фарфора. Позолота становится наиболее часто используемым цветовым и эстетическим решением. В декоре по-прежнему преобладает симметрический орнамент. </vt:lpstr>
      <vt:lpstr> Продукции Колывановской, Петергофской и Екатеринбургской фабрик являют собой образцы камнерезного искусства. Все чаще используется техника Флорентийской мозаики. Изделия из малахита и бронзы вытесняют более хрупкие материалы, в частности фарфор и стекло.     </vt:lpstr>
      <vt:lpstr>Список литературы, использованный при составлении слайдов:  Александров, В.Н. (2009). История русского искусства. Минск. Харвест. Бутромеев, В.П. и др.(2007). Россия державная. Москва. Белый город. Горелов, А.А. (2015). История русской культуры. Москва. Юрайт. Забылин, М.М. (2008). Праздники, обряды и обычаи русского народа. Москва. Эксмо. Короткова, М.В. (2008). Традиции русского быта. Москва. Дрофа. Костомаров, Н. (2011). Быт и нравы русского народа. Москва. Русич. Милюков, П.Н. (2009). Энциклопедия русской православной культуры. Москва. Эксмо. Пархоменко, Т. (2010). Культура без цензуры. Москва. Книжный клуб. Покровский М.Н. (2010). Очерк истории русской культуры. Москва. URSS. Соловьев, В.(2008). Золотая книга русской культуры. Москва. Белый город. Стахорский, С. (2006). Русская культура. Москва. Дрофа. Терехова, А. и др. (2007). История русской культуры. Москва. Эксмо</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2019-12-24T19:39:16Z</dcterms:created>
  <dcterms:modified xsi:type="dcterms:W3CDTF">2020-03-16T11:17:55Z</dcterms:modified>
</cp:coreProperties>
</file>