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6" d="100"/>
          <a:sy n="46" d="100"/>
        </p:scale>
        <p:origin x="53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529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359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1454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7296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133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6686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2865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3991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11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032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415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392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562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107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1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461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130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5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Yargı ve İnsan Hakları Muhabirliği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8. Hafta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081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İnsan hakları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Antik Yunan ve Roma</a:t>
            </a:r>
          </a:p>
          <a:p>
            <a:r>
              <a:rPr lang="tr-TR" dirty="0" err="1" smtClean="0"/>
              <a:t>Magna</a:t>
            </a:r>
            <a:r>
              <a:rPr lang="tr-TR" dirty="0" smtClean="0"/>
              <a:t> Carta (1215 İngiltere-kralın yetkilerinin sınırlandırılması)</a:t>
            </a:r>
          </a:p>
          <a:p>
            <a:r>
              <a:rPr lang="tr-TR" dirty="0" smtClean="0"/>
              <a:t>Rönesans ve Reform – aydınlanma Felsefesi</a:t>
            </a:r>
          </a:p>
          <a:p>
            <a:r>
              <a:rPr lang="tr-TR" dirty="0" err="1" smtClean="0"/>
              <a:t>Hobbes</a:t>
            </a:r>
            <a:r>
              <a:rPr lang="tr-TR" dirty="0" smtClean="0"/>
              <a:t>, Locke ve Rousseau – Toplum Sözleşmesi</a:t>
            </a:r>
          </a:p>
          <a:p>
            <a:r>
              <a:rPr lang="tr-TR" dirty="0" smtClean="0"/>
              <a:t>Montesquieu-Kuvvetler Ayrılığı</a:t>
            </a:r>
          </a:p>
          <a:p>
            <a:r>
              <a:rPr lang="tr-TR" dirty="0" smtClean="0"/>
              <a:t>Fransız İhtilali (1789) –insan hakları evrensel bildirgesi</a:t>
            </a:r>
          </a:p>
          <a:p>
            <a:r>
              <a:rPr lang="tr-TR" dirty="0" smtClean="0"/>
              <a:t>Amerikan Bağımsızlık Bildirgesi (4 Temmuz 1776)</a:t>
            </a:r>
          </a:p>
        </p:txBody>
      </p:sp>
    </p:spTree>
    <p:extLst>
      <p:ext uri="{BB962C8B-B14F-4D97-AF65-F5344CB8AC3E}">
        <p14:creationId xmlns:p14="http://schemas.microsoft.com/office/powerpoint/2010/main" val="273846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742406"/>
          </a:xfrm>
        </p:spPr>
        <p:txBody>
          <a:bodyPr>
            <a:normAutofit fontScale="90000"/>
          </a:bodyPr>
          <a:lstStyle/>
          <a:p>
            <a:r>
              <a:rPr lang="tr-TR" dirty="0"/>
              <a:t>İnsan ve yurttaş hakları evrensel bildirgesi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5801" y="1881051"/>
            <a:ext cx="10394707" cy="4032070"/>
          </a:xfrm>
        </p:spPr>
        <p:txBody>
          <a:bodyPr>
            <a:normAutofit/>
          </a:bodyPr>
          <a:lstStyle/>
          <a:p>
            <a:r>
              <a:rPr lang="tr-TR" dirty="0" smtClean="0"/>
              <a:t>1789 İnsan ve yurttaş hakları evrensel bildirgesi</a:t>
            </a:r>
          </a:p>
          <a:p>
            <a:r>
              <a:rPr lang="tr-TR" dirty="0" smtClean="0"/>
              <a:t>1789’da Fransız Ulusal Kurucu Meclisi tarafından ilan edilmiştir. </a:t>
            </a:r>
          </a:p>
          <a:p>
            <a:r>
              <a:rPr lang="tr-TR" dirty="0" smtClean="0"/>
              <a:t>Fransız Devriminden doğan bir belgedir</a:t>
            </a:r>
          </a:p>
          <a:p>
            <a:endParaRPr lang="tr-TR" dirty="0" smtClean="0"/>
          </a:p>
          <a:p>
            <a:r>
              <a:rPr lang="tr-TR" dirty="0"/>
              <a:t>M</a:t>
            </a:r>
            <a:r>
              <a:rPr lang="tr-TR" dirty="0" smtClean="0"/>
              <a:t>adde </a:t>
            </a:r>
            <a:r>
              <a:rPr lang="tr-TR" dirty="0"/>
              <a:t>1 </a:t>
            </a:r>
            <a:endParaRPr lang="tr-TR" dirty="0" smtClean="0"/>
          </a:p>
          <a:p>
            <a:r>
              <a:rPr lang="tr-TR" dirty="0" smtClean="0"/>
              <a:t>İnsanlar</a:t>
            </a:r>
            <a:r>
              <a:rPr lang="tr-TR" dirty="0"/>
              <a:t>, haklar bakımından özgür ve eşit doğar ve yaşarlar. Sosyal farklılıklar ancak ortak faydaya dayanabilir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180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İnsan ve yurttaş hakları evrensel bildirgesi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Madde 2</a:t>
            </a:r>
          </a:p>
          <a:p>
            <a:r>
              <a:rPr lang="tr-TR" dirty="0"/>
              <a:t>Herhangi bir siyasi birliğin amacı, insanın doğal ve ifade edilemez haklarının korunmasıdır. Bu haklar özgürlük, mülkiyet, güvenlik ve baskıya karşı direniştir.</a:t>
            </a:r>
          </a:p>
          <a:p>
            <a:r>
              <a:rPr lang="tr-TR" dirty="0" smtClean="0"/>
              <a:t>Madde </a:t>
            </a:r>
            <a:r>
              <a:rPr lang="tr-TR" dirty="0"/>
              <a:t>3 </a:t>
            </a:r>
          </a:p>
          <a:p>
            <a:r>
              <a:rPr lang="tr-TR" dirty="0"/>
              <a:t>Egemenliğin temeli, esas olarak ulustadır. Hiçbir kuruluş, hiçbir kimse açıkça ulustan kaynaklanmayan bir iktidarı kullanamaz</a:t>
            </a:r>
            <a:r>
              <a:rPr lang="tr-TR" dirty="0" smtClean="0"/>
              <a:t>.</a:t>
            </a:r>
          </a:p>
          <a:p>
            <a:r>
              <a:rPr lang="tr-TR" dirty="0"/>
              <a:t>Kaynak: insan ve yurttaş hakları bildirgesi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5729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Amerikan Bağımsızlık Bildirgesi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13 koloninin büyük Britanya krallığından bağımsızlıklarını temellendirdikleri belgedir. </a:t>
            </a:r>
          </a:p>
          <a:p>
            <a:r>
              <a:rPr lang="tr-TR" dirty="0" smtClean="0"/>
              <a:t>Amerika Birleşik Devletleri’ni kurmaya yönelik ilk adımdır</a:t>
            </a:r>
          </a:p>
          <a:p>
            <a:r>
              <a:rPr lang="tr-TR" dirty="0" smtClean="0"/>
              <a:t>4 temmuz bağımsızlık günü olarak kutlanır.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85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Amerikan Bağımsızlık Bildirgesi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gerçekleri açık bir şekilde görüyoruz: </a:t>
            </a:r>
          </a:p>
          <a:p>
            <a:r>
              <a:rPr lang="tr-TR" dirty="0" smtClean="0"/>
              <a:t> </a:t>
            </a:r>
            <a:r>
              <a:rPr lang="tr-TR" dirty="0"/>
              <a:t>Tüm insanlar eşit yaratılmışlardır; Yaradan’ları tarafından bağışlanmış, belli bazı vazgeçilemez haklara sahiptirler; </a:t>
            </a:r>
            <a:r>
              <a:rPr lang="tr-TR" dirty="0" smtClean="0"/>
              <a:t>bunlar arasında yaşam</a:t>
            </a:r>
            <a:r>
              <a:rPr lang="tr-TR" dirty="0"/>
              <a:t>, özgürlük ve mutluluğa erişme hakları da </a:t>
            </a:r>
            <a:r>
              <a:rPr lang="tr-TR" dirty="0" smtClean="0"/>
              <a:t>bulunmaktadır. </a:t>
            </a:r>
          </a:p>
          <a:p>
            <a:r>
              <a:rPr lang="tr-TR" dirty="0" smtClean="0"/>
              <a:t>Bu </a:t>
            </a:r>
            <a:r>
              <a:rPr lang="tr-TR" dirty="0"/>
              <a:t>hakları güvence altına almak </a:t>
            </a:r>
            <a:r>
              <a:rPr lang="tr-TR" dirty="0" smtClean="0"/>
              <a:t>için insanlar, güçlerini yönetilenlerin rızasından alan  yönetimler </a:t>
            </a:r>
            <a:r>
              <a:rPr lang="tr-TR" dirty="0"/>
              <a:t>kurarlar</a:t>
            </a:r>
            <a:r>
              <a:rPr lang="tr-TR" dirty="0" smtClean="0"/>
              <a:t>;..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819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Amerikan Bağımsızlık Bildirgesi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herhangi bir yönetim biçimi, bu hedeflere ulaşmada </a:t>
            </a:r>
            <a:r>
              <a:rPr lang="tr-TR" dirty="0" smtClean="0"/>
              <a:t>yıkıcı olmaya </a:t>
            </a:r>
            <a:r>
              <a:rPr lang="tr-TR" dirty="0"/>
              <a:t>başladığında, bu yönetimi değiştirmek ya da </a:t>
            </a:r>
            <a:r>
              <a:rPr lang="tr-TR" dirty="0" smtClean="0"/>
              <a:t>kaldırmak, ve yetkilerini </a:t>
            </a:r>
            <a:r>
              <a:rPr lang="tr-TR" dirty="0"/>
              <a:t>ve dayandığı </a:t>
            </a:r>
            <a:r>
              <a:rPr lang="tr-TR" dirty="0" smtClean="0"/>
              <a:t>ilkeleri, </a:t>
            </a:r>
            <a:r>
              <a:rPr lang="tr-TR" dirty="0"/>
              <a:t>güvenlik ve mutluluklarını sağlayacağına en çok inandıkları bir biçimde </a:t>
            </a:r>
            <a:r>
              <a:rPr lang="tr-TR" dirty="0" smtClean="0"/>
              <a:t>düzenledikleri yeni bir yönetim </a:t>
            </a:r>
            <a:r>
              <a:rPr lang="tr-TR" dirty="0"/>
              <a:t>kurmak, halkın hakkıdır;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952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Amerikan Bağımsızlık Bildirgesi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Sağduyu, Aslında </a:t>
            </a:r>
            <a:r>
              <a:rPr lang="tr-TR" dirty="0"/>
              <a:t>uzun bir geçmişi olan yönetimlerin </a:t>
            </a:r>
            <a:r>
              <a:rPr lang="tr-TR" dirty="0" smtClean="0"/>
              <a:t>hafif </a:t>
            </a:r>
            <a:r>
              <a:rPr lang="tr-TR" dirty="0"/>
              <a:t>ve geçici nedenlerle değiştirilmemesini buyurur; bu yüzden insanların durumlarını düzeltmek amacıyla alışılagelen yönetim biçimlerini değiştirmek yerine, kötülüklere katlanmayı yeğlediklerini deneyimler göstermiştir; ancak sürekli aynı amaca yönelik, uzun </a:t>
            </a:r>
            <a:r>
              <a:rPr lang="tr-TR" dirty="0" smtClean="0"/>
              <a:t>bir istismar ve gasplar dizisi, </a:t>
            </a:r>
            <a:r>
              <a:rPr lang="tr-TR" dirty="0"/>
              <a:t>ulusu, mutlak bir </a:t>
            </a:r>
            <a:r>
              <a:rPr lang="tr-TR" dirty="0" smtClean="0"/>
              <a:t>despotizm altında tutmak </a:t>
            </a:r>
            <a:r>
              <a:rPr lang="tr-TR" dirty="0"/>
              <a:t>niyetini açığa vurursa, o zaman böyle bir yönetimi yıkmak ve gelecekteki güvenlikleri için yeni koruyucular seçmek, o ulusun hakkı ve görevidir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Kaynak Amerikan Bağımsızlık Bildirgesi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4086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402</TotalTime>
  <Words>374</Words>
  <Application>Microsoft Office PowerPoint</Application>
  <PresentationFormat>Geniş ekran</PresentationFormat>
  <Paragraphs>37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Impact</vt:lpstr>
      <vt:lpstr>Ana Olay</vt:lpstr>
      <vt:lpstr>Yargı ve İnsan Hakları Muhabirliği</vt:lpstr>
      <vt:lpstr>İnsan hakları</vt:lpstr>
      <vt:lpstr>İnsan ve yurttaş hakları evrensel bildirgesi</vt:lpstr>
      <vt:lpstr>İnsan ve yurttaş hakları evrensel bildirgesi</vt:lpstr>
      <vt:lpstr>Amerikan Bağımsızlık Bildirgesi</vt:lpstr>
      <vt:lpstr>Amerikan Bağımsızlık Bildirgesi</vt:lpstr>
      <vt:lpstr>Amerikan Bağımsızlık Bildirgesi</vt:lpstr>
      <vt:lpstr>Amerikan Bağımsızlık Bildirgesi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Yargı ve İnsan Hakları Muhabirliği</dc:title>
  <dc:creator>OZGUN DINCER</dc:creator>
  <cp:lastModifiedBy>user</cp:lastModifiedBy>
  <cp:revision>56</cp:revision>
  <dcterms:created xsi:type="dcterms:W3CDTF">2019-04-21T11:01:11Z</dcterms:created>
  <dcterms:modified xsi:type="dcterms:W3CDTF">2020-02-01T19:15:50Z</dcterms:modified>
</cp:coreProperties>
</file>