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75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D81EE997-B15D-4079-8991-64A71B612B22}" type="datetimeFigureOut">
              <a:rPr lang="tr-TR" smtClean="0"/>
              <a:t>9.05.2020</a:t>
            </a:fld>
            <a:endParaRPr lang="tr-TR"/>
          </a:p>
        </p:txBody>
      </p:sp>
      <p:sp>
        <p:nvSpPr>
          <p:cNvPr id="5" name="Footer Placeholder 4"/>
          <p:cNvSpPr>
            <a:spLocks noGrp="1"/>
          </p:cNvSpPr>
          <p:nvPr>
            <p:ph type="ftr" sz="quarter" idx="11"/>
          </p:nvPr>
        </p:nvSpPr>
        <p:spPr>
          <a:xfrm>
            <a:off x="1876424" y="5410201"/>
            <a:ext cx="5124886" cy="365125"/>
          </a:xfrm>
        </p:spPr>
        <p:txBody>
          <a:bodyPr/>
          <a:lstStyle/>
          <a:p>
            <a:endParaRPr lang="tr-TR"/>
          </a:p>
        </p:txBody>
      </p:sp>
      <p:sp>
        <p:nvSpPr>
          <p:cNvPr id="6" name="Slide Number Placeholder 5"/>
          <p:cNvSpPr>
            <a:spLocks noGrp="1"/>
          </p:cNvSpPr>
          <p:nvPr>
            <p:ph type="sldNum" sz="quarter" idx="12"/>
          </p:nvPr>
        </p:nvSpPr>
        <p:spPr>
          <a:xfrm>
            <a:off x="9896911" y="5410199"/>
            <a:ext cx="771089" cy="365125"/>
          </a:xfrm>
        </p:spPr>
        <p:txBody>
          <a:bodyPr/>
          <a:lstStyle/>
          <a:p>
            <a:fld id="{2C2D5962-28D7-42F1-A491-020913721981}" type="slidenum">
              <a:rPr lang="tr-TR" smtClean="0"/>
              <a:t>‹#›</a:t>
            </a:fld>
            <a:endParaRPr lang="tr-TR"/>
          </a:p>
        </p:txBody>
      </p:sp>
    </p:spTree>
    <p:extLst>
      <p:ext uri="{BB962C8B-B14F-4D97-AF65-F5344CB8AC3E}">
        <p14:creationId xmlns:p14="http://schemas.microsoft.com/office/powerpoint/2010/main" val="3848712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81EE997-B15D-4079-8991-64A71B612B2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C2D5962-28D7-42F1-A491-020913721981}" type="slidenum">
              <a:rPr lang="tr-TR" smtClean="0"/>
              <a:t>‹#›</a:t>
            </a:fld>
            <a:endParaRPr lang="tr-TR"/>
          </a:p>
        </p:txBody>
      </p:sp>
    </p:spTree>
    <p:extLst>
      <p:ext uri="{BB962C8B-B14F-4D97-AF65-F5344CB8AC3E}">
        <p14:creationId xmlns:p14="http://schemas.microsoft.com/office/powerpoint/2010/main" val="3296681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81EE997-B15D-4079-8991-64A71B612B2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C2D5962-28D7-42F1-A491-020913721981}" type="slidenum">
              <a:rPr lang="tr-TR" smtClean="0"/>
              <a:t>‹#›</a:t>
            </a:fld>
            <a:endParaRPr lang="tr-TR"/>
          </a:p>
        </p:txBody>
      </p:sp>
    </p:spTree>
    <p:extLst>
      <p:ext uri="{BB962C8B-B14F-4D97-AF65-F5344CB8AC3E}">
        <p14:creationId xmlns:p14="http://schemas.microsoft.com/office/powerpoint/2010/main" val="10244883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81EE997-B15D-4079-8991-64A71B612B2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C2D5962-28D7-42F1-A491-020913721981}" type="slidenum">
              <a:rPr lang="tr-TR" smtClean="0"/>
              <a:t>‹#›</a:t>
            </a:fld>
            <a:endParaRPr lang="tr-TR"/>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33486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81EE997-B15D-4079-8991-64A71B612B2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C2D5962-28D7-42F1-A491-020913721981}" type="slidenum">
              <a:rPr lang="tr-TR" smtClean="0"/>
              <a:t>‹#›</a:t>
            </a:fld>
            <a:endParaRPr lang="tr-TR"/>
          </a:p>
        </p:txBody>
      </p:sp>
    </p:spTree>
    <p:extLst>
      <p:ext uri="{BB962C8B-B14F-4D97-AF65-F5344CB8AC3E}">
        <p14:creationId xmlns:p14="http://schemas.microsoft.com/office/powerpoint/2010/main" val="1632522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D81EE997-B15D-4079-8991-64A71B612B22}"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C2D5962-28D7-42F1-A491-020913721981}" type="slidenum">
              <a:rPr lang="tr-TR" smtClean="0"/>
              <a:t>‹#›</a:t>
            </a:fld>
            <a:endParaRPr lang="tr-TR"/>
          </a:p>
        </p:txBody>
      </p:sp>
    </p:spTree>
    <p:extLst>
      <p:ext uri="{BB962C8B-B14F-4D97-AF65-F5344CB8AC3E}">
        <p14:creationId xmlns:p14="http://schemas.microsoft.com/office/powerpoint/2010/main" val="31688755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D81EE997-B15D-4079-8991-64A71B612B22}"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C2D5962-28D7-42F1-A491-020913721981}" type="slidenum">
              <a:rPr lang="tr-TR" smtClean="0"/>
              <a:t>‹#›</a:t>
            </a:fld>
            <a:endParaRPr lang="tr-TR"/>
          </a:p>
        </p:txBody>
      </p:sp>
    </p:spTree>
    <p:extLst>
      <p:ext uri="{BB962C8B-B14F-4D97-AF65-F5344CB8AC3E}">
        <p14:creationId xmlns:p14="http://schemas.microsoft.com/office/powerpoint/2010/main" val="18639402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81EE997-B15D-4079-8991-64A71B612B2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C2D5962-28D7-42F1-A491-020913721981}" type="slidenum">
              <a:rPr lang="tr-TR" smtClean="0"/>
              <a:t>‹#›</a:t>
            </a:fld>
            <a:endParaRPr lang="tr-TR"/>
          </a:p>
        </p:txBody>
      </p:sp>
    </p:spTree>
    <p:extLst>
      <p:ext uri="{BB962C8B-B14F-4D97-AF65-F5344CB8AC3E}">
        <p14:creationId xmlns:p14="http://schemas.microsoft.com/office/powerpoint/2010/main" val="7966071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81EE997-B15D-4079-8991-64A71B612B2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C2D5962-28D7-42F1-A491-020913721981}" type="slidenum">
              <a:rPr lang="tr-TR" smtClean="0"/>
              <a:t>‹#›</a:t>
            </a:fld>
            <a:endParaRPr lang="tr-TR"/>
          </a:p>
        </p:txBody>
      </p:sp>
    </p:spTree>
    <p:extLst>
      <p:ext uri="{BB962C8B-B14F-4D97-AF65-F5344CB8AC3E}">
        <p14:creationId xmlns:p14="http://schemas.microsoft.com/office/powerpoint/2010/main" val="731012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81EE997-B15D-4079-8991-64A71B612B2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C2D5962-28D7-42F1-A491-020913721981}" type="slidenum">
              <a:rPr lang="tr-TR" smtClean="0"/>
              <a:t>‹#›</a:t>
            </a:fld>
            <a:endParaRPr lang="tr-TR"/>
          </a:p>
        </p:txBody>
      </p:sp>
    </p:spTree>
    <p:extLst>
      <p:ext uri="{BB962C8B-B14F-4D97-AF65-F5344CB8AC3E}">
        <p14:creationId xmlns:p14="http://schemas.microsoft.com/office/powerpoint/2010/main" val="3199776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81EE997-B15D-4079-8991-64A71B612B22}"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C2D5962-28D7-42F1-A491-020913721981}" type="slidenum">
              <a:rPr lang="tr-TR" smtClean="0"/>
              <a:t>‹#›</a:t>
            </a:fld>
            <a:endParaRPr lang="tr-TR"/>
          </a:p>
        </p:txBody>
      </p:sp>
    </p:spTree>
    <p:extLst>
      <p:ext uri="{BB962C8B-B14F-4D97-AF65-F5344CB8AC3E}">
        <p14:creationId xmlns:p14="http://schemas.microsoft.com/office/powerpoint/2010/main" val="1679228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81EE997-B15D-4079-8991-64A71B612B2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C2D5962-28D7-42F1-A491-020913721981}" type="slidenum">
              <a:rPr lang="tr-TR" smtClean="0"/>
              <a:t>‹#›</a:t>
            </a:fld>
            <a:endParaRPr lang="tr-TR"/>
          </a:p>
        </p:txBody>
      </p:sp>
    </p:spTree>
    <p:extLst>
      <p:ext uri="{BB962C8B-B14F-4D97-AF65-F5344CB8AC3E}">
        <p14:creationId xmlns:p14="http://schemas.microsoft.com/office/powerpoint/2010/main" val="1788220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81EE997-B15D-4079-8991-64A71B612B22}"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C2D5962-28D7-42F1-A491-020913721981}" type="slidenum">
              <a:rPr lang="tr-TR" smtClean="0"/>
              <a:t>‹#›</a:t>
            </a:fld>
            <a:endParaRPr lang="tr-TR"/>
          </a:p>
        </p:txBody>
      </p:sp>
    </p:spTree>
    <p:extLst>
      <p:ext uri="{BB962C8B-B14F-4D97-AF65-F5344CB8AC3E}">
        <p14:creationId xmlns:p14="http://schemas.microsoft.com/office/powerpoint/2010/main" val="698790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81EE997-B15D-4079-8991-64A71B612B22}"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C2D5962-28D7-42F1-A491-020913721981}" type="slidenum">
              <a:rPr lang="tr-TR" smtClean="0"/>
              <a:t>‹#›</a:t>
            </a:fld>
            <a:endParaRPr lang="tr-TR"/>
          </a:p>
        </p:txBody>
      </p:sp>
    </p:spTree>
    <p:extLst>
      <p:ext uri="{BB962C8B-B14F-4D97-AF65-F5344CB8AC3E}">
        <p14:creationId xmlns:p14="http://schemas.microsoft.com/office/powerpoint/2010/main" val="2370504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1EE997-B15D-4079-8991-64A71B612B22}"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C2D5962-28D7-42F1-A491-020913721981}" type="slidenum">
              <a:rPr lang="tr-TR" smtClean="0"/>
              <a:t>‹#›</a:t>
            </a:fld>
            <a:endParaRPr lang="tr-TR"/>
          </a:p>
        </p:txBody>
      </p:sp>
    </p:spTree>
    <p:extLst>
      <p:ext uri="{BB962C8B-B14F-4D97-AF65-F5344CB8AC3E}">
        <p14:creationId xmlns:p14="http://schemas.microsoft.com/office/powerpoint/2010/main" val="2007690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81EE997-B15D-4079-8991-64A71B612B2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C2D5962-28D7-42F1-A491-020913721981}" type="slidenum">
              <a:rPr lang="tr-TR" smtClean="0"/>
              <a:t>‹#›</a:t>
            </a:fld>
            <a:endParaRPr lang="tr-TR"/>
          </a:p>
        </p:txBody>
      </p:sp>
    </p:spTree>
    <p:extLst>
      <p:ext uri="{BB962C8B-B14F-4D97-AF65-F5344CB8AC3E}">
        <p14:creationId xmlns:p14="http://schemas.microsoft.com/office/powerpoint/2010/main" val="2606940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81EE997-B15D-4079-8991-64A71B612B22}"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C2D5962-28D7-42F1-A491-020913721981}" type="slidenum">
              <a:rPr lang="tr-TR" smtClean="0"/>
              <a:t>‹#›</a:t>
            </a:fld>
            <a:endParaRPr lang="tr-TR"/>
          </a:p>
        </p:txBody>
      </p:sp>
    </p:spTree>
    <p:extLst>
      <p:ext uri="{BB962C8B-B14F-4D97-AF65-F5344CB8AC3E}">
        <p14:creationId xmlns:p14="http://schemas.microsoft.com/office/powerpoint/2010/main" val="945873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81EE997-B15D-4079-8991-64A71B612B22}" type="datetimeFigureOut">
              <a:rPr lang="tr-TR" smtClean="0"/>
              <a:t>9.05.2020</a:t>
            </a:fld>
            <a:endParaRPr lang="tr-TR"/>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C2D5962-28D7-42F1-A491-020913721981}" type="slidenum">
              <a:rPr lang="tr-TR" smtClean="0"/>
              <a:t>‹#›</a:t>
            </a:fld>
            <a:endParaRPr lang="tr-TR"/>
          </a:p>
        </p:txBody>
      </p:sp>
    </p:spTree>
    <p:extLst>
      <p:ext uri="{BB962C8B-B14F-4D97-AF65-F5344CB8AC3E}">
        <p14:creationId xmlns:p14="http://schemas.microsoft.com/office/powerpoint/2010/main" val="4203238080"/>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Eğitimin işlevleri</a:t>
            </a:r>
            <a:endParaRPr lang="tr-TR" dirty="0"/>
          </a:p>
        </p:txBody>
      </p:sp>
      <p:sp>
        <p:nvSpPr>
          <p:cNvPr id="3" name="Alt Başlık 2"/>
          <p:cNvSpPr>
            <a:spLocks noGrp="1"/>
          </p:cNvSpPr>
          <p:nvPr>
            <p:ph type="subTitle" idx="1"/>
          </p:nvPr>
        </p:nvSpPr>
        <p:spPr/>
        <p:txBody>
          <a:bodyPr/>
          <a:lstStyle/>
          <a:p>
            <a:pPr algn="r"/>
            <a:r>
              <a:rPr lang="tr-TR" dirty="0" smtClean="0"/>
              <a:t>Halise kader zengin</a:t>
            </a:r>
            <a:endParaRPr lang="tr-TR" dirty="0"/>
          </a:p>
        </p:txBody>
      </p:sp>
    </p:spTree>
    <p:extLst>
      <p:ext uri="{BB962C8B-B14F-4D97-AF65-F5344CB8AC3E}">
        <p14:creationId xmlns:p14="http://schemas.microsoft.com/office/powerpoint/2010/main" val="2551941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Küreselleşme ve eğitim</a:t>
            </a:r>
            <a:endParaRPr lang="tr-TR" dirty="0"/>
          </a:p>
        </p:txBody>
      </p:sp>
      <p:sp>
        <p:nvSpPr>
          <p:cNvPr id="3" name="İçerik Yer Tutucusu 2"/>
          <p:cNvSpPr>
            <a:spLocks noGrp="1"/>
          </p:cNvSpPr>
          <p:nvPr>
            <p:ph idx="1"/>
          </p:nvPr>
        </p:nvSpPr>
        <p:spPr>
          <a:xfrm>
            <a:off x="1141412" y="1658983"/>
            <a:ext cx="9905999" cy="4132218"/>
          </a:xfrm>
        </p:spPr>
        <p:txBody>
          <a:bodyPr/>
          <a:lstStyle/>
          <a:p>
            <a:r>
              <a:rPr lang="tr-TR" dirty="0" smtClean="0"/>
              <a:t>Küreselleşen dünyada günümüz insanları hızlı düşünen, yaratıcı, neyi öğrenmesi gerektiğini ayırt edebilen, nasıl daha kolay öğrendiğinin bilincinde olan, kısaca kendini iyi tanıyan, çok şey bilen değil ama gereksinim duyduğu bilgiye kolayca ulaşabilen, teknolojiyi kullanabilen bireyler olarak düşünülüyorlar.</a:t>
            </a:r>
            <a:endParaRPr lang="tr-TR" dirty="0"/>
          </a:p>
          <a:p>
            <a:r>
              <a:rPr lang="tr-TR" dirty="0" smtClean="0"/>
              <a:t>Öğretmenlerin de değişen ekonomik, siyasal ve toplumsal yapıya uygun olarak kendilerini geliştirmeleri gerekliliği ortaya çıkmaktadır.</a:t>
            </a:r>
          </a:p>
          <a:p>
            <a:r>
              <a:rPr lang="tr-TR" dirty="0" smtClean="0"/>
              <a:t>Eğitimde klasik yaklaşımların etkisi giderek azalmıştır.</a:t>
            </a:r>
            <a:endParaRPr lang="tr-TR" dirty="0"/>
          </a:p>
        </p:txBody>
      </p:sp>
    </p:spTree>
    <p:extLst>
      <p:ext uri="{BB962C8B-B14F-4D97-AF65-F5344CB8AC3E}">
        <p14:creationId xmlns:p14="http://schemas.microsoft.com/office/powerpoint/2010/main" val="503084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Eğitimin işlevlerini yerine getirmesinde eğitim yönetimi</a:t>
            </a:r>
            <a:endParaRPr lang="tr-TR" dirty="0"/>
          </a:p>
        </p:txBody>
      </p:sp>
      <p:sp>
        <p:nvSpPr>
          <p:cNvPr id="3" name="İçerik Yer Tutucusu 2"/>
          <p:cNvSpPr>
            <a:spLocks noGrp="1"/>
          </p:cNvSpPr>
          <p:nvPr>
            <p:ph idx="1"/>
          </p:nvPr>
        </p:nvSpPr>
        <p:spPr/>
        <p:txBody>
          <a:bodyPr/>
          <a:lstStyle/>
          <a:p>
            <a:r>
              <a:rPr lang="tr-TR" dirty="0" smtClean="0"/>
              <a:t>Örgün eğitim: okul öncesi eğitim, ilköğretim, ortaöğretim, yükseköğretim</a:t>
            </a:r>
          </a:p>
          <a:p>
            <a:endParaRPr lang="tr-TR" dirty="0"/>
          </a:p>
          <a:p>
            <a:r>
              <a:rPr lang="tr-TR" dirty="0" smtClean="0"/>
              <a:t>Yaygın eğitim: Milli eğitimin genel amaçlarına ve temel ilkelerine uygun olarak, örgün eğitim sistemine hiç girmemiş ya da herhangi bir kademesinde bulunan ya da bu kademeden çıkmış bireylere verilen eğitimdir.</a:t>
            </a:r>
            <a:endParaRPr lang="tr-TR" dirty="0"/>
          </a:p>
        </p:txBody>
      </p:sp>
    </p:spTree>
    <p:extLst>
      <p:ext uri="{BB962C8B-B14F-4D97-AF65-F5344CB8AC3E}">
        <p14:creationId xmlns:p14="http://schemas.microsoft.com/office/powerpoint/2010/main" val="4101662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tr-TR" dirty="0" smtClean="0"/>
              <a:t>Vural </a:t>
            </a:r>
            <a:r>
              <a:rPr lang="tr-TR" dirty="0" err="1" smtClean="0"/>
              <a:t>Hoşgörür</a:t>
            </a:r>
            <a:r>
              <a:rPr lang="tr-TR" dirty="0" smtClean="0"/>
              <a:t>, Nuray Taştan, «Eğitimin İşlevleri», </a:t>
            </a:r>
            <a:r>
              <a:rPr lang="tr-TR" dirty="0" err="1" smtClean="0"/>
              <a:t>ed</a:t>
            </a:r>
            <a:r>
              <a:rPr lang="tr-TR" dirty="0" smtClean="0"/>
              <a:t>: Özcan Demirel, Zeki Kaya, Eğitime Giriş, 14. baskı, </a:t>
            </a:r>
            <a:r>
              <a:rPr lang="tr-TR" dirty="0" err="1" smtClean="0"/>
              <a:t>Pegem</a:t>
            </a:r>
            <a:r>
              <a:rPr lang="tr-TR" dirty="0" smtClean="0"/>
              <a:t> A. Yay., Ankara 2018, </a:t>
            </a:r>
            <a:r>
              <a:rPr lang="tr-TR" dirty="0" err="1" smtClean="0"/>
              <a:t>ss</a:t>
            </a:r>
            <a:r>
              <a:rPr lang="tr-TR" dirty="0" smtClean="0"/>
              <a:t>. </a:t>
            </a:r>
            <a:r>
              <a:rPr lang="tr-TR" smtClean="0"/>
              <a:t>283-300.</a:t>
            </a:r>
            <a:endParaRPr lang="tr-TR" dirty="0"/>
          </a:p>
        </p:txBody>
      </p:sp>
    </p:spTree>
    <p:extLst>
      <p:ext uri="{BB962C8B-B14F-4D97-AF65-F5344CB8AC3E}">
        <p14:creationId xmlns:p14="http://schemas.microsoft.com/office/powerpoint/2010/main" val="2513580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a:t>
            </a:r>
            <a:endParaRPr lang="tr-TR" dirty="0"/>
          </a:p>
        </p:txBody>
      </p:sp>
      <p:sp>
        <p:nvSpPr>
          <p:cNvPr id="3" name="İçerik Yer Tutucusu 2"/>
          <p:cNvSpPr>
            <a:spLocks noGrp="1"/>
          </p:cNvSpPr>
          <p:nvPr>
            <p:ph idx="1"/>
          </p:nvPr>
        </p:nvSpPr>
        <p:spPr/>
        <p:txBody>
          <a:bodyPr/>
          <a:lstStyle/>
          <a:p>
            <a:r>
              <a:rPr lang="tr-TR" dirty="0" smtClean="0"/>
              <a:t>Toplumsal bir kurum olan eğitim, geleneksel anlamda ekonomik, sosyal, politik ve kültürel amaçları ve değerleri en mükemmel şekilde gerçekleştirmek üzere vardır.</a:t>
            </a:r>
          </a:p>
          <a:p>
            <a:r>
              <a:rPr lang="tr-TR" dirty="0" smtClean="0"/>
              <a:t>Eğitimden, bireysel ve toplumsal istek ve beklentiler en üst düzeydedir. Bu nedenle, eğitimin amaç ve işlevleri de oldukça çeşitlilik ve karmaşıklık içermektedir.</a:t>
            </a:r>
            <a:endParaRPr lang="tr-TR" dirty="0"/>
          </a:p>
        </p:txBody>
      </p:sp>
    </p:spTree>
    <p:extLst>
      <p:ext uri="{BB962C8B-B14F-4D97-AF65-F5344CB8AC3E}">
        <p14:creationId xmlns:p14="http://schemas.microsoft.com/office/powerpoint/2010/main" val="4165801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prstClr val="white"/>
                </a:solidFill>
              </a:rPr>
              <a:t>Giriş</a:t>
            </a:r>
            <a:endParaRPr lang="tr-TR" dirty="0"/>
          </a:p>
        </p:txBody>
      </p:sp>
      <p:sp>
        <p:nvSpPr>
          <p:cNvPr id="3" name="İçerik Yer Tutucusu 2"/>
          <p:cNvSpPr>
            <a:spLocks noGrp="1"/>
          </p:cNvSpPr>
          <p:nvPr>
            <p:ph idx="1"/>
          </p:nvPr>
        </p:nvSpPr>
        <p:spPr/>
        <p:txBody>
          <a:bodyPr>
            <a:normAutofit lnSpcReduction="10000"/>
          </a:bodyPr>
          <a:lstStyle/>
          <a:p>
            <a:r>
              <a:rPr lang="tr-TR" b="1" dirty="0" smtClean="0"/>
              <a:t>Eğitimin birey bakımından işlevleri: </a:t>
            </a:r>
            <a:r>
              <a:rPr lang="tr-TR" dirty="0" smtClean="0"/>
              <a:t>Bireyleri toplumsallaştırma, yeteneklerini tanıma ve geliştirmelerine yardım etme, yaratıcılıklarını geliştirme, bilimsel bilgiler ve beceriler kazandırma, kültür değerlerini öğretip kendilerine güven duymalarını sağlama ve onları dış çevrenin olumsuz etkilerden koruma olarak ifade edilebilir.</a:t>
            </a:r>
          </a:p>
          <a:p>
            <a:r>
              <a:rPr lang="tr-TR" dirty="0" smtClean="0"/>
              <a:t>Toplumsal bakımından eğitimin işlevleri; ülkenin ekonomik, sosyal, kültürel alanda kalkınmış bir ülke olabilmesi için ihtiyaç duyulan nitelikli insan gücünün yetiştirilmesi olarak düşünülebilir.</a:t>
            </a:r>
            <a:endParaRPr lang="tr-TR" dirty="0"/>
          </a:p>
        </p:txBody>
      </p:sp>
    </p:spTree>
    <p:extLst>
      <p:ext uri="{BB962C8B-B14F-4D97-AF65-F5344CB8AC3E}">
        <p14:creationId xmlns:p14="http://schemas.microsoft.com/office/powerpoint/2010/main" val="3079104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Toplumsal Açık Bir Sistem Olarak Eğitim</a:t>
            </a:r>
            <a:endParaRPr lang="tr-TR" dirty="0"/>
          </a:p>
        </p:txBody>
      </p:sp>
      <p:sp>
        <p:nvSpPr>
          <p:cNvPr id="3" name="İçerik Yer Tutucusu 2"/>
          <p:cNvSpPr>
            <a:spLocks noGrp="1"/>
          </p:cNvSpPr>
          <p:nvPr>
            <p:ph idx="1"/>
          </p:nvPr>
        </p:nvSpPr>
        <p:spPr/>
        <p:txBody>
          <a:bodyPr>
            <a:normAutofit lnSpcReduction="10000"/>
          </a:bodyPr>
          <a:lstStyle/>
          <a:p>
            <a:r>
              <a:rPr lang="tr-TR" dirty="0" smtClean="0"/>
              <a:t>Eğitim kurumu, bireylerin ve toplumsal kurumların gereksinimlerini karşılamak amacı ile yine toplumun üyeleri tarafından kurulmuş toplumsal açık bir sistemdir.</a:t>
            </a:r>
          </a:p>
          <a:p>
            <a:r>
              <a:rPr lang="tr-TR" dirty="0" smtClean="0"/>
              <a:t>İhtiyaçtan doğmuştur.</a:t>
            </a:r>
          </a:p>
          <a:p>
            <a:r>
              <a:rPr lang="tr-TR" dirty="0" smtClean="0"/>
              <a:t>Kendisine yüklenilen görev ve sorumluluklar gereği toplum içinde yer alır.</a:t>
            </a:r>
          </a:p>
          <a:p>
            <a:r>
              <a:rPr lang="tr-TR" dirty="0" smtClean="0"/>
              <a:t>Eğitim ve toplum bu iç </a:t>
            </a:r>
            <a:r>
              <a:rPr lang="tr-TR" dirty="0" err="1" smtClean="0"/>
              <a:t>içelik</a:t>
            </a:r>
            <a:r>
              <a:rPr lang="tr-TR" dirty="0" smtClean="0"/>
              <a:t> nedeni ile birbirlerinden etkilenirler, birbirlerinin girdi ve çıktılarını kullanırlar.</a:t>
            </a:r>
            <a:endParaRPr lang="tr-TR" dirty="0"/>
          </a:p>
        </p:txBody>
      </p:sp>
    </p:spTree>
    <p:extLst>
      <p:ext uri="{BB962C8B-B14F-4D97-AF65-F5344CB8AC3E}">
        <p14:creationId xmlns:p14="http://schemas.microsoft.com/office/powerpoint/2010/main" val="1453061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1413" y="618518"/>
            <a:ext cx="9905998" cy="818396"/>
          </a:xfrm>
        </p:spPr>
        <p:txBody>
          <a:bodyPr/>
          <a:lstStyle/>
          <a:p>
            <a:r>
              <a:rPr lang="tr-TR" dirty="0" smtClean="0"/>
              <a:t>Eğitim sisteminin en alt birimi okul</a:t>
            </a:r>
            <a:endParaRPr lang="tr-TR" dirty="0"/>
          </a:p>
        </p:txBody>
      </p:sp>
      <p:sp>
        <p:nvSpPr>
          <p:cNvPr id="3" name="İçerik Yer Tutucusu 2"/>
          <p:cNvSpPr>
            <a:spLocks noGrp="1"/>
          </p:cNvSpPr>
          <p:nvPr>
            <p:ph idx="1"/>
          </p:nvPr>
        </p:nvSpPr>
        <p:spPr>
          <a:xfrm>
            <a:off x="1141412" y="1580606"/>
            <a:ext cx="9905999" cy="4663440"/>
          </a:xfrm>
        </p:spPr>
        <p:txBody>
          <a:bodyPr>
            <a:normAutofit lnSpcReduction="10000"/>
          </a:bodyPr>
          <a:lstStyle/>
          <a:p>
            <a:r>
              <a:rPr lang="tr-TR" dirty="0" smtClean="0"/>
              <a:t>Okul, öğrenciler için olumsuzluklardan arındırılmış; onların ve toplumun gereksinimlerine en iyi bir şekilde hizmet veren kontrollü bir ortamdır.</a:t>
            </a:r>
          </a:p>
          <a:p>
            <a:r>
              <a:rPr lang="tr-TR" dirty="0" smtClean="0"/>
              <a:t>Okul, toplumun, bireylerinin toplumsal ve bireysel gereksinimlerini karşılamak amacıyla, onların eğitimlerini üstlenen kurumların ortak adıdır.</a:t>
            </a:r>
          </a:p>
          <a:p>
            <a:r>
              <a:rPr lang="tr-TR" dirty="0" smtClean="0"/>
              <a:t>Eğitim sisteminin en alt birimini oluştururlar. Girdileri, kendi içlerinde işleme mekanizmaları ve çıktıları olması nedeniyle okullar da birer sistemdir.</a:t>
            </a:r>
          </a:p>
          <a:p>
            <a:r>
              <a:rPr lang="tr-TR" dirty="0" smtClean="0"/>
              <a:t>Okulun ögelerini eğitim programları, yönetici, öğretmen, öğrenci, okuldaki eğitim ve öğretime yardımcı personel, bina, araç ve gereçler ve çevre, aile vb. olarak sıralamak olanaklıdır. Bu unsurlar birbirleri ile sürekli ilişki ve iş birliği içindedirler. Okulun niteliğini belirlerler.</a:t>
            </a:r>
            <a:endParaRPr lang="tr-TR" dirty="0"/>
          </a:p>
        </p:txBody>
      </p:sp>
    </p:spTree>
    <p:extLst>
      <p:ext uri="{BB962C8B-B14F-4D97-AF65-F5344CB8AC3E}">
        <p14:creationId xmlns:p14="http://schemas.microsoft.com/office/powerpoint/2010/main" val="3522953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1413" y="618518"/>
            <a:ext cx="9905998" cy="949025"/>
          </a:xfrm>
        </p:spPr>
        <p:txBody>
          <a:bodyPr>
            <a:normAutofit fontScale="90000"/>
          </a:bodyPr>
          <a:lstStyle/>
          <a:p>
            <a:r>
              <a:rPr lang="tr-TR" dirty="0" smtClean="0"/>
              <a:t>Toplumsal Açık Bir Sistem olarak eğitimin açık işlevleri</a:t>
            </a:r>
            <a:endParaRPr lang="tr-TR" dirty="0"/>
          </a:p>
        </p:txBody>
      </p:sp>
      <p:sp>
        <p:nvSpPr>
          <p:cNvPr id="3" name="İçerik Yer Tutucusu 2"/>
          <p:cNvSpPr>
            <a:spLocks noGrp="1"/>
          </p:cNvSpPr>
          <p:nvPr>
            <p:ph idx="1"/>
          </p:nvPr>
        </p:nvSpPr>
        <p:spPr>
          <a:xfrm>
            <a:off x="1141412" y="1711234"/>
            <a:ext cx="9905999" cy="4079967"/>
          </a:xfrm>
        </p:spPr>
        <p:txBody>
          <a:bodyPr>
            <a:normAutofit fontScale="92500" lnSpcReduction="20000"/>
          </a:bodyPr>
          <a:lstStyle/>
          <a:p>
            <a:r>
              <a:rPr lang="tr-TR" dirty="0" smtClean="0"/>
              <a:t>Çocuğu sosyalleştirerek onu insan yapan toplumdur.  Çocuğu ilk eğiten kurum ailedir. İkinci kurum okul, üçüncü unsur kültürdür.</a:t>
            </a:r>
          </a:p>
          <a:p>
            <a:pPr marL="0" indent="0">
              <a:buNone/>
            </a:pPr>
            <a:r>
              <a:rPr lang="tr-TR" dirty="0" smtClean="0"/>
              <a:t>Eğitimin işlevleri:</a:t>
            </a:r>
          </a:p>
          <a:p>
            <a:r>
              <a:rPr lang="tr-TR" dirty="0" smtClean="0"/>
              <a:t>Toplumsal sosyalleşmeyi sağlama</a:t>
            </a:r>
          </a:p>
          <a:p>
            <a:r>
              <a:rPr lang="tr-TR" dirty="0" smtClean="0"/>
              <a:t>Kültürel mirası aktarma, zenginleştirme</a:t>
            </a:r>
          </a:p>
          <a:p>
            <a:r>
              <a:rPr lang="tr-TR" dirty="0" smtClean="0"/>
              <a:t>Siyasal işlev</a:t>
            </a:r>
          </a:p>
          <a:p>
            <a:r>
              <a:rPr lang="tr-TR" dirty="0" smtClean="0"/>
              <a:t>Ekonomik işlev</a:t>
            </a:r>
          </a:p>
          <a:p>
            <a:r>
              <a:rPr lang="tr-TR" dirty="0" smtClean="0"/>
              <a:t>Toplumu dönüştürme</a:t>
            </a:r>
          </a:p>
          <a:p>
            <a:r>
              <a:rPr lang="tr-TR" dirty="0" smtClean="0"/>
              <a:t>Bireye yardım</a:t>
            </a:r>
            <a:endParaRPr lang="tr-TR" dirty="0"/>
          </a:p>
        </p:txBody>
      </p:sp>
    </p:spTree>
    <p:extLst>
      <p:ext uri="{BB962C8B-B14F-4D97-AF65-F5344CB8AC3E}">
        <p14:creationId xmlns:p14="http://schemas.microsoft.com/office/powerpoint/2010/main" val="4221079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1413" y="618518"/>
            <a:ext cx="9905998" cy="1040465"/>
          </a:xfrm>
        </p:spPr>
        <p:txBody>
          <a:bodyPr>
            <a:normAutofit fontScale="90000"/>
          </a:bodyPr>
          <a:lstStyle/>
          <a:p>
            <a:r>
              <a:rPr lang="tr-TR" dirty="0" smtClean="0"/>
              <a:t>Toplumsal Açık bir sistem olarak eğitimin gizli işlevleri</a:t>
            </a:r>
            <a:endParaRPr lang="tr-TR" dirty="0"/>
          </a:p>
        </p:txBody>
      </p:sp>
      <p:sp>
        <p:nvSpPr>
          <p:cNvPr id="3" name="İçerik Yer Tutucusu 2"/>
          <p:cNvSpPr>
            <a:spLocks noGrp="1"/>
          </p:cNvSpPr>
          <p:nvPr>
            <p:ph idx="1"/>
          </p:nvPr>
        </p:nvSpPr>
        <p:spPr>
          <a:xfrm>
            <a:off x="1141412" y="2129245"/>
            <a:ext cx="9905999" cy="3661955"/>
          </a:xfrm>
        </p:spPr>
        <p:txBody>
          <a:bodyPr/>
          <a:lstStyle/>
          <a:p>
            <a:r>
              <a:rPr lang="tr-TR" dirty="0" smtClean="0"/>
              <a:t>Toplumsal siyasal bütünleşmeyi sağlama</a:t>
            </a:r>
          </a:p>
          <a:p>
            <a:r>
              <a:rPr lang="tr-TR" dirty="0" smtClean="0"/>
              <a:t>Eş seçme</a:t>
            </a:r>
          </a:p>
          <a:p>
            <a:r>
              <a:rPr lang="tr-TR" dirty="0" smtClean="0"/>
              <a:t>Bireyin çevresini genişletme ve statü kazandırma</a:t>
            </a:r>
          </a:p>
          <a:p>
            <a:r>
              <a:rPr lang="tr-TR" dirty="0" smtClean="0"/>
              <a:t>Erken yaşta çocuk çalıştırmayı engelleme</a:t>
            </a:r>
          </a:p>
          <a:p>
            <a:pPr marL="0" indent="0">
              <a:buNone/>
            </a:pPr>
            <a:endParaRPr lang="tr-TR" dirty="0"/>
          </a:p>
        </p:txBody>
      </p:sp>
    </p:spTree>
    <p:extLst>
      <p:ext uri="{BB962C8B-B14F-4D97-AF65-F5344CB8AC3E}">
        <p14:creationId xmlns:p14="http://schemas.microsoft.com/office/powerpoint/2010/main" val="3195290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Küreselleşmenin eğitimin işlevleri üzerindeki etkisi</a:t>
            </a:r>
            <a:endParaRPr lang="tr-TR" dirty="0"/>
          </a:p>
        </p:txBody>
      </p:sp>
      <p:sp>
        <p:nvSpPr>
          <p:cNvPr id="3" name="İçerik Yer Tutucusu 2"/>
          <p:cNvSpPr>
            <a:spLocks noGrp="1"/>
          </p:cNvSpPr>
          <p:nvPr>
            <p:ph idx="1"/>
          </p:nvPr>
        </p:nvSpPr>
        <p:spPr/>
        <p:txBody>
          <a:bodyPr>
            <a:normAutofit fontScale="92500"/>
          </a:bodyPr>
          <a:lstStyle/>
          <a:p>
            <a:r>
              <a:rPr lang="tr-TR" dirty="0" smtClean="0"/>
              <a:t>Küreselleşme yalnızca ekonomik ve siyasal anlamda ortaya çıkan bir oluşum değildir. Ekonomiler ve ülkeler arasındaki ilişki ve etkileşimlerin artmasıyla; toplumsal yaşamın kültür, hukuk, eğitim gibi pek çok alanı da aynı sürecin kapsamına girmektedir.</a:t>
            </a:r>
          </a:p>
          <a:p>
            <a:r>
              <a:rPr lang="tr-TR" dirty="0" smtClean="0"/>
              <a:t>Son derece hızlı gelişen bilişim teknolojileri dünya dengelerini değiştirmekte, yeni iş, yeni ticaret ve yeni yaşam süreçleri ortaya çıkmaktadır.</a:t>
            </a:r>
          </a:p>
          <a:p>
            <a:r>
              <a:rPr lang="tr-TR" dirty="0" smtClean="0"/>
              <a:t>Hızlı değişime ayak uydurabilmek, gelişime katkıda bulunabilmek ancak eğitim ile mümkündür. </a:t>
            </a:r>
            <a:endParaRPr lang="tr-TR" dirty="0"/>
          </a:p>
        </p:txBody>
      </p:sp>
    </p:spTree>
    <p:extLst>
      <p:ext uri="{BB962C8B-B14F-4D97-AF65-F5344CB8AC3E}">
        <p14:creationId xmlns:p14="http://schemas.microsoft.com/office/powerpoint/2010/main" val="790206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1413" y="618518"/>
            <a:ext cx="9905998" cy="726956"/>
          </a:xfrm>
        </p:spPr>
        <p:txBody>
          <a:bodyPr>
            <a:normAutofit fontScale="90000"/>
          </a:bodyPr>
          <a:lstStyle/>
          <a:p>
            <a:r>
              <a:rPr lang="tr-TR" dirty="0">
                <a:solidFill>
                  <a:prstClr val="white"/>
                </a:solidFill>
              </a:rPr>
              <a:t>Küreselleşmenin eğitimin işlevleri üzerindeki etkisi</a:t>
            </a:r>
            <a:endParaRPr lang="tr-TR" dirty="0"/>
          </a:p>
        </p:txBody>
      </p:sp>
      <p:sp>
        <p:nvSpPr>
          <p:cNvPr id="3" name="İçerik Yer Tutucusu 2"/>
          <p:cNvSpPr>
            <a:spLocks noGrp="1"/>
          </p:cNvSpPr>
          <p:nvPr>
            <p:ph idx="1"/>
          </p:nvPr>
        </p:nvSpPr>
        <p:spPr>
          <a:xfrm>
            <a:off x="1141412" y="1449977"/>
            <a:ext cx="9905999" cy="4341224"/>
          </a:xfrm>
        </p:spPr>
        <p:txBody>
          <a:bodyPr/>
          <a:lstStyle/>
          <a:p>
            <a:r>
              <a:rPr lang="tr-TR" dirty="0" smtClean="0"/>
              <a:t>Küreselleşmenin ekonomik boyutu yanında siyasal, sosyal, kültürel, teknolojik vb. boyutları da söz konusudur. </a:t>
            </a:r>
          </a:p>
          <a:p>
            <a:r>
              <a:rPr lang="tr-TR" dirty="0" smtClean="0"/>
              <a:t>Küreselleşme; teknolojinin yaygınlaşması, üretim ve tüketim süreçlerinin yeni pazarlar yaratması, demokrasi, insan hakları ve özgürlüklerin gelişmesi, genişlemesi gibi olumlu özellikler yanında, uluslararası  ekonomik dengelerin sarsılması, ekonomik siyasal krizlerin artması, ulus devletin zayıflaması gibi tehlikeli ve sorunlu nitelikleri de beraberinde getirmektedir.</a:t>
            </a:r>
            <a:endParaRPr lang="tr-TR" dirty="0"/>
          </a:p>
        </p:txBody>
      </p:sp>
    </p:spTree>
    <p:extLst>
      <p:ext uri="{BB962C8B-B14F-4D97-AF65-F5344CB8AC3E}">
        <p14:creationId xmlns:p14="http://schemas.microsoft.com/office/powerpoint/2010/main" val="28258136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Devre">
      <a:dk1>
        <a:sysClr val="windowText" lastClr="000000"/>
      </a:dk1>
      <a:lt1>
        <a:sysClr val="window" lastClr="FFFFFF"/>
      </a:lt1>
      <a:dk2>
        <a:srgbClr val="8D1E14"/>
      </a:dk2>
      <a:lt2>
        <a:srgbClr val="FF744E"/>
      </a:lt2>
      <a:accent1>
        <a:srgbClr val="E9B758"/>
      </a:accent1>
      <a:accent2>
        <a:srgbClr val="FE8943"/>
      </a:accent2>
      <a:accent3>
        <a:srgbClr val="AEA27C"/>
      </a:accent3>
      <a:accent4>
        <a:srgbClr val="90B46E"/>
      </a:accent4>
      <a:accent5>
        <a:srgbClr val="71AEC1"/>
      </a:accent5>
      <a:accent6>
        <a:srgbClr val="C98DE7"/>
      </a:accent6>
      <a:hlink>
        <a:srgbClr val="FF7A22"/>
      </a:hlink>
      <a:folHlink>
        <a:srgbClr val="FDCD86"/>
      </a:folHlink>
    </a:clrScheme>
    <a:fontScheme name="Devre">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vre">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88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2000"/>
                <a:satMod val="150000"/>
                <a:lumMod val="15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971C58-AB76-4A2A-B231-5F8CA03CF491}"/>
    </a:ext>
  </a:extLst>
</a:theme>
</file>

<file path=docProps/app.xml><?xml version="1.0" encoding="utf-8"?>
<Properties xmlns="http://schemas.openxmlformats.org/officeDocument/2006/extended-properties" xmlns:vt="http://schemas.openxmlformats.org/officeDocument/2006/docPropsVTypes">
  <Template>Devre</Template>
  <TotalTime>186</TotalTime>
  <Words>683</Words>
  <Application>Microsoft Office PowerPoint</Application>
  <PresentationFormat>Geniş ekran</PresentationFormat>
  <Paragraphs>49</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Trebuchet MS</vt:lpstr>
      <vt:lpstr>Tw Cen MT</vt:lpstr>
      <vt:lpstr>Devre</vt:lpstr>
      <vt:lpstr>Eğitimin işlevleri</vt:lpstr>
      <vt:lpstr>Giriş</vt:lpstr>
      <vt:lpstr>Giriş</vt:lpstr>
      <vt:lpstr>Toplumsal Açık Bir Sistem Olarak Eğitim</vt:lpstr>
      <vt:lpstr>Eğitim sisteminin en alt birimi okul</vt:lpstr>
      <vt:lpstr>Toplumsal Açık Bir Sistem olarak eğitimin açık işlevleri</vt:lpstr>
      <vt:lpstr>Toplumsal Açık bir sistem olarak eğitimin gizli işlevleri</vt:lpstr>
      <vt:lpstr>Küreselleşmenin eğitimin işlevleri üzerindeki etkisi</vt:lpstr>
      <vt:lpstr>Küreselleşmenin eğitimin işlevleri üzerindeki etkisi</vt:lpstr>
      <vt:lpstr>Küreselleşme ve eğitim</vt:lpstr>
      <vt:lpstr>Eğitimin işlevlerini yerine getirmesinde eğitim yönetimi</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Eğitimin işlevleri</dc:title>
  <dc:creator>user</dc:creator>
  <cp:lastModifiedBy>user</cp:lastModifiedBy>
  <cp:revision>10</cp:revision>
  <dcterms:created xsi:type="dcterms:W3CDTF">2020-05-09T16:24:39Z</dcterms:created>
  <dcterms:modified xsi:type="dcterms:W3CDTF">2020-05-09T20:29:14Z</dcterms:modified>
</cp:coreProperties>
</file>