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D827-8064-4864-9B7A-450F97C6868B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BB73-6FC5-4E6A-AEA2-24ABB0815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D827-8064-4864-9B7A-450F97C6868B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BB73-6FC5-4E6A-AEA2-24ABB0815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D827-8064-4864-9B7A-450F97C6868B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BB73-6FC5-4E6A-AEA2-24ABB0815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D827-8064-4864-9B7A-450F97C6868B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BB73-6FC5-4E6A-AEA2-24ABB0815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D827-8064-4864-9B7A-450F97C6868B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BB73-6FC5-4E6A-AEA2-24ABB0815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D827-8064-4864-9B7A-450F97C6868B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BB73-6FC5-4E6A-AEA2-24ABB0815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D827-8064-4864-9B7A-450F97C6868B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BB73-6FC5-4E6A-AEA2-24ABB0815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D827-8064-4864-9B7A-450F97C6868B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BB73-6FC5-4E6A-AEA2-24ABB0815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D827-8064-4864-9B7A-450F97C6868B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BB73-6FC5-4E6A-AEA2-24ABB0815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D827-8064-4864-9B7A-450F97C6868B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BB73-6FC5-4E6A-AEA2-24ABB0815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0D827-8064-4864-9B7A-450F97C6868B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8BB73-6FC5-4E6A-AEA2-24ABB0815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0D827-8064-4864-9B7A-450F97C6868B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8BB73-6FC5-4E6A-AEA2-24ABB081595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720079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/>
              <a:t>WEEK-10-</a:t>
            </a:r>
            <a:r>
              <a:rPr lang="tr-TR" sz="2800" dirty="0" err="1"/>
              <a:t>Polyploidy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Xenogenesis</a:t>
            </a:r>
            <a:endParaRPr lang="tr-TR" sz="28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467544" y="1484784"/>
            <a:ext cx="806489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/>
              <a:t>Polyploid</a:t>
            </a:r>
            <a:r>
              <a:rPr lang="tr-TR" b="1" dirty="0"/>
              <a:t> </a:t>
            </a:r>
            <a:r>
              <a:rPr lang="tr-TR" b="1" dirty="0" err="1"/>
              <a:t>Induction</a:t>
            </a:r>
            <a:r>
              <a:rPr lang="tr-TR" b="1" dirty="0"/>
              <a:t> in </a:t>
            </a:r>
            <a:r>
              <a:rPr lang="tr-TR" b="1" dirty="0" err="1" smtClean="0"/>
              <a:t>Fish</a:t>
            </a:r>
            <a:endParaRPr lang="tr-TR" b="1" dirty="0" smtClean="0"/>
          </a:p>
          <a:p>
            <a:pPr algn="just"/>
            <a:r>
              <a:rPr lang="en-US" dirty="0" err="1" smtClean="0"/>
              <a:t>Triploidy</a:t>
            </a:r>
            <a:r>
              <a:rPr lang="en-US" dirty="0" smtClean="0"/>
              <a:t> is induced by allowing normal</a:t>
            </a:r>
            <a:r>
              <a:rPr lang="tr-TR" dirty="0" smtClean="0"/>
              <a:t> </a:t>
            </a:r>
            <a:r>
              <a:rPr lang="en-US" dirty="0" smtClean="0"/>
              <a:t>fertilization and then forcing retention of</a:t>
            </a:r>
            <a:r>
              <a:rPr lang="tr-TR" dirty="0" smtClean="0"/>
              <a:t>  </a:t>
            </a:r>
            <a:r>
              <a:rPr lang="en-US" dirty="0" smtClean="0"/>
              <a:t>the second polar body (</a:t>
            </a:r>
            <a:r>
              <a:rPr lang="en-US" dirty="0" err="1" smtClean="0"/>
              <a:t>Chourrout</a:t>
            </a:r>
            <a:r>
              <a:rPr lang="en-US" dirty="0" smtClean="0"/>
              <a:t>, 1980,</a:t>
            </a:r>
            <a:r>
              <a:rPr lang="tr-TR" dirty="0" smtClean="0"/>
              <a:t> </a:t>
            </a:r>
            <a:r>
              <a:rPr lang="en-US" dirty="0" smtClean="0"/>
              <a:t>1984; Lou and </a:t>
            </a:r>
            <a:r>
              <a:rPr lang="en-US" dirty="0" err="1" smtClean="0"/>
              <a:t>Purdom</a:t>
            </a:r>
            <a:r>
              <a:rPr lang="en-US" dirty="0" smtClean="0"/>
              <a:t>, 1984). The second</a:t>
            </a:r>
            <a:r>
              <a:rPr lang="tr-TR" dirty="0" smtClean="0"/>
              <a:t> </a:t>
            </a:r>
            <a:r>
              <a:rPr lang="en-US" dirty="0" smtClean="0"/>
              <a:t>polar body is retained by applying temperature</a:t>
            </a:r>
            <a:r>
              <a:rPr lang="tr-TR" dirty="0" smtClean="0"/>
              <a:t> </a:t>
            </a:r>
            <a:r>
              <a:rPr lang="en-US" dirty="0" smtClean="0"/>
              <a:t>(hot or cold), hydrostatic pressure,</a:t>
            </a:r>
            <a:r>
              <a:rPr lang="tr-TR" dirty="0" smtClean="0"/>
              <a:t> </a:t>
            </a:r>
            <a:r>
              <a:rPr lang="en-US" dirty="0" err="1" smtClean="0"/>
              <a:t>anaesthetics</a:t>
            </a:r>
            <a:r>
              <a:rPr lang="en-US" dirty="0" smtClean="0"/>
              <a:t> or chemical shocks shortly</a:t>
            </a:r>
            <a:r>
              <a:rPr lang="tr-TR" dirty="0" smtClean="0"/>
              <a:t> </a:t>
            </a:r>
            <a:r>
              <a:rPr lang="en-US" dirty="0" smtClean="0"/>
              <a:t>after fertilization (</a:t>
            </a:r>
            <a:r>
              <a:rPr lang="en-US" dirty="0" err="1" smtClean="0"/>
              <a:t>Thorgaard</a:t>
            </a:r>
            <a:r>
              <a:rPr lang="en-US" dirty="0" smtClean="0"/>
              <a:t> et al., 1981;</a:t>
            </a:r>
            <a:r>
              <a:rPr lang="tr-TR" dirty="0" smtClean="0"/>
              <a:t> </a:t>
            </a:r>
            <a:r>
              <a:rPr lang="en-US" dirty="0" err="1" smtClean="0"/>
              <a:t>Wolters</a:t>
            </a:r>
            <a:r>
              <a:rPr lang="en-US" dirty="0" smtClean="0"/>
              <a:t> et al., 1981a; </a:t>
            </a:r>
            <a:r>
              <a:rPr lang="en-US" dirty="0" err="1" smtClean="0"/>
              <a:t>Chourrout</a:t>
            </a:r>
            <a:r>
              <a:rPr lang="en-US" dirty="0" smtClean="0"/>
              <a:t> and </a:t>
            </a:r>
            <a:r>
              <a:rPr lang="en-US" dirty="0" err="1" smtClean="0"/>
              <a:t>Itskovich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1983; </a:t>
            </a:r>
            <a:r>
              <a:rPr lang="en-US" dirty="0" err="1" smtClean="0"/>
              <a:t>Benfey</a:t>
            </a:r>
            <a:r>
              <a:rPr lang="en-US" dirty="0" smtClean="0"/>
              <a:t> and</a:t>
            </a:r>
            <a:r>
              <a:rPr lang="tr-TR" dirty="0" smtClean="0"/>
              <a:t> </a:t>
            </a:r>
            <a:r>
              <a:rPr lang="en-US" dirty="0" err="1" smtClean="0"/>
              <a:t>Sutterlin</a:t>
            </a:r>
            <a:r>
              <a:rPr lang="en-US" dirty="0" smtClean="0"/>
              <a:t>, 1984a;</a:t>
            </a:r>
            <a:r>
              <a:rPr lang="tr-TR" dirty="0" smtClean="0"/>
              <a:t> </a:t>
            </a:r>
            <a:r>
              <a:rPr lang="en-US" dirty="0" err="1" smtClean="0"/>
              <a:t>Chourrout</a:t>
            </a:r>
            <a:r>
              <a:rPr lang="en-US" dirty="0" smtClean="0"/>
              <a:t>, 1984; </a:t>
            </a:r>
            <a:r>
              <a:rPr lang="en-US" dirty="0" err="1" smtClean="0"/>
              <a:t>Cassani</a:t>
            </a:r>
            <a:r>
              <a:rPr lang="en-US" dirty="0" smtClean="0"/>
              <a:t> and </a:t>
            </a:r>
            <a:r>
              <a:rPr lang="en-US" dirty="0" err="1" smtClean="0"/>
              <a:t>Caton</a:t>
            </a:r>
            <a:r>
              <a:rPr lang="en-US" dirty="0" smtClean="0"/>
              <a:t>, 1986a;</a:t>
            </a:r>
            <a:r>
              <a:rPr lang="tr-TR" dirty="0" smtClean="0"/>
              <a:t> </a:t>
            </a:r>
            <a:r>
              <a:rPr lang="en-US" dirty="0" smtClean="0"/>
              <a:t>Curtis et al., 1987; </a:t>
            </a:r>
            <a:r>
              <a:rPr lang="en-US" dirty="0" err="1" smtClean="0"/>
              <a:t>Johnstone</a:t>
            </a:r>
            <a:r>
              <a:rPr lang="en-US" dirty="0" smtClean="0"/>
              <a:t> et al., 1989).</a:t>
            </a:r>
            <a:endParaRPr lang="tr-TR" dirty="0" smtClean="0"/>
          </a:p>
          <a:p>
            <a:pPr algn="just"/>
            <a:r>
              <a:rPr lang="tr-TR" b="1" dirty="0" err="1"/>
              <a:t>Xenogenesis</a:t>
            </a:r>
            <a:endParaRPr lang="tr-TR" dirty="0" smtClean="0"/>
          </a:p>
          <a:p>
            <a:pPr algn="just"/>
            <a:r>
              <a:rPr lang="en-US" dirty="0" smtClean="0"/>
              <a:t>A </a:t>
            </a:r>
            <a:r>
              <a:rPr lang="en-US" dirty="0" err="1" smtClean="0"/>
              <a:t>xenogenic</a:t>
            </a:r>
            <a:r>
              <a:rPr lang="en-US" dirty="0" smtClean="0"/>
              <a:t> organism is comprised of elements typically foreign to its species. </a:t>
            </a:r>
            <a:r>
              <a:rPr lang="en-US" dirty="0" err="1" smtClean="0"/>
              <a:t>Xenogenesis</a:t>
            </a:r>
            <a:r>
              <a:rPr lang="tr-TR" dirty="0"/>
              <a:t> </a:t>
            </a:r>
            <a:r>
              <a:rPr lang="en-US" dirty="0" smtClean="0"/>
              <a:t>is a method of reproduction in</a:t>
            </a:r>
            <a:r>
              <a:rPr lang="tr-TR" dirty="0" smtClean="0"/>
              <a:t> </a:t>
            </a:r>
            <a:r>
              <a:rPr lang="en-US" dirty="0" smtClean="0"/>
              <a:t>which successive generations differ from</a:t>
            </a:r>
          </a:p>
          <a:p>
            <a:pPr algn="just"/>
            <a:r>
              <a:rPr lang="en-US" dirty="0" smtClean="0"/>
              <a:t>each other.</a:t>
            </a:r>
            <a:endParaRPr lang="tr-TR" dirty="0" smtClean="0"/>
          </a:p>
          <a:p>
            <a:pPr algn="just"/>
            <a:r>
              <a:rPr lang="tr-TR" dirty="0" err="1" smtClean="0"/>
              <a:t>Xenogenesis</a:t>
            </a:r>
            <a:r>
              <a:rPr lang="tr-TR" dirty="0" smtClean="0"/>
              <a:t> has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accomplished</a:t>
            </a:r>
            <a:r>
              <a:rPr lang="tr-TR" dirty="0" smtClean="0"/>
              <a:t> in </a:t>
            </a:r>
            <a:r>
              <a:rPr lang="tr-TR" dirty="0" err="1" smtClean="0"/>
              <a:t>fish</a:t>
            </a:r>
            <a:r>
              <a:rPr lang="tr-TR" dirty="0" smtClean="0"/>
              <a:t>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stem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testicular</a:t>
            </a:r>
            <a:r>
              <a:rPr lang="tr-TR" dirty="0" smtClean="0"/>
              <a:t> </a:t>
            </a:r>
            <a:r>
              <a:rPr lang="tr-TR" dirty="0" err="1" smtClean="0"/>
              <a:t>tissue</a:t>
            </a:r>
            <a:r>
              <a:rPr lang="tr-TR" dirty="0" smtClean="0"/>
              <a:t>. </a:t>
            </a:r>
            <a:r>
              <a:rPr lang="tr-TR" dirty="0" err="1" smtClean="0"/>
              <a:t>Testes</a:t>
            </a:r>
            <a:r>
              <a:rPr lang="tr-TR" dirty="0" smtClean="0"/>
              <a:t> </a:t>
            </a:r>
            <a:r>
              <a:rPr lang="tr-TR" dirty="0" err="1" smtClean="0"/>
              <a:t>contain</a:t>
            </a:r>
            <a:r>
              <a:rPr lang="tr-TR" dirty="0" smtClean="0"/>
              <a:t> </a:t>
            </a:r>
            <a:r>
              <a:rPr lang="tr-TR" dirty="0" err="1" smtClean="0"/>
              <a:t>six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types</a:t>
            </a:r>
            <a:r>
              <a:rPr lang="tr-TR" dirty="0" smtClean="0"/>
              <a:t> of </a:t>
            </a:r>
            <a:r>
              <a:rPr lang="tr-TR" dirty="0" err="1" smtClean="0"/>
              <a:t>cell</a:t>
            </a:r>
            <a:r>
              <a:rPr lang="tr-TR" dirty="0" smtClean="0"/>
              <a:t>: </a:t>
            </a:r>
            <a:r>
              <a:rPr lang="tr-TR" dirty="0" err="1" smtClean="0"/>
              <a:t>primordial</a:t>
            </a:r>
            <a:r>
              <a:rPr lang="tr-TR" dirty="0"/>
              <a:t> </a:t>
            </a:r>
            <a:r>
              <a:rPr lang="tr-TR" dirty="0" err="1" smtClean="0"/>
              <a:t>germ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r>
              <a:rPr lang="tr-TR" dirty="0" smtClean="0"/>
              <a:t> (</a:t>
            </a:r>
            <a:r>
              <a:rPr lang="tr-TR" dirty="0" err="1" smtClean="0"/>
              <a:t>PGCs</a:t>
            </a:r>
            <a:r>
              <a:rPr lang="tr-TR" dirty="0" smtClean="0"/>
              <a:t>), </a:t>
            </a:r>
            <a:r>
              <a:rPr lang="tr-TR" dirty="0" err="1" smtClean="0"/>
              <a:t>spermatogonia</a:t>
            </a:r>
            <a:r>
              <a:rPr lang="tr-TR" dirty="0"/>
              <a:t> </a:t>
            </a:r>
            <a:r>
              <a:rPr lang="tr-TR" dirty="0" smtClean="0"/>
              <a:t>A, </a:t>
            </a:r>
            <a:r>
              <a:rPr lang="tr-TR" dirty="0" err="1" smtClean="0"/>
              <a:t>committed</a:t>
            </a:r>
            <a:r>
              <a:rPr lang="tr-TR" dirty="0" smtClean="0"/>
              <a:t> </a:t>
            </a:r>
            <a:r>
              <a:rPr lang="tr-TR" dirty="0" err="1" smtClean="0"/>
              <a:t>spermatogonia</a:t>
            </a:r>
            <a:r>
              <a:rPr lang="tr-TR" dirty="0" smtClean="0"/>
              <a:t> B, </a:t>
            </a:r>
            <a:r>
              <a:rPr lang="tr-TR" dirty="0" err="1" smtClean="0"/>
              <a:t>spermatids</a:t>
            </a:r>
            <a:r>
              <a:rPr lang="tr-TR" dirty="0" smtClean="0"/>
              <a:t>, </a:t>
            </a:r>
            <a:r>
              <a:rPr lang="tr-TR" dirty="0" err="1" smtClean="0"/>
              <a:t>mature</a:t>
            </a:r>
            <a:r>
              <a:rPr lang="tr-TR" dirty="0" smtClean="0"/>
              <a:t> sperm </a:t>
            </a:r>
            <a:r>
              <a:rPr lang="tr-TR" dirty="0" err="1" smtClean="0"/>
              <a:t>cells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somatic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179</Words>
  <Application>Microsoft Office PowerPoint</Application>
  <PresentationFormat>Ekran Gösterisi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WEEK-10-Polyploidy and Xenogenesis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WEEK-10-Polyploidy and Xenogenesis</dc:title>
  <dc:creator>Toshiba</dc:creator>
  <cp:lastModifiedBy>Toshiba</cp:lastModifiedBy>
  <cp:revision>1</cp:revision>
  <dcterms:created xsi:type="dcterms:W3CDTF">2020-05-11T18:35:35Z</dcterms:created>
  <dcterms:modified xsi:type="dcterms:W3CDTF">2020-05-11T18:51:42Z</dcterms:modified>
</cp:coreProperties>
</file>