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76" r:id="rId4"/>
    <p:sldId id="277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61206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000" b="1" dirty="0"/>
              <a:t>Çeviri </a:t>
            </a:r>
            <a:r>
              <a:rPr lang="tr-TR" sz="2000" b="1" dirty="0" smtClean="0"/>
              <a:t>Stratejileri</a:t>
            </a:r>
            <a:endParaRPr lang="tr-TR" sz="2000" b="1" dirty="0"/>
          </a:p>
          <a:p>
            <a:pPr marL="0" indent="0" algn="just">
              <a:buNone/>
            </a:pPr>
            <a:r>
              <a:rPr lang="tr-TR" sz="2000" dirty="0"/>
              <a:t>Sözcüğü Sözcüğüne Çeviri </a:t>
            </a:r>
            <a:r>
              <a:rPr lang="tr-TR" sz="2000" dirty="0" smtClean="0"/>
              <a:t>Stratejileri </a:t>
            </a:r>
            <a:r>
              <a:rPr lang="tr-TR" sz="2000" dirty="0"/>
              <a:t>(</a:t>
            </a:r>
            <a:r>
              <a:rPr lang="tr-TR" sz="2000" dirty="0" smtClean="0"/>
              <a:t>Yazıcı, 2007)</a:t>
            </a:r>
            <a:endParaRPr lang="tr-TR" sz="2000" dirty="0"/>
          </a:p>
          <a:p>
            <a:pPr marL="0" indent="0" algn="just">
              <a:buNone/>
            </a:pPr>
            <a:endParaRPr lang="tr-TR" sz="2000" dirty="0"/>
          </a:p>
          <a:p>
            <a:pPr marL="0" indent="0" algn="just">
              <a:buNone/>
            </a:pPr>
            <a:r>
              <a:rPr lang="tr-TR" sz="2000" dirty="0" smtClean="0"/>
              <a:t>Ödünçleme</a:t>
            </a:r>
          </a:p>
          <a:p>
            <a:pPr marL="0" indent="0" algn="just">
              <a:buNone/>
            </a:pPr>
            <a:r>
              <a:rPr lang="tr-TR" sz="2000" dirty="0" smtClean="0"/>
              <a:t>a. Doğrudan </a:t>
            </a:r>
            <a:r>
              <a:rPr lang="tr-TR" sz="2000" dirty="0"/>
              <a:t>aktarım: </a:t>
            </a:r>
            <a:r>
              <a:rPr lang="tr-TR" sz="2000" dirty="0" smtClean="0"/>
              <a:t>Kaynak dildeki sözcüğün hedef dile aynı biçimiyle ya da hedef dilin ses  yapısına </a:t>
            </a:r>
            <a:r>
              <a:rPr lang="tr-TR" sz="2000" dirty="0"/>
              <a:t>uygun olarak </a:t>
            </a:r>
            <a:r>
              <a:rPr lang="tr-TR" sz="2000" dirty="0" smtClean="0"/>
              <a:t>aktarılmasıdır</a:t>
            </a:r>
            <a:r>
              <a:rPr lang="tr-TR" sz="2000" dirty="0"/>
              <a:t>. </a:t>
            </a:r>
            <a:endParaRPr lang="tr-TR" sz="2000" dirty="0" smtClean="0"/>
          </a:p>
          <a:p>
            <a:pPr marL="0" indent="0" algn="just">
              <a:buNone/>
            </a:pPr>
            <a:r>
              <a:rPr lang="tr-TR" sz="2000" dirty="0" err="1" smtClean="0"/>
              <a:t>hypertension</a:t>
            </a:r>
            <a:r>
              <a:rPr lang="tr-TR" sz="2000" dirty="0" smtClean="0"/>
              <a:t>-hipertansiyon, </a:t>
            </a:r>
            <a:r>
              <a:rPr lang="tr-TR" sz="2000" dirty="0" err="1" smtClean="0"/>
              <a:t>boat</a:t>
            </a:r>
            <a:r>
              <a:rPr lang="tr-TR" sz="2000" dirty="0" smtClean="0"/>
              <a:t>-bot, </a:t>
            </a:r>
            <a:r>
              <a:rPr lang="tr-TR" sz="2000" dirty="0" err="1" smtClean="0"/>
              <a:t>cacao</a:t>
            </a:r>
            <a:r>
              <a:rPr lang="tr-TR" sz="2000" dirty="0" smtClean="0"/>
              <a:t>-kakao, banca-banka, alla turca-alaturka</a:t>
            </a:r>
          </a:p>
          <a:p>
            <a:pPr marL="0" indent="0" algn="just">
              <a:buNone/>
            </a:pPr>
            <a:r>
              <a:rPr lang="tr-TR" sz="2000" dirty="0" smtClean="0"/>
              <a:t>b. </a:t>
            </a:r>
            <a:r>
              <a:rPr lang="tr-TR" sz="2000" dirty="0" err="1" smtClean="0"/>
              <a:t>Öyküntü</a:t>
            </a:r>
            <a:r>
              <a:rPr lang="tr-TR" sz="2000" dirty="0" smtClean="0"/>
              <a:t>: Sözcük ya da ifadenin birebir çevrilmesidir.</a:t>
            </a:r>
          </a:p>
          <a:p>
            <a:pPr marL="0" indent="0" algn="just">
              <a:buNone/>
            </a:pPr>
            <a:r>
              <a:rPr lang="tr-TR" sz="2000" dirty="0" err="1" smtClean="0"/>
              <a:t>Science</a:t>
            </a:r>
            <a:r>
              <a:rPr lang="tr-TR" sz="2000" dirty="0" smtClean="0"/>
              <a:t>-fiction-bilim </a:t>
            </a:r>
            <a:r>
              <a:rPr lang="tr-TR" sz="2000" dirty="0"/>
              <a:t>kurgu , </a:t>
            </a:r>
            <a:r>
              <a:rPr lang="tr-TR" sz="2000" dirty="0" err="1"/>
              <a:t>moving</a:t>
            </a:r>
            <a:r>
              <a:rPr lang="tr-TR" sz="2000" dirty="0"/>
              <a:t> </a:t>
            </a:r>
            <a:r>
              <a:rPr lang="tr-TR" sz="2000" dirty="0" err="1" smtClean="0"/>
              <a:t>stairway</a:t>
            </a:r>
            <a:r>
              <a:rPr lang="tr-TR" sz="2000" dirty="0" smtClean="0"/>
              <a:t>-yürüyen </a:t>
            </a:r>
            <a:r>
              <a:rPr lang="tr-TR" sz="2000" dirty="0"/>
              <a:t>merdiven</a:t>
            </a:r>
            <a:endParaRPr lang="tr-TR" sz="2000" dirty="0" smtClean="0"/>
          </a:p>
          <a:p>
            <a:pPr marL="0" indent="0" algn="just">
              <a:buNone/>
            </a:pPr>
            <a:endParaRPr lang="tr-TR" sz="2000" dirty="0" smtClean="0"/>
          </a:p>
          <a:p>
            <a:pPr marL="0" indent="0" algn="just">
              <a:buNone/>
            </a:pPr>
            <a:r>
              <a:rPr lang="tr-TR" sz="2000" dirty="0" smtClean="0"/>
              <a:t>Somutlaştırma</a:t>
            </a:r>
            <a:r>
              <a:rPr lang="tr-TR" sz="2000" dirty="0"/>
              <a:t>: Üst anlamlı bir </a:t>
            </a:r>
            <a:r>
              <a:rPr lang="tr-TR" sz="2000" dirty="0" smtClean="0"/>
              <a:t>sözcüğü </a:t>
            </a:r>
            <a:r>
              <a:rPr lang="tr-TR" sz="2000" dirty="0"/>
              <a:t>somut bir sözcükle </a:t>
            </a:r>
            <a:r>
              <a:rPr lang="tr-TR" sz="2000" dirty="0" smtClean="0"/>
              <a:t>değiştirmek. yemek </a:t>
            </a:r>
            <a:r>
              <a:rPr lang="tr-TR" sz="2000" dirty="0" err="1"/>
              <a:t>yemek</a:t>
            </a:r>
            <a:r>
              <a:rPr lang="tr-TR" sz="2000" dirty="0"/>
              <a:t> </a:t>
            </a:r>
            <a:r>
              <a:rPr lang="tr-TR" sz="2000" dirty="0" smtClean="0"/>
              <a:t>- peynir ekmek </a:t>
            </a:r>
            <a:r>
              <a:rPr lang="tr-TR" sz="2000" dirty="0"/>
              <a:t>yemek, </a:t>
            </a:r>
            <a:r>
              <a:rPr lang="tr-TR" sz="2000" dirty="0" smtClean="0"/>
              <a:t>evde </a:t>
            </a:r>
            <a:r>
              <a:rPr lang="tr-TR" sz="2000" dirty="0"/>
              <a:t>oturmak </a:t>
            </a:r>
            <a:r>
              <a:rPr lang="tr-TR" sz="2000" dirty="0" smtClean="0"/>
              <a:t>- pijama terlik</a:t>
            </a:r>
          </a:p>
          <a:p>
            <a:pPr marL="0" indent="0" algn="just">
              <a:buNone/>
            </a:pPr>
            <a:endParaRPr lang="tr-TR" sz="2000" dirty="0" smtClean="0"/>
          </a:p>
          <a:p>
            <a:pPr marL="0" indent="0" algn="just">
              <a:buNone/>
            </a:pPr>
            <a:r>
              <a:rPr lang="tr-TR" sz="2000" dirty="0" smtClean="0"/>
              <a:t>Üst </a:t>
            </a:r>
            <a:r>
              <a:rPr lang="tr-TR" sz="2000" dirty="0"/>
              <a:t>Anlamlı – Alt Anlamlı Çeviri: </a:t>
            </a:r>
            <a:r>
              <a:rPr lang="tr-TR" sz="2000" dirty="0" smtClean="0"/>
              <a:t>sözcüğün birebir </a:t>
            </a:r>
            <a:r>
              <a:rPr lang="tr-TR" sz="2000" dirty="0"/>
              <a:t>karşılığı yerine üst anlamlı ya da alt anlamlı bir sözcükle </a:t>
            </a:r>
            <a:r>
              <a:rPr lang="tr-TR" sz="2000" dirty="0" smtClean="0"/>
              <a:t>çevrilmesi. </a:t>
            </a:r>
          </a:p>
          <a:p>
            <a:pPr marL="0" indent="0" algn="just">
              <a:buNone/>
            </a:pPr>
            <a:r>
              <a:rPr lang="tr-TR" sz="2000" dirty="0" smtClean="0"/>
              <a:t>yemeğini </a:t>
            </a:r>
            <a:r>
              <a:rPr lang="tr-TR" sz="2000" dirty="0"/>
              <a:t>yedin mi</a:t>
            </a:r>
            <a:r>
              <a:rPr lang="tr-TR" sz="2000" dirty="0" smtClean="0"/>
              <a:t>? - kahvaltını ettin mi?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58276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72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000" dirty="0" smtClean="0"/>
              <a:t>Türetme</a:t>
            </a:r>
            <a:r>
              <a:rPr lang="tr-TR" sz="2000" dirty="0"/>
              <a:t>: </a:t>
            </a:r>
            <a:r>
              <a:rPr lang="tr-TR" sz="2000" dirty="0" smtClean="0"/>
              <a:t>hedef </a:t>
            </a:r>
            <a:r>
              <a:rPr lang="tr-TR" sz="2000" dirty="0"/>
              <a:t>kültürden yola çıkarak yeni sözcük türetme anlamına gelir. </a:t>
            </a:r>
            <a:r>
              <a:rPr lang="tr-TR" sz="2000" dirty="0" smtClean="0"/>
              <a:t>“</a:t>
            </a:r>
            <a:r>
              <a:rPr lang="tr-TR" sz="2000" dirty="0" err="1"/>
              <a:t>chicken</a:t>
            </a:r>
            <a:r>
              <a:rPr lang="tr-TR" sz="2000" dirty="0"/>
              <a:t> </a:t>
            </a:r>
            <a:r>
              <a:rPr lang="tr-TR" sz="2000" dirty="0" err="1"/>
              <a:t>pox</a:t>
            </a:r>
            <a:r>
              <a:rPr lang="tr-TR" sz="2000" dirty="0"/>
              <a:t>” sözcüğünün Türkçede </a:t>
            </a:r>
            <a:r>
              <a:rPr lang="tr-TR" sz="2000" dirty="0" smtClean="0"/>
              <a:t>“</a:t>
            </a:r>
            <a:r>
              <a:rPr lang="tr-TR" sz="2000" dirty="0"/>
              <a:t>su çiçeği” şeklinde </a:t>
            </a:r>
            <a:r>
              <a:rPr lang="tr-TR" sz="2000" dirty="0" smtClean="0"/>
              <a:t>aktarılması</a:t>
            </a:r>
            <a:endParaRPr lang="tr-TR" sz="2000" dirty="0"/>
          </a:p>
          <a:p>
            <a:pPr marL="0" indent="0" algn="just">
              <a:buNone/>
            </a:pPr>
            <a:endParaRPr lang="tr-TR" sz="2000" dirty="0"/>
          </a:p>
          <a:p>
            <a:pPr marL="0" indent="0" algn="just">
              <a:buNone/>
            </a:pPr>
            <a:r>
              <a:rPr lang="tr-TR" sz="2000" dirty="0"/>
              <a:t>Telafi: Dilsel kısıtlamalar nedeniyle çevrilemeyen bir sözcük ya da </a:t>
            </a:r>
            <a:r>
              <a:rPr lang="tr-TR" sz="2000" dirty="0" smtClean="0"/>
              <a:t>ifadeyi </a:t>
            </a:r>
            <a:r>
              <a:rPr lang="tr-TR" sz="2000" dirty="0"/>
              <a:t>çeviri metnin </a:t>
            </a:r>
            <a:r>
              <a:rPr lang="tr-TR" sz="2000" dirty="0" smtClean="0"/>
              <a:t>başka bir yerinde (italik</a:t>
            </a:r>
            <a:r>
              <a:rPr lang="tr-TR" sz="2000" dirty="0"/>
              <a:t>, koyu </a:t>
            </a:r>
            <a:r>
              <a:rPr lang="tr-TR" sz="2000" dirty="0" smtClean="0"/>
              <a:t>renk gibi </a:t>
            </a:r>
            <a:r>
              <a:rPr lang="tr-TR" sz="2000" dirty="0" err="1"/>
              <a:t>tipografik</a:t>
            </a:r>
            <a:r>
              <a:rPr lang="tr-TR" sz="2000" dirty="0"/>
              <a:t> özelliklerden </a:t>
            </a:r>
            <a:r>
              <a:rPr lang="tr-TR" sz="2000" dirty="0" smtClean="0"/>
              <a:t>yararlanarak) çevirme </a:t>
            </a:r>
            <a:endParaRPr lang="tr-TR" sz="2000" dirty="0"/>
          </a:p>
          <a:p>
            <a:pPr marL="0" indent="0" algn="just">
              <a:buNone/>
            </a:pPr>
            <a:endParaRPr lang="tr-TR" sz="2000" dirty="0"/>
          </a:p>
          <a:p>
            <a:pPr marL="0" indent="0" algn="just">
              <a:buNone/>
            </a:pPr>
            <a:r>
              <a:rPr lang="tr-TR" sz="2000" dirty="0"/>
              <a:t>Çıkarım: </a:t>
            </a:r>
            <a:r>
              <a:rPr lang="tr-TR" sz="2000" dirty="0" smtClean="0"/>
              <a:t>Sözcük </a:t>
            </a:r>
            <a:r>
              <a:rPr lang="tr-TR" sz="2000" dirty="0"/>
              <a:t>anlamından yola çıkarak yapılan </a:t>
            </a:r>
            <a:r>
              <a:rPr lang="tr-TR" sz="2000" dirty="0" err="1" smtClean="0"/>
              <a:t>çıkarımsal</a:t>
            </a:r>
            <a:r>
              <a:rPr lang="tr-TR" sz="2000" dirty="0" smtClean="0"/>
              <a:t> çeviri yöntemi. </a:t>
            </a:r>
            <a:r>
              <a:rPr lang="tr-TR" sz="2000" dirty="0"/>
              <a:t>Çeviride çıkarım erek dilde bütünün parçası ya da tam tersi bir işlem olabileceği gibi neden-sonuç ya da sürece işaret eden bir </a:t>
            </a:r>
            <a:r>
              <a:rPr lang="tr-TR" sz="2000" dirty="0" smtClean="0"/>
              <a:t>karşılık da </a:t>
            </a:r>
            <a:r>
              <a:rPr lang="tr-TR" sz="2000" dirty="0"/>
              <a:t>olabilir. </a:t>
            </a:r>
            <a:r>
              <a:rPr lang="tr-TR" sz="2000" dirty="0" err="1"/>
              <a:t>c</a:t>
            </a:r>
            <a:r>
              <a:rPr lang="tr-TR" sz="2000" dirty="0" err="1" smtClean="0"/>
              <a:t>utlery</a:t>
            </a:r>
            <a:r>
              <a:rPr lang="tr-TR" sz="2000" dirty="0" smtClean="0"/>
              <a:t>- çatal bıçak takımı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341056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721499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sz="2000" dirty="0"/>
              <a:t>Tümce ve Metin Düzeyinde Anlamsal ve Edimsel Çeviri </a:t>
            </a:r>
            <a:r>
              <a:rPr lang="tr-TR" sz="2000" dirty="0" smtClean="0"/>
              <a:t>Stratejileri (</a:t>
            </a:r>
            <a:r>
              <a:rPr lang="tr-TR" sz="2000" dirty="0"/>
              <a:t>Yazıcı, </a:t>
            </a:r>
            <a:r>
              <a:rPr lang="tr-TR" sz="2000" dirty="0" smtClean="0"/>
              <a:t>2007)</a:t>
            </a:r>
            <a:endParaRPr lang="tr-TR" sz="2000" dirty="0"/>
          </a:p>
          <a:p>
            <a:pPr marL="0" indent="0" algn="just">
              <a:buNone/>
            </a:pPr>
            <a:r>
              <a:rPr lang="tr-TR" sz="2000" dirty="0"/>
              <a:t>Edimsel çeviri </a:t>
            </a:r>
            <a:r>
              <a:rPr lang="tr-TR" sz="2000" dirty="0" smtClean="0"/>
              <a:t>stratejileri, </a:t>
            </a:r>
            <a:r>
              <a:rPr lang="tr-TR" sz="2000" dirty="0"/>
              <a:t>çevirmenin çeviri metninin bütününe dayalı olarak </a:t>
            </a:r>
            <a:r>
              <a:rPr lang="tr-TR" sz="2000" dirty="0" smtClean="0"/>
              <a:t>dil </a:t>
            </a:r>
            <a:r>
              <a:rPr lang="tr-TR" sz="2000" dirty="0" err="1" smtClean="0"/>
              <a:t>kullanımsal</a:t>
            </a:r>
            <a:r>
              <a:rPr lang="tr-TR" sz="2000" dirty="0" smtClean="0"/>
              <a:t> </a:t>
            </a:r>
            <a:r>
              <a:rPr lang="tr-TR" sz="2000" dirty="0"/>
              <a:t>kararları ve uyguladığı </a:t>
            </a:r>
            <a:r>
              <a:rPr lang="tr-TR" sz="2000" dirty="0" smtClean="0"/>
              <a:t>stratejilerdir. </a:t>
            </a:r>
          </a:p>
          <a:p>
            <a:pPr marL="0" indent="0" algn="just">
              <a:buNone/>
            </a:pPr>
            <a:endParaRPr lang="tr-TR" sz="2000" dirty="0" smtClean="0"/>
          </a:p>
          <a:p>
            <a:pPr marL="0" indent="0" algn="just">
              <a:buNone/>
            </a:pPr>
            <a:r>
              <a:rPr lang="tr-TR" sz="2000" dirty="0" smtClean="0"/>
              <a:t>Yer </a:t>
            </a:r>
            <a:r>
              <a:rPr lang="tr-TR" sz="2000" dirty="0"/>
              <a:t>değiştirme: </a:t>
            </a:r>
            <a:r>
              <a:rPr lang="tr-TR" sz="2000" dirty="0" smtClean="0"/>
              <a:t>Tümcenin/sözcüğün  </a:t>
            </a:r>
            <a:r>
              <a:rPr lang="tr-TR" sz="2000" dirty="0" err="1"/>
              <a:t>dilbilgisel</a:t>
            </a:r>
            <a:r>
              <a:rPr lang="tr-TR" sz="2000" dirty="0"/>
              <a:t> </a:t>
            </a:r>
            <a:r>
              <a:rPr lang="tr-TR" sz="2000" dirty="0" smtClean="0"/>
              <a:t>ulamının değiştirilmesi </a:t>
            </a:r>
          </a:p>
          <a:p>
            <a:pPr marL="0" indent="0" algn="just">
              <a:buNone/>
            </a:pPr>
            <a:r>
              <a:rPr lang="tr-TR" sz="2000" dirty="0" smtClean="0"/>
              <a:t>Adıl - ad </a:t>
            </a:r>
          </a:p>
          <a:p>
            <a:pPr marL="0" indent="0" algn="just">
              <a:buNone/>
            </a:pPr>
            <a:r>
              <a:rPr lang="tr-TR" sz="2000" dirty="0" err="1" smtClean="0"/>
              <a:t>She</a:t>
            </a:r>
            <a:r>
              <a:rPr lang="tr-TR" sz="2000" dirty="0" smtClean="0"/>
              <a:t>- </a:t>
            </a:r>
            <a:r>
              <a:rPr lang="tr-TR" sz="2000" dirty="0" err="1" smtClean="0"/>
              <a:t>Jane</a:t>
            </a:r>
            <a:endParaRPr lang="tr-TR" sz="2000" dirty="0" smtClean="0"/>
          </a:p>
          <a:p>
            <a:pPr marL="0" indent="0" algn="just">
              <a:buNone/>
            </a:pPr>
            <a:r>
              <a:rPr lang="tr-TR" sz="2000" dirty="0" smtClean="0"/>
              <a:t>nefret ediyor-sohbetten hoşlanmıyor</a:t>
            </a:r>
            <a:endParaRPr lang="tr-TR" sz="2000" dirty="0"/>
          </a:p>
          <a:p>
            <a:pPr marL="0" indent="0" algn="just">
              <a:buNone/>
            </a:pPr>
            <a:endParaRPr lang="tr-TR" sz="2000" dirty="0" smtClean="0"/>
          </a:p>
          <a:p>
            <a:pPr marL="0" indent="0" algn="just">
              <a:buNone/>
            </a:pPr>
            <a:r>
              <a:rPr lang="tr-TR" sz="2000" dirty="0" smtClean="0"/>
              <a:t>Açımlama</a:t>
            </a:r>
            <a:r>
              <a:rPr lang="tr-TR" sz="2000" dirty="0"/>
              <a:t>: Kaynak metinde bulunmayan ancak kaynak metnin bağlamından ve </a:t>
            </a:r>
            <a:r>
              <a:rPr lang="tr-TR" sz="2000" dirty="0" smtClean="0"/>
              <a:t>hedef </a:t>
            </a:r>
            <a:r>
              <a:rPr lang="tr-TR" sz="2000" dirty="0"/>
              <a:t>kültüre dayalı bilgiden yola çıkarak çevirmenin ek bilgiyi çeviri metninin içinde yoğurarak açıklamada bulunmasıdır. </a:t>
            </a:r>
            <a:endParaRPr lang="tr-TR" sz="2000" dirty="0" smtClean="0"/>
          </a:p>
          <a:p>
            <a:pPr marL="0" indent="0" algn="just">
              <a:buNone/>
            </a:pPr>
            <a:endParaRPr lang="tr-TR" sz="2000" dirty="0" smtClean="0"/>
          </a:p>
          <a:p>
            <a:pPr marL="0" indent="0" algn="just">
              <a:buNone/>
            </a:pPr>
            <a:r>
              <a:rPr lang="tr-TR" sz="2000" dirty="0" smtClean="0"/>
              <a:t>Uyarlama</a:t>
            </a:r>
            <a:r>
              <a:rPr lang="tr-TR" sz="2000" dirty="0"/>
              <a:t>: Kaynak metnin </a:t>
            </a:r>
            <a:r>
              <a:rPr lang="tr-TR" sz="2000" dirty="0" smtClean="0"/>
              <a:t>hedef </a:t>
            </a:r>
            <a:r>
              <a:rPr lang="tr-TR" sz="2000" dirty="0"/>
              <a:t>kültürün özelliklerini göz önünde bulundurarak </a:t>
            </a:r>
            <a:r>
              <a:rPr lang="tr-TR" sz="2000" dirty="0" smtClean="0"/>
              <a:t>çevrilmesi. İrlanda </a:t>
            </a:r>
            <a:r>
              <a:rPr lang="tr-TR" sz="2000" dirty="0"/>
              <a:t>fıkrasını Karadeniz fıkrasına çevirme, uyarlama </a:t>
            </a:r>
            <a:r>
              <a:rPr lang="tr-TR" sz="2000" dirty="0" smtClean="0"/>
              <a:t>Uyarlamaya </a:t>
            </a:r>
            <a:r>
              <a:rPr lang="tr-TR" sz="2000" dirty="0"/>
              <a:t>bölgesel farklılıkları kaldırmak amacı ile başvurulabileceği gibi zaman farklılıklarını da ortadan kaldırmak için </a:t>
            </a:r>
            <a:r>
              <a:rPr lang="tr-TR" sz="2000" dirty="0" smtClean="0"/>
              <a:t>başvurulabilir (klasik yapıtların çevirisi)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695307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sz="2000" dirty="0" err="1"/>
              <a:t>Ölçünleştirme</a:t>
            </a:r>
            <a:r>
              <a:rPr lang="tr-TR" sz="2000" dirty="0"/>
              <a:t>: Uyarlamanın aksine toplumsal, yöresel ve zaman farklarını göz ardı ederek ölçünlü ve </a:t>
            </a:r>
            <a:r>
              <a:rPr lang="tr-TR" sz="2000" dirty="0" err="1"/>
              <a:t>dilbilgisel</a:t>
            </a:r>
            <a:r>
              <a:rPr lang="tr-TR" sz="2000" dirty="0"/>
              <a:t> kurallara </a:t>
            </a:r>
            <a:r>
              <a:rPr lang="tr-TR" sz="2000" dirty="0" smtClean="0"/>
              <a:t>sadık çeviri </a:t>
            </a:r>
            <a:r>
              <a:rPr lang="tr-TR" sz="2000" dirty="0"/>
              <a:t>yapma yöntemidir.</a:t>
            </a:r>
          </a:p>
          <a:p>
            <a:pPr marL="0" indent="0" algn="just">
              <a:buNone/>
            </a:pPr>
            <a:endParaRPr lang="tr-TR" sz="2000" dirty="0"/>
          </a:p>
          <a:p>
            <a:pPr marL="0" indent="0" algn="just">
              <a:buNone/>
            </a:pPr>
            <a:r>
              <a:rPr lang="tr-TR" sz="2000" dirty="0" smtClean="0"/>
              <a:t>Perspektif </a:t>
            </a:r>
            <a:r>
              <a:rPr lang="tr-TR" sz="2000" dirty="0"/>
              <a:t>Kaydırma (Değiştirme): </a:t>
            </a:r>
            <a:r>
              <a:rPr lang="tr-TR" sz="2000" dirty="0" smtClean="0"/>
              <a:t>Sözcüklerin, ifadelerin ve argo sözcüklerin çevirilerinde kaydırmaya </a:t>
            </a:r>
            <a:r>
              <a:rPr lang="tr-TR" sz="2000" dirty="0"/>
              <a:t>başvurulabilir.  </a:t>
            </a:r>
            <a:endParaRPr lang="tr-TR" sz="2000" dirty="0" smtClean="0"/>
          </a:p>
          <a:p>
            <a:pPr marL="0" indent="0" algn="just">
              <a:buNone/>
            </a:pPr>
            <a:r>
              <a:rPr lang="tr-TR" sz="2000" dirty="0"/>
              <a:t>p</a:t>
            </a:r>
            <a:r>
              <a:rPr lang="tr-TR" sz="2000" dirty="0" smtClean="0"/>
              <a:t>izza-pide , atasözleri</a:t>
            </a:r>
          </a:p>
          <a:p>
            <a:pPr marL="0" indent="0" algn="just">
              <a:buNone/>
            </a:pPr>
            <a:endParaRPr lang="tr-TR" sz="2000" dirty="0"/>
          </a:p>
          <a:p>
            <a:pPr marL="0" indent="0" algn="just">
              <a:buNone/>
            </a:pPr>
            <a:r>
              <a:rPr lang="tr-TR" sz="2000" dirty="0" smtClean="0"/>
              <a:t>Açıklamalı </a:t>
            </a:r>
            <a:r>
              <a:rPr lang="tr-TR" sz="2000" dirty="0"/>
              <a:t>Çeviri: Belge niteliği taşıyan bilimsel ya da yazınsal metinlerde çevirmenin yazar ve kaynakla ilgili ek bilgi yanı sıra çeviri karar ve stratejilerini anlattığı çeviri yöntemidir. </a:t>
            </a:r>
            <a:r>
              <a:rPr lang="tr-TR" sz="2000" dirty="0" smtClean="0"/>
              <a:t>(Dipnot)</a:t>
            </a:r>
            <a:endParaRPr lang="tr-TR" sz="2000" dirty="0"/>
          </a:p>
          <a:p>
            <a:pPr marL="0" indent="0" algn="just">
              <a:buNone/>
            </a:pPr>
            <a:endParaRPr lang="tr-TR" sz="2000" dirty="0"/>
          </a:p>
          <a:p>
            <a:pPr marL="0" indent="0" algn="just">
              <a:buNone/>
            </a:pPr>
            <a:r>
              <a:rPr lang="tr-TR" sz="2000" dirty="0" smtClean="0"/>
              <a:t>Yabancılaştırma ve Yerelleştirme</a:t>
            </a:r>
            <a:r>
              <a:rPr lang="tr-TR" sz="2000" dirty="0"/>
              <a:t>: Yabancılaştırma çevirmenin yabancı kültürü tanıtmak amacıyla </a:t>
            </a:r>
            <a:r>
              <a:rPr lang="tr-TR" sz="2000" dirty="0" smtClean="0"/>
              <a:t>hedef </a:t>
            </a:r>
            <a:r>
              <a:rPr lang="tr-TR" sz="2000" dirty="0"/>
              <a:t>dilin olanakları </a:t>
            </a:r>
            <a:r>
              <a:rPr lang="tr-TR" sz="2000" dirty="0" smtClean="0"/>
              <a:t>çerçevesinde </a:t>
            </a:r>
            <a:r>
              <a:rPr lang="tr-TR" sz="2000" dirty="0"/>
              <a:t>kaynak dile yakın çeviri stratejisini kullanmasıyla ilgili karara dayalı çeviri işlemidir. Bu durumda yerelleştirme uyarlamanın bir uzantısı olarak </a:t>
            </a:r>
            <a:r>
              <a:rPr lang="tr-TR" sz="2000" dirty="0" smtClean="0"/>
              <a:t>hedef </a:t>
            </a:r>
            <a:r>
              <a:rPr lang="tr-TR" sz="2000" dirty="0"/>
              <a:t>kutuptan yola çıkarak çeviri işlemine girme şeklinde tanımlanabilir. </a:t>
            </a:r>
          </a:p>
          <a:p>
            <a:pPr marL="0" indent="0" algn="just">
              <a:buNone/>
            </a:pPr>
            <a:endParaRPr lang="tr-TR" sz="2000" dirty="0"/>
          </a:p>
          <a:p>
            <a:pPr marL="0" indent="0" algn="just">
              <a:buNone/>
            </a:pPr>
            <a:r>
              <a:rPr lang="tr-TR" sz="2000" dirty="0" smtClean="0"/>
              <a:t>Daraltma- </a:t>
            </a:r>
            <a:r>
              <a:rPr lang="tr-TR" sz="2000" dirty="0"/>
              <a:t>Genişletme: Çevirmenin erek dil ve kültürün gereksinimlerine ve işverenin istemlerine dayalı olarak çeviriyi </a:t>
            </a:r>
            <a:r>
              <a:rPr lang="tr-TR" sz="2000" dirty="0" err="1"/>
              <a:t>açımlayarak</a:t>
            </a:r>
            <a:r>
              <a:rPr lang="tr-TR" sz="2000" dirty="0"/>
              <a:t> ya da ek bilgi vererek genişletmesi ya da tam </a:t>
            </a:r>
            <a:r>
              <a:rPr lang="tr-TR" sz="2000" dirty="0" smtClean="0"/>
              <a:t>karşıtı </a:t>
            </a:r>
            <a:r>
              <a:rPr lang="tr-TR" sz="2000" dirty="0"/>
              <a:t>biçimde kaynak metni tam ya da kısmen özetleyerek çevirmesidir</a:t>
            </a:r>
            <a:r>
              <a:rPr lang="tr-TR" sz="2000" dirty="0" smtClean="0"/>
              <a:t>. (silme-ekleme)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635049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93827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000" dirty="0" smtClean="0"/>
          </a:p>
          <a:p>
            <a:pPr algn="just">
              <a:buNone/>
            </a:pPr>
            <a:r>
              <a:rPr lang="tr-TR" sz="2000" dirty="0" smtClean="0"/>
              <a:t>Kaynaklar</a:t>
            </a:r>
          </a:p>
          <a:p>
            <a:pPr algn="just">
              <a:buNone/>
            </a:pPr>
            <a:r>
              <a:rPr lang="tr-TR" sz="2000" dirty="0" smtClean="0"/>
              <a:t>Berk, Ö. (</a:t>
            </a:r>
            <a:r>
              <a:rPr lang="tr-TR" sz="2000" dirty="0"/>
              <a:t>2005). </a:t>
            </a:r>
            <a:r>
              <a:rPr lang="tr-TR" sz="2000" dirty="0" smtClean="0"/>
              <a:t>Çeviribilim Terimcesi. </a:t>
            </a:r>
            <a:r>
              <a:rPr lang="tr-TR" sz="2000" dirty="0"/>
              <a:t>İstanbul: </a:t>
            </a:r>
            <a:r>
              <a:rPr lang="tr-TR" sz="2000" dirty="0" err="1"/>
              <a:t>Multilingual</a:t>
            </a:r>
            <a:r>
              <a:rPr lang="tr-TR" sz="2000" dirty="0"/>
              <a:t> Yayınları.</a:t>
            </a:r>
          </a:p>
          <a:p>
            <a:pPr algn="just">
              <a:buNone/>
            </a:pPr>
            <a:r>
              <a:rPr lang="tr-TR" sz="2000" dirty="0"/>
              <a:t>Yazıcı, M</a:t>
            </a:r>
            <a:r>
              <a:rPr lang="tr-TR" sz="2000" dirty="0" smtClean="0"/>
              <a:t>. </a:t>
            </a:r>
            <a:r>
              <a:rPr lang="tr-TR" sz="2000" dirty="0"/>
              <a:t>(2007</a:t>
            </a:r>
            <a:r>
              <a:rPr lang="tr-TR" sz="2000" dirty="0" smtClean="0"/>
              <a:t>). Yazılı </a:t>
            </a:r>
            <a:r>
              <a:rPr lang="tr-TR" sz="2000" dirty="0"/>
              <a:t>Çeviri </a:t>
            </a:r>
            <a:r>
              <a:rPr lang="tr-TR" sz="2000" dirty="0" smtClean="0"/>
              <a:t>Edinci. </a:t>
            </a:r>
            <a:r>
              <a:rPr lang="tr-TR" sz="2000" dirty="0"/>
              <a:t>İstanbul: </a:t>
            </a:r>
            <a:r>
              <a:rPr lang="tr-TR" sz="2000" dirty="0" err="1"/>
              <a:t>Multilingual</a:t>
            </a:r>
            <a:r>
              <a:rPr lang="tr-TR" sz="2000" dirty="0"/>
              <a:t> Yayınları.</a:t>
            </a:r>
          </a:p>
        </p:txBody>
      </p:sp>
    </p:spTree>
    <p:extLst>
      <p:ext uri="{BB962C8B-B14F-4D97-AF65-F5344CB8AC3E}">
        <p14:creationId xmlns:p14="http://schemas.microsoft.com/office/powerpoint/2010/main" val="270147025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784</TotalTime>
  <Words>501</Words>
  <Application>Microsoft Office PowerPoint</Application>
  <PresentationFormat>Ekran Gösterisi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Dilsel İşlev ile Çeviri</dc:title>
  <dc:creator>DİLEK</dc:creator>
  <cp:lastModifiedBy>User</cp:lastModifiedBy>
  <cp:revision>32</cp:revision>
  <dcterms:created xsi:type="dcterms:W3CDTF">2018-03-13T13:51:13Z</dcterms:created>
  <dcterms:modified xsi:type="dcterms:W3CDTF">2018-03-26T19:09:59Z</dcterms:modified>
</cp:coreProperties>
</file>