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4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ARIZA ANALİZİ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</a:t>
            </a:r>
            <a:r>
              <a:rPr lang="tr-TR" dirty="0"/>
              <a:t>206 </a:t>
            </a:r>
            <a:r>
              <a:rPr lang="tr-TR" dirty="0" smtClean="0"/>
              <a:t>ELEKTRİK TESİSATI VE SIK KARŞILAŞTIĞIMIZ ARIZALAR</a:t>
            </a:r>
          </a:p>
          <a:p>
            <a:r>
              <a:rPr lang="tr-TR" dirty="0" err="1" smtClean="0"/>
              <a:t>Öğ</a:t>
            </a:r>
            <a:r>
              <a:rPr lang="tr-TR" dirty="0" smtClean="0"/>
              <a:t>. </a:t>
            </a:r>
            <a:r>
              <a:rPr lang="tr-TR" dirty="0"/>
              <a:t>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sz="5400" dirty="0"/>
              <a:t> </a:t>
            </a:r>
            <a:r>
              <a:rPr lang="tr-TR" sz="5400" dirty="0" smtClean="0"/>
              <a:t>KUVVET TESİSATI</a:t>
            </a:r>
            <a:endParaRPr lang="tr-TR" sz="5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 marR="5080" indent="359410" algn="just">
              <a:lnSpc>
                <a:spcPct val="95800"/>
              </a:lnSpc>
              <a:spcBef>
                <a:spcPts val="1255"/>
              </a:spcBef>
            </a:pPr>
            <a:r>
              <a:rPr lang="tr-TR" sz="2400" spc="-5" dirty="0">
                <a:latin typeface="Times New Roman"/>
                <a:cs typeface="Times New Roman"/>
              </a:rPr>
              <a:t>Elektrikli kuvvetli </a:t>
            </a:r>
            <a:r>
              <a:rPr lang="tr-TR" sz="2400" dirty="0">
                <a:latin typeface="Times New Roman"/>
                <a:cs typeface="Times New Roman"/>
              </a:rPr>
              <a:t>akım </a:t>
            </a:r>
            <a:r>
              <a:rPr lang="tr-TR" sz="2400" spc="-5" dirty="0">
                <a:latin typeface="Times New Roman"/>
                <a:cs typeface="Times New Roman"/>
              </a:rPr>
              <a:t>tesisleri; </a:t>
            </a:r>
            <a:r>
              <a:rPr lang="tr-TR" sz="2400" dirty="0">
                <a:latin typeface="Times New Roman"/>
                <a:cs typeface="Times New Roman"/>
              </a:rPr>
              <a:t>insanlar, diğer </a:t>
            </a:r>
            <a:r>
              <a:rPr lang="tr-TR" sz="2400" spc="-5" dirty="0">
                <a:latin typeface="Times New Roman"/>
                <a:cs typeface="Times New Roman"/>
              </a:rPr>
              <a:t>canlılar </a:t>
            </a:r>
            <a:r>
              <a:rPr lang="tr-TR" sz="2400" spc="-10" dirty="0">
                <a:latin typeface="Times New Roman"/>
                <a:cs typeface="Times New Roman"/>
              </a:rPr>
              <a:t>ve </a:t>
            </a:r>
            <a:r>
              <a:rPr lang="tr-TR" sz="2400" dirty="0">
                <a:latin typeface="Times New Roman"/>
                <a:cs typeface="Times New Roman"/>
              </a:rPr>
              <a:t>eşyalar </a:t>
            </a:r>
            <a:r>
              <a:rPr lang="tr-TR" sz="2400" spc="-5" dirty="0">
                <a:latin typeface="Times New Roman"/>
                <a:cs typeface="Times New Roman"/>
              </a:rPr>
              <a:t>için yaklaşma </a:t>
            </a:r>
            <a:r>
              <a:rPr lang="tr-TR" sz="2400" spc="-10" dirty="0">
                <a:latin typeface="Times New Roman"/>
                <a:cs typeface="Times New Roman"/>
              </a:rPr>
              <a:t>ve  </a:t>
            </a:r>
            <a:r>
              <a:rPr lang="tr-TR" sz="2400" spc="-5" dirty="0">
                <a:latin typeface="Times New Roman"/>
                <a:cs typeface="Times New Roman"/>
              </a:rPr>
              <a:t>dokunma gibi durumlarda tehlikeli olabilecek </a:t>
            </a:r>
            <a:r>
              <a:rPr lang="tr-TR" sz="2400" spc="-10" dirty="0">
                <a:latin typeface="Times New Roman"/>
                <a:cs typeface="Times New Roman"/>
              </a:rPr>
              <a:t>ve </a:t>
            </a:r>
            <a:r>
              <a:rPr lang="tr-TR" sz="2400" dirty="0">
                <a:latin typeface="Times New Roman"/>
                <a:cs typeface="Times New Roman"/>
              </a:rPr>
              <a:t>elektrik </a:t>
            </a:r>
            <a:r>
              <a:rPr lang="tr-TR" sz="2400" spc="-5" dirty="0">
                <a:latin typeface="Times New Roman"/>
                <a:cs typeface="Times New Roman"/>
              </a:rPr>
              <a:t>enerjisinin üretilmesini, </a:t>
            </a:r>
            <a:r>
              <a:rPr lang="tr-TR" sz="2400" dirty="0">
                <a:latin typeface="Times New Roman"/>
                <a:cs typeface="Times New Roman"/>
              </a:rPr>
              <a:t>özelliğinin  </a:t>
            </a:r>
            <a:r>
              <a:rPr lang="tr-TR" sz="2400" spc="-5" dirty="0">
                <a:latin typeface="Times New Roman"/>
                <a:cs typeface="Times New Roman"/>
              </a:rPr>
              <a:t>değiştirilmesini, biriktirilmesini, iletilmesini, dağıtılmasını, mekanik </a:t>
            </a:r>
            <a:r>
              <a:rPr lang="tr-TR" sz="2400" dirty="0">
                <a:latin typeface="Times New Roman"/>
                <a:cs typeface="Times New Roman"/>
              </a:rPr>
              <a:t>enerjiye, </a:t>
            </a:r>
            <a:r>
              <a:rPr lang="tr-TR" sz="2400" spc="-5" dirty="0">
                <a:latin typeface="Times New Roman"/>
                <a:cs typeface="Times New Roman"/>
              </a:rPr>
              <a:t>ışığa, kimyasal  enerjiye vb. enerjilere dönüştürerek kullanılmasını sağlayan</a:t>
            </a:r>
            <a:r>
              <a:rPr lang="tr-TR" sz="2400" spc="20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tesislerdir.</a:t>
            </a:r>
            <a:endParaRPr lang="tr-TR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902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 marR="5080" indent="359410" algn="just">
              <a:lnSpc>
                <a:spcPct val="95700"/>
              </a:lnSpc>
              <a:spcBef>
                <a:spcPts val="1245"/>
              </a:spcBef>
            </a:pPr>
            <a:r>
              <a:rPr lang="tr-TR" spc="-5" dirty="0">
                <a:latin typeface="Times New Roman"/>
                <a:cs typeface="Times New Roman"/>
              </a:rPr>
              <a:t>Kuvvet tesislerinin yapımında ekonomiklik </a:t>
            </a:r>
            <a:r>
              <a:rPr lang="tr-TR" spc="-10" dirty="0">
                <a:latin typeface="Times New Roman"/>
                <a:cs typeface="Times New Roman"/>
              </a:rPr>
              <a:t>ve </a:t>
            </a:r>
            <a:r>
              <a:rPr lang="tr-TR" dirty="0">
                <a:latin typeface="Times New Roman"/>
                <a:cs typeface="Times New Roman"/>
              </a:rPr>
              <a:t>kesintisiz çalışma çok </a:t>
            </a:r>
            <a:r>
              <a:rPr lang="tr-TR" spc="-5" dirty="0">
                <a:latin typeface="Times New Roman"/>
                <a:cs typeface="Times New Roman"/>
              </a:rPr>
              <a:t>önemlidir. Bu  nedenle tezgâhların iletken kesitleri </a:t>
            </a:r>
            <a:r>
              <a:rPr lang="tr-TR" spc="-10" dirty="0">
                <a:latin typeface="Times New Roman"/>
                <a:cs typeface="Times New Roman"/>
              </a:rPr>
              <a:t>ve </a:t>
            </a:r>
            <a:r>
              <a:rPr lang="tr-TR" spc="-5" dirty="0">
                <a:latin typeface="Times New Roman"/>
                <a:cs typeface="Times New Roman"/>
              </a:rPr>
              <a:t>sigorta buşon </a:t>
            </a:r>
            <a:r>
              <a:rPr lang="tr-TR" dirty="0">
                <a:latin typeface="Times New Roman"/>
                <a:cs typeface="Times New Roman"/>
              </a:rPr>
              <a:t>akım </a:t>
            </a:r>
            <a:r>
              <a:rPr lang="tr-TR" spc="-5" dirty="0">
                <a:latin typeface="Times New Roman"/>
                <a:cs typeface="Times New Roman"/>
              </a:rPr>
              <a:t>değerlerinin uygun </a:t>
            </a:r>
            <a:r>
              <a:rPr lang="tr-TR" dirty="0">
                <a:latin typeface="Times New Roman"/>
                <a:cs typeface="Times New Roman"/>
              </a:rPr>
              <a:t>olarak  </a:t>
            </a:r>
            <a:r>
              <a:rPr lang="tr-TR" spc="-5" dirty="0">
                <a:latin typeface="Times New Roman"/>
                <a:cs typeface="Times New Roman"/>
              </a:rPr>
              <a:t>seçilmesi, belirlenen kesite göre </a:t>
            </a:r>
            <a:r>
              <a:rPr lang="tr-TR" dirty="0">
                <a:latin typeface="Times New Roman"/>
                <a:cs typeface="Times New Roman"/>
              </a:rPr>
              <a:t>de </a:t>
            </a:r>
            <a:r>
              <a:rPr lang="tr-TR" spc="-5" dirty="0">
                <a:latin typeface="Times New Roman"/>
                <a:cs typeface="Times New Roman"/>
              </a:rPr>
              <a:t>gerilim düşümünün yönetmelikle belirlenen değerlerden  küçük </a:t>
            </a:r>
            <a:r>
              <a:rPr lang="tr-TR" dirty="0">
                <a:latin typeface="Times New Roman"/>
                <a:cs typeface="Times New Roman"/>
              </a:rPr>
              <a:t>olması </a:t>
            </a:r>
            <a:r>
              <a:rPr lang="tr-TR" spc="-5" dirty="0">
                <a:latin typeface="Times New Roman"/>
                <a:cs typeface="Times New Roman"/>
              </a:rPr>
              <a:t>gerekmektedir. Kuvvet tesisatlarında iletken kesiti, makine </a:t>
            </a:r>
            <a:r>
              <a:rPr lang="tr-TR" dirty="0">
                <a:latin typeface="Times New Roman"/>
                <a:cs typeface="Times New Roman"/>
              </a:rPr>
              <a:t>veya </a:t>
            </a:r>
            <a:r>
              <a:rPr lang="tr-TR" spc="-5" dirty="0">
                <a:latin typeface="Times New Roman"/>
                <a:cs typeface="Times New Roman"/>
              </a:rPr>
              <a:t>tezgâhın  çalışma (anma) akımına göre belirlenir. Bu </a:t>
            </a:r>
            <a:r>
              <a:rPr lang="tr-TR" dirty="0">
                <a:latin typeface="Times New Roman"/>
                <a:cs typeface="Times New Roman"/>
              </a:rPr>
              <a:t>akım motorların </a:t>
            </a:r>
            <a:r>
              <a:rPr lang="tr-TR" spc="-5" dirty="0">
                <a:latin typeface="Times New Roman"/>
                <a:cs typeface="Times New Roman"/>
              </a:rPr>
              <a:t>normal çalışma</a:t>
            </a:r>
            <a:r>
              <a:rPr lang="tr-TR" spc="4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akımıdır.</a:t>
            </a:r>
          </a:p>
          <a:p>
            <a:pPr>
              <a:lnSpc>
                <a:spcPct val="100000"/>
              </a:lnSpc>
            </a:pPr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5696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95910" indent="-128905">
              <a:lnSpc>
                <a:spcPct val="100000"/>
              </a:lnSpc>
              <a:spcBef>
                <a:spcPts val="785"/>
              </a:spcBef>
              <a:buAutoNum type="arabicPeriod"/>
              <a:tabLst>
                <a:tab pos="296545" algn="l"/>
              </a:tabLst>
            </a:pPr>
            <a:r>
              <a:rPr lang="tr-TR" b="1" spc="-5" dirty="0">
                <a:latin typeface="Times New Roman"/>
                <a:cs typeface="Times New Roman"/>
              </a:rPr>
              <a:t>Bakır</a:t>
            </a:r>
            <a:r>
              <a:rPr lang="tr-TR" b="1" spc="-85" dirty="0">
                <a:latin typeface="Times New Roman"/>
                <a:cs typeface="Times New Roman"/>
              </a:rPr>
              <a:t> </a:t>
            </a:r>
            <a:r>
              <a:rPr lang="tr-TR" b="1" spc="-5" dirty="0">
                <a:latin typeface="Times New Roman"/>
                <a:cs typeface="Times New Roman"/>
              </a:rPr>
              <a:t>iletken</a:t>
            </a:r>
            <a:endParaRPr lang="tr-TR" dirty="0">
              <a:latin typeface="Times New Roman"/>
              <a:cs typeface="Times New Roman"/>
            </a:endParaRPr>
          </a:p>
          <a:p>
            <a:pPr marL="242570" indent="-128905">
              <a:lnSpc>
                <a:spcPct val="100000"/>
              </a:lnSpc>
              <a:spcBef>
                <a:spcPts val="680"/>
              </a:spcBef>
              <a:buAutoNum type="arabicPeriod"/>
              <a:tabLst>
                <a:tab pos="243204" algn="l"/>
              </a:tabLst>
            </a:pPr>
            <a:r>
              <a:rPr lang="tr-TR" b="1" spc="-5" dirty="0">
                <a:latin typeface="Times New Roman"/>
                <a:cs typeface="Times New Roman"/>
              </a:rPr>
              <a:t>XLPE</a:t>
            </a:r>
            <a:r>
              <a:rPr lang="tr-TR" b="1" spc="-85" dirty="0">
                <a:latin typeface="Times New Roman"/>
                <a:cs typeface="Times New Roman"/>
              </a:rPr>
              <a:t> </a:t>
            </a:r>
            <a:r>
              <a:rPr lang="tr-TR" b="1" spc="-5" dirty="0">
                <a:latin typeface="Times New Roman"/>
                <a:cs typeface="Times New Roman"/>
              </a:rPr>
              <a:t>yalıtkan</a:t>
            </a:r>
            <a:endParaRPr lang="tr-TR" dirty="0">
              <a:latin typeface="Times New Roman"/>
              <a:cs typeface="Times New Roman"/>
            </a:endParaRPr>
          </a:p>
          <a:p>
            <a:pPr marL="362585" indent="-128270">
              <a:lnSpc>
                <a:spcPct val="100000"/>
              </a:lnSpc>
              <a:spcBef>
                <a:spcPts val="700"/>
              </a:spcBef>
              <a:buAutoNum type="arabicPeriod"/>
              <a:tabLst>
                <a:tab pos="363220" algn="l"/>
              </a:tabLst>
            </a:pPr>
            <a:r>
              <a:rPr lang="tr-TR" b="1" spc="-5" dirty="0">
                <a:latin typeface="Times New Roman"/>
                <a:cs typeface="Times New Roman"/>
              </a:rPr>
              <a:t>Dolgu</a:t>
            </a:r>
            <a:r>
              <a:rPr lang="tr-TR" b="1" spc="-10" dirty="0">
                <a:latin typeface="Times New Roman"/>
                <a:cs typeface="Times New Roman"/>
              </a:rPr>
              <a:t> kılıf</a:t>
            </a:r>
            <a:endParaRPr lang="tr-TR" dirty="0">
              <a:latin typeface="Times New Roman"/>
              <a:cs typeface="Times New Roman"/>
            </a:endParaRPr>
          </a:p>
          <a:p>
            <a:pPr marL="140335" indent="-128270">
              <a:lnSpc>
                <a:spcPct val="100000"/>
              </a:lnSpc>
              <a:spcBef>
                <a:spcPts val="680"/>
              </a:spcBef>
              <a:buAutoNum type="arabicPeriod"/>
              <a:tabLst>
                <a:tab pos="140970" algn="l"/>
              </a:tabLst>
            </a:pPr>
            <a:r>
              <a:rPr lang="tr-TR" b="1" spc="-5" dirty="0" err="1">
                <a:latin typeface="Times New Roman"/>
                <a:cs typeface="Times New Roman"/>
              </a:rPr>
              <a:t>Konsantrik</a:t>
            </a:r>
            <a:r>
              <a:rPr lang="tr-TR" b="1" spc="-50" dirty="0">
                <a:latin typeface="Times New Roman"/>
                <a:cs typeface="Times New Roman"/>
              </a:rPr>
              <a:t> </a:t>
            </a:r>
            <a:r>
              <a:rPr lang="tr-TR" b="1" spc="-5" dirty="0">
                <a:latin typeface="Times New Roman"/>
                <a:cs typeface="Times New Roman"/>
              </a:rPr>
              <a:t>iletken</a:t>
            </a:r>
            <a:endParaRPr lang="tr-TR" dirty="0">
              <a:latin typeface="Times New Roman"/>
              <a:cs typeface="Times New Roman"/>
            </a:endParaRPr>
          </a:p>
          <a:p>
            <a:pPr marL="250190" indent="-128905">
              <a:lnSpc>
                <a:spcPct val="100000"/>
              </a:lnSpc>
              <a:spcBef>
                <a:spcPts val="685"/>
              </a:spcBef>
              <a:buAutoNum type="arabicPeriod"/>
              <a:tabLst>
                <a:tab pos="250825" algn="l"/>
              </a:tabLst>
            </a:pPr>
            <a:r>
              <a:rPr lang="tr-TR" b="1" spc="-5" dirty="0">
                <a:latin typeface="Times New Roman"/>
                <a:cs typeface="Times New Roman"/>
              </a:rPr>
              <a:t>Koruma</a:t>
            </a:r>
            <a:r>
              <a:rPr lang="tr-TR" b="1" spc="-15" dirty="0">
                <a:latin typeface="Times New Roman"/>
                <a:cs typeface="Times New Roman"/>
              </a:rPr>
              <a:t> </a:t>
            </a:r>
            <a:r>
              <a:rPr lang="tr-TR" b="1" spc="-5" dirty="0">
                <a:latin typeface="Times New Roman"/>
                <a:cs typeface="Times New Roman"/>
              </a:rPr>
              <a:t>bandı</a:t>
            </a:r>
            <a:endParaRPr lang="tr-TR" dirty="0">
              <a:latin typeface="Times New Roman"/>
              <a:cs typeface="Times New Roman"/>
            </a:endParaRPr>
          </a:p>
          <a:p>
            <a:pPr marL="262255" indent="-128905">
              <a:lnSpc>
                <a:spcPct val="100000"/>
              </a:lnSpc>
              <a:spcBef>
                <a:spcPts val="695"/>
              </a:spcBef>
              <a:buAutoNum type="arabicPeriod"/>
              <a:tabLst>
                <a:tab pos="262890" algn="l"/>
              </a:tabLst>
            </a:pPr>
            <a:r>
              <a:rPr lang="tr-TR" b="1" spc="-5" dirty="0">
                <a:latin typeface="Times New Roman"/>
                <a:cs typeface="Times New Roman"/>
              </a:rPr>
              <a:t>XLPE dış</a:t>
            </a:r>
            <a:r>
              <a:rPr lang="tr-TR" b="1" spc="-15" dirty="0">
                <a:latin typeface="Times New Roman"/>
                <a:cs typeface="Times New Roman"/>
              </a:rPr>
              <a:t> </a:t>
            </a:r>
            <a:r>
              <a:rPr lang="tr-TR" b="1" spc="-10" dirty="0">
                <a:latin typeface="Times New Roman"/>
                <a:cs typeface="Times New Roman"/>
              </a:rPr>
              <a:t>kılıf</a:t>
            </a:r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456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555805"/>
              </p:ext>
            </p:extLst>
          </p:nvPr>
        </p:nvGraphicFramePr>
        <p:xfrm>
          <a:off x="2894736" y="2387151"/>
          <a:ext cx="5214620" cy="21488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8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5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92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2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4853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100" b="1" dirty="0">
                          <a:latin typeface="Times New Roman"/>
                          <a:cs typeface="Times New Roman"/>
                        </a:rPr>
                        <a:t>Damar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 Renkleri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286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D8D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774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100" b="1" dirty="0">
                          <a:latin typeface="Times New Roman"/>
                          <a:cs typeface="Times New Roman"/>
                        </a:rPr>
                        <a:t>Damar</a:t>
                      </a:r>
                      <a:r>
                        <a:rPr sz="11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Sayısı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D8DDED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100" b="1" dirty="0">
                          <a:latin typeface="Times New Roman"/>
                          <a:cs typeface="Times New Roman"/>
                        </a:rPr>
                        <a:t>Koruma</a:t>
                      </a:r>
                      <a:r>
                        <a:rPr sz="11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Damarı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D8DDED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100" b="1" dirty="0">
                          <a:latin typeface="Times New Roman"/>
                          <a:cs typeface="Times New Roman"/>
                        </a:rPr>
                        <a:t>Diğer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 damarlar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D8D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9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marL="3403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sarı-yeşil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mavi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kahve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---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marR="133985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--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9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4</a:t>
                      </a: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marL="3403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sarı-yeşil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---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kahve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siyah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marR="127635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ri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9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marL="3403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sarı-yeşil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mavi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kahve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siyah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marR="127635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ri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419">
                <a:tc>
                  <a:txBody>
                    <a:bodyPr/>
                    <a:lstStyle/>
                    <a:p>
                      <a:pPr marL="29781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6 &amp;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yukarısı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1176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>
                  <a:txBody>
                    <a:bodyPr/>
                    <a:lstStyle/>
                    <a:p>
                      <a:pPr marL="34036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sarı-yeşil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11760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2384" marR="45720">
                        <a:lnSpc>
                          <a:spcPct val="110000"/>
                        </a:lnSpc>
                        <a:spcBef>
                          <a:spcPts val="25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Öteki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tüm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damarlar siyah renkli, beyaz numara  baskıyla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3366"/>
                      </a:solidFill>
                      <a:prstDash val="solid"/>
                    </a:lnL>
                    <a:lnR w="9525">
                      <a:solidFill>
                        <a:srgbClr val="003366"/>
                      </a:solidFill>
                      <a:prstDash val="solid"/>
                    </a:lnR>
                    <a:lnT w="9525">
                      <a:solidFill>
                        <a:srgbClr val="003366"/>
                      </a:solidFill>
                      <a:prstDash val="solid"/>
                    </a:lnT>
                    <a:lnB w="9525">
                      <a:solidFill>
                        <a:srgbClr val="003366"/>
                      </a:solidFill>
                      <a:prstDash val="solid"/>
                    </a:lnB>
                    <a:solidFill>
                      <a:srgbClr val="E5E8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975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object 2"/>
          <p:cNvSpPr>
            <a:spLocks noGrp="1"/>
          </p:cNvSpPr>
          <p:nvPr>
            <p:ph idx="1"/>
          </p:nvPr>
        </p:nvSpPr>
        <p:spPr>
          <a:xfrm>
            <a:off x="3249976" y="2291508"/>
            <a:ext cx="5497417" cy="21703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7844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MEGEP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1727</TotalTime>
  <Words>187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ARIZA ANALİZİ</vt:lpstr>
      <vt:lpstr>  KUVVET TESİSATI</vt:lpstr>
      <vt:lpstr>PowerPoint Sunusu</vt:lpstr>
      <vt:lpstr>PowerPoint Sunusu</vt:lpstr>
      <vt:lpstr>PowerPoint Sunusu</vt:lpstr>
      <vt:lpstr>PowerPoint Sunusu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Windows Kullanıcısı</cp:lastModifiedBy>
  <cp:revision>110</cp:revision>
  <dcterms:created xsi:type="dcterms:W3CDTF">2017-11-14T11:12:27Z</dcterms:created>
  <dcterms:modified xsi:type="dcterms:W3CDTF">2020-01-29T08:38:55Z</dcterms:modified>
</cp:coreProperties>
</file>