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406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610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817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0138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6460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456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567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9891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2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654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45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58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5806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371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56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166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2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331540A-6C73-4708-B1B8-1DB59B419DF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72310-3ECE-4CE4-9186-150EFECC3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2162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Örnekleme Yöntemleri I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493401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Temel Kavramlar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1" y="1604030"/>
            <a:ext cx="10762617" cy="4195481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Calibri" panose="020F0502020204030204" pitchFamily="34" charset="0"/>
              </a:rPr>
              <a:t>Örnekleme yöntemi; yapılacak olan araştırmanın evreninin geniş olması durumunda, araştırmacının bu geniş evrenin hepsine ulaşamadığı durumlarda başvurulan yöntemdir (Aziz, 2014).</a:t>
            </a:r>
          </a:p>
          <a:p>
            <a:r>
              <a:rPr lang="tr-TR" sz="2800" b="1" dirty="0" smtClean="0">
                <a:latin typeface="Calibri" panose="020F0502020204030204" pitchFamily="34" charset="0"/>
              </a:rPr>
              <a:t>Evren; </a:t>
            </a:r>
            <a:r>
              <a:rPr lang="tr-TR" sz="2800" dirty="0" smtClean="0">
                <a:latin typeface="Calibri" panose="020F0502020204030204" pitchFamily="34" charset="0"/>
              </a:rPr>
              <a:t>canlı ya da cansız bir gruptan oluşsan, araştırmacının sorularına cevap bulmak için ihtiyaç duyduğu gruptur. 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Araştırma sonuçlarının geçerli olacağı evrenin bir parçasını oluşturan sınırlandırılmış birime </a:t>
            </a:r>
            <a:r>
              <a:rPr lang="tr-TR" sz="2800" b="1" dirty="0" smtClean="0">
                <a:latin typeface="Calibri" panose="020F0502020204030204" pitchFamily="34" charset="0"/>
              </a:rPr>
              <a:t>evren birimi </a:t>
            </a:r>
            <a:r>
              <a:rPr lang="tr-TR" sz="2800" dirty="0" smtClean="0">
                <a:latin typeface="Calibri" panose="020F0502020204030204" pitchFamily="34" charset="0"/>
              </a:rPr>
              <a:t>denir. 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Evren;  1. Hedef Evren  2. Ulaşılabilir Evren olmak üzere 2’ye ayrılır. </a:t>
            </a:r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021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3929" y="1088641"/>
            <a:ext cx="10484631" cy="41954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800" b="1" dirty="0" smtClean="0">
                <a:latin typeface="Calibri" panose="020F0502020204030204" pitchFamily="34" charset="0"/>
              </a:rPr>
              <a:t>Sayım; </a:t>
            </a:r>
            <a:r>
              <a:rPr lang="tr-TR" sz="2800" dirty="0" smtClean="0">
                <a:latin typeface="Calibri" panose="020F0502020204030204" pitchFamily="34" charset="0"/>
              </a:rPr>
              <a:t>var olan evrenin ve sonrasında evren biriminin belirlenmesinden sonra, evrenin tüm birimlerine ulaşılarak veri ya da bilgi toplama işlemine sayım denilmektedir </a:t>
            </a:r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(Büyüköztürk vd., 2016).</a:t>
            </a:r>
          </a:p>
          <a:p>
            <a:pPr>
              <a:lnSpc>
                <a:spcPct val="150000"/>
              </a:lnSpc>
            </a:pPr>
            <a:r>
              <a:rPr lang="tr-TR" sz="2800" b="1" dirty="0" smtClean="0">
                <a:latin typeface="Calibri" panose="020F0502020204030204" pitchFamily="34" charset="0"/>
              </a:rPr>
              <a:t>Örneklem; </a:t>
            </a:r>
            <a:r>
              <a:rPr lang="tr-TR" sz="2800" dirty="0" smtClean="0">
                <a:latin typeface="Calibri" panose="020F0502020204030204" pitchFamily="34" charset="0"/>
              </a:rPr>
              <a:t> araştırma evreninin bir kısmının çalışma alanı olarak belirlenmesi ile oluşan gruba örneklem denilmektedir. </a:t>
            </a:r>
            <a:r>
              <a:rPr lang="tr-TR" sz="2800" b="1" dirty="0" smtClean="0">
                <a:latin typeface="Calibri" panose="020F0502020204030204" pitchFamily="34" charset="0"/>
              </a:rPr>
              <a:t>Örnekleme ise; </a:t>
            </a:r>
            <a:r>
              <a:rPr lang="tr-TR" sz="2800" dirty="0" smtClean="0">
                <a:latin typeface="Calibri" panose="020F0502020204030204" pitchFamily="34" charset="0"/>
              </a:rPr>
              <a:t>var olan araştırma evreninden </a:t>
            </a:r>
            <a:r>
              <a:rPr lang="tr-TR" sz="2800" dirty="0" err="1" smtClean="0">
                <a:latin typeface="Calibri" panose="020F0502020204030204" pitchFamily="34" charset="0"/>
              </a:rPr>
              <a:t>genellenebilir</a:t>
            </a:r>
            <a:r>
              <a:rPr lang="tr-TR" sz="2800" dirty="0" smtClean="0">
                <a:latin typeface="Calibri" panose="020F0502020204030204" pitchFamily="34" charset="0"/>
              </a:rPr>
              <a:t> ve temsil edebilir kesiti alabilme işidir (</a:t>
            </a:r>
            <a:r>
              <a:rPr lang="tr-TR" sz="2800" b="1" dirty="0" smtClean="0">
                <a:latin typeface="Calibri" panose="020F0502020204030204" pitchFamily="34" charset="0"/>
              </a:rPr>
              <a:t>Aziz, 2014). </a:t>
            </a:r>
            <a:endParaRPr lang="tr-TR" sz="28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570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ÖRNEKLEME YÖNTEMLERİ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1" y="1853248"/>
            <a:ext cx="10313730" cy="419548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800" b="1" dirty="0" smtClean="0">
                <a:latin typeface="Calibri" panose="020F0502020204030204" pitchFamily="34" charset="0"/>
              </a:rPr>
              <a:t>SEÇKİSİZ ÖRNEKLEME YÖNTEMLERİ</a:t>
            </a:r>
          </a:p>
          <a:p>
            <a:pPr>
              <a:lnSpc>
                <a:spcPct val="150000"/>
              </a:lnSpc>
            </a:pPr>
            <a:r>
              <a:rPr lang="tr-TR" sz="2800" dirty="0" err="1" smtClean="0">
                <a:latin typeface="Calibri" panose="020F0502020204030204" pitchFamily="34" charset="0"/>
              </a:rPr>
              <a:t>Seçkisiz</a:t>
            </a:r>
            <a:r>
              <a:rPr lang="tr-TR" sz="2800" dirty="0" smtClean="0">
                <a:latin typeface="Calibri" panose="020F0502020204030204" pitchFamily="34" charset="0"/>
              </a:rPr>
              <a:t> </a:t>
            </a:r>
            <a:r>
              <a:rPr lang="tr-TR" sz="2800" dirty="0" smtClean="0">
                <a:latin typeface="Calibri" panose="020F0502020204030204" pitchFamily="34" charset="0"/>
              </a:rPr>
              <a:t>örnekleme yöntemleri (</a:t>
            </a:r>
            <a:r>
              <a:rPr lang="tr-TR" sz="2800" dirty="0" err="1" smtClean="0">
                <a:latin typeface="Calibri" panose="020F0502020204030204" pitchFamily="34" charset="0"/>
              </a:rPr>
              <a:t>Random</a:t>
            </a:r>
            <a:r>
              <a:rPr lang="tr-TR" sz="2800" dirty="0" smtClean="0">
                <a:latin typeface="Calibri" panose="020F0502020204030204" pitchFamily="34" charset="0"/>
              </a:rPr>
              <a:t> </a:t>
            </a:r>
            <a:r>
              <a:rPr lang="tr-TR" sz="2800" dirty="0" err="1" smtClean="0">
                <a:latin typeface="Calibri" panose="020F0502020204030204" pitchFamily="34" charset="0"/>
              </a:rPr>
              <a:t>sampling</a:t>
            </a:r>
            <a:r>
              <a:rPr lang="tr-TR" sz="2800" dirty="0" smtClean="0">
                <a:latin typeface="Calibri" panose="020F0502020204030204" pitchFamily="34" charset="0"/>
              </a:rPr>
              <a:t>), evrenden örneklem için birim çekme işleminin </a:t>
            </a:r>
            <a:r>
              <a:rPr lang="tr-TR" sz="2800" dirty="0" err="1" smtClean="0">
                <a:latin typeface="Calibri" panose="020F0502020204030204" pitchFamily="34" charset="0"/>
              </a:rPr>
              <a:t>seçkisizlik</a:t>
            </a:r>
            <a:r>
              <a:rPr lang="tr-TR" sz="2800" dirty="0" smtClean="0">
                <a:latin typeface="Calibri" panose="020F0502020204030204" pitchFamily="34" charset="0"/>
              </a:rPr>
              <a:t> ilkesine uygun olarak yapılması</a:t>
            </a:r>
            <a:endParaRPr lang="tr-TR" sz="2800" b="1" dirty="0" smtClean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Temel özelliği örneklemin evreni temsil gücünün yüksek olmasıdır. 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tr-TR" sz="2800" b="1" dirty="0" smtClean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tr-TR" sz="28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037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11871" y="868355"/>
            <a:ext cx="9404723" cy="777566"/>
          </a:xfrm>
        </p:spPr>
        <p:txBody>
          <a:bodyPr/>
          <a:lstStyle/>
          <a:p>
            <a:r>
              <a:rPr lang="tr-TR" sz="3200" b="1" dirty="0" smtClean="0">
                <a:latin typeface="Calibri" panose="020F0502020204030204" pitchFamily="34" charset="0"/>
              </a:rPr>
              <a:t>Basit </a:t>
            </a:r>
            <a:r>
              <a:rPr lang="tr-TR" sz="3200" b="1" dirty="0" err="1" smtClean="0">
                <a:latin typeface="Calibri" panose="020F0502020204030204" pitchFamily="34" charset="0"/>
              </a:rPr>
              <a:t>Seçkisiz</a:t>
            </a:r>
            <a:r>
              <a:rPr lang="tr-TR" sz="3200" b="1" dirty="0" smtClean="0">
                <a:latin typeface="Calibri" panose="020F0502020204030204" pitchFamily="34" charset="0"/>
              </a:rPr>
              <a:t> Örnekleme</a:t>
            </a:r>
            <a:br>
              <a:rPr lang="tr-TR" sz="3200" b="1" dirty="0" smtClean="0">
                <a:latin typeface="Calibri" panose="020F0502020204030204" pitchFamily="34" charset="0"/>
              </a:rPr>
            </a:br>
            <a:endParaRPr lang="tr-TR" sz="3200" dirty="0">
              <a:latin typeface="Calibri" panose="020F050202020403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5201" y="1487652"/>
            <a:ext cx="8946541" cy="4195481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Her bir örneklem uzayda eşit olasılıkla seçilerek bu yöntem gerçekleştirilir. </a:t>
            </a:r>
          </a:p>
          <a:p>
            <a:r>
              <a:rPr lang="tr-TR" sz="2800" dirty="0" smtClean="0"/>
              <a:t>Evrende buluna tüm bireylerin bu yöntemde seçilme ihtimali aynıdır ve bir bireyin seçimi diğer bireyi etkilemez (Çıngı, 1994).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963656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4998" y="872511"/>
            <a:ext cx="10060682" cy="41954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Basit </a:t>
            </a:r>
            <a:r>
              <a:rPr lang="tr-TR" sz="2800" dirty="0" err="1" smtClean="0">
                <a:latin typeface="Calibri" panose="020F0502020204030204" pitchFamily="34" charset="0"/>
              </a:rPr>
              <a:t>seçkisiz</a:t>
            </a:r>
            <a:r>
              <a:rPr lang="tr-TR" sz="2800" dirty="0" smtClean="0">
                <a:latin typeface="Calibri" panose="020F0502020204030204" pitchFamily="34" charset="0"/>
              </a:rPr>
              <a:t> örneklemenin kullanılabilmesi için evren birimlerin bilinmesi ve bu birimlerin listelenmesi gerekmektedir. 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Daha sonra ise araştırmada kullanacağımızı örneklem oranına göre oluşturulan listeden birim seçilmesi gerekmektedir </a:t>
            </a:r>
            <a:r>
              <a:rPr lang="tr-TR" sz="2800" dirty="0">
                <a:latin typeface="Calibri" panose="020F0502020204030204" pitchFamily="34" charset="0"/>
              </a:rPr>
              <a:t>(Büyüköztürk vd., 2016).</a:t>
            </a:r>
            <a:r>
              <a:rPr lang="tr-TR" sz="2800" dirty="0" smtClean="0">
                <a:latin typeface="Calibri" panose="020F0502020204030204" pitchFamily="34" charset="0"/>
              </a:rPr>
              <a:t/>
            </a:r>
            <a:br>
              <a:rPr lang="tr-TR" sz="2800" dirty="0" smtClean="0">
                <a:latin typeface="Calibri" panose="020F0502020204030204" pitchFamily="34" charset="0"/>
              </a:rPr>
            </a:br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996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5201" y="776589"/>
            <a:ext cx="9404723" cy="794191"/>
          </a:xfrm>
        </p:spPr>
        <p:txBody>
          <a:bodyPr/>
          <a:lstStyle/>
          <a:p>
            <a:r>
              <a:rPr lang="tr-TR" sz="3200" b="1" dirty="0" smtClean="0">
                <a:latin typeface="Calibri" panose="020F0502020204030204" pitchFamily="34" charset="0"/>
              </a:rPr>
              <a:t>Tabakalı Örnekleme</a:t>
            </a:r>
            <a:endParaRPr lang="tr-TR" sz="3200" b="1" dirty="0">
              <a:latin typeface="Calibri" panose="020F050202020403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5201" y="1570780"/>
            <a:ext cx="10297104" cy="419548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Evrendeki alt grupların evrendeki ağırlıkları oranında örneklemde temsil edilmelerini amaçlar.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Alt evrenlerden birim çekme işlemi basit yansız örnekleme ile gerçekleştirilir. </a:t>
            </a:r>
          </a:p>
          <a:p>
            <a:pPr>
              <a:lnSpc>
                <a:spcPct val="150000"/>
              </a:lnSpc>
            </a:pPr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153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6686" y="1121893"/>
            <a:ext cx="10351626" cy="419548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Tabakalı örnekleme için, yapılan araştırmanın problemini etkileyeceği düşünülen bir değişkene göre evren için bir alt grubun belirlenmesi gerekmektedir.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Oluşturulan her bir alt grup tabaka olarak kabul edilmektedir (Aziz, 2013). </a:t>
            </a:r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177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95740" y="618972"/>
            <a:ext cx="9404723" cy="893944"/>
          </a:xfrm>
        </p:spPr>
        <p:txBody>
          <a:bodyPr/>
          <a:lstStyle/>
          <a:p>
            <a:r>
              <a:rPr lang="tr-TR" sz="4000" b="1" dirty="0" smtClean="0">
                <a:latin typeface="Calibri" panose="020F0502020204030204" pitchFamily="34" charset="0"/>
              </a:rPr>
              <a:t>KAYNAKLAR</a:t>
            </a:r>
            <a:endParaRPr lang="tr-TR" sz="4000" b="1" dirty="0">
              <a:latin typeface="Calibri" panose="020F050202020403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1" y="1853248"/>
            <a:ext cx="10659198" cy="4195481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Calibri" panose="020F0502020204030204" pitchFamily="34" charset="0"/>
              </a:rPr>
              <a:t>Büyüköztürk, Ş., Kılıç Çakmak, E., Akgün, Ö.E., Karadeniz, Ş. ve </a:t>
            </a:r>
            <a:r>
              <a:rPr lang="tr-TR" sz="2800" dirty="0" smtClean="0">
                <a:latin typeface="Calibri" panose="020F0502020204030204" pitchFamily="34" charset="0"/>
              </a:rPr>
              <a:t>Demirel </a:t>
            </a:r>
            <a:r>
              <a:rPr lang="tr-TR" sz="2800" dirty="0">
                <a:latin typeface="Calibri" panose="020F0502020204030204" pitchFamily="34" charset="0"/>
              </a:rPr>
              <a:t>F. (2016). Bilimsel Araştırma Yöntemleri (20. </a:t>
            </a:r>
            <a:r>
              <a:rPr lang="tr-TR" sz="2800" dirty="0" smtClean="0">
                <a:latin typeface="Calibri" panose="020F0502020204030204" pitchFamily="34" charset="0"/>
              </a:rPr>
              <a:t>Baskı</a:t>
            </a:r>
            <a:r>
              <a:rPr lang="tr-TR" sz="2800" dirty="0">
                <a:latin typeface="Calibri" panose="020F0502020204030204" pitchFamily="34" charset="0"/>
              </a:rPr>
              <a:t>), </a:t>
            </a:r>
            <a:r>
              <a:rPr lang="tr-TR" sz="2800" dirty="0" err="1">
                <a:latin typeface="Calibri" panose="020F0502020204030204" pitchFamily="34" charset="0"/>
              </a:rPr>
              <a:t>Pegem</a:t>
            </a:r>
            <a:r>
              <a:rPr lang="tr-TR" sz="2800" dirty="0">
                <a:latin typeface="Calibri" panose="020F0502020204030204" pitchFamily="34" charset="0"/>
              </a:rPr>
              <a:t> Akademi, Ankara.</a:t>
            </a:r>
          </a:p>
          <a:p>
            <a:r>
              <a:rPr lang="tr-TR" sz="2800" dirty="0">
                <a:latin typeface="Calibri" panose="020F0502020204030204" pitchFamily="34" charset="0"/>
              </a:rPr>
              <a:t>Aziz, A. (2014). Sosyal Bilimlerde Araştırma Yöntem ve 	Teknikleri (9. Baskı). Nobel Akademik Yayıncılık, Ankara</a:t>
            </a:r>
            <a:r>
              <a:rPr lang="tr-TR" sz="2800" dirty="0" smtClean="0">
                <a:latin typeface="Calibri" panose="020F0502020204030204" pitchFamily="34" charset="0"/>
              </a:rPr>
              <a:t>.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Çıngı, H. (1994). Örnekleme Kuramı (İkinci Baskı). Ankara: Hacettepe Üniversitesi Basımevi.</a:t>
            </a:r>
            <a:endParaRPr lang="tr-TR" sz="2800" dirty="0">
              <a:latin typeface="Calibri" panose="020F0502020204030204" pitchFamily="34" charset="0"/>
            </a:endParaRPr>
          </a:p>
          <a:p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0936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</TotalTime>
  <Words>351</Words>
  <Application>Microsoft Office PowerPoint</Application>
  <PresentationFormat>Geniş ekran</PresentationFormat>
  <Paragraphs>28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İyon</vt:lpstr>
      <vt:lpstr>PowerPoint Sunusu</vt:lpstr>
      <vt:lpstr>Temel Kavramlar</vt:lpstr>
      <vt:lpstr>PowerPoint Sunusu</vt:lpstr>
      <vt:lpstr>ÖRNEKLEME YÖNTEMLERİ</vt:lpstr>
      <vt:lpstr>Basit Seçkisiz Örnekleme </vt:lpstr>
      <vt:lpstr>PowerPoint Sunusu</vt:lpstr>
      <vt:lpstr>Tabakalı Örnekleme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HAFTA</dc:title>
  <dc:creator>tuğçe gürbulak</dc:creator>
  <cp:lastModifiedBy>Guv</cp:lastModifiedBy>
  <cp:revision>10</cp:revision>
  <dcterms:created xsi:type="dcterms:W3CDTF">2018-02-02T13:51:01Z</dcterms:created>
  <dcterms:modified xsi:type="dcterms:W3CDTF">2018-02-05T13:02:23Z</dcterms:modified>
</cp:coreProperties>
</file>