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7" r:id="rId7"/>
    <p:sldId id="270" r:id="rId8"/>
    <p:sldId id="271" r:id="rId9"/>
    <p:sldId id="300" r:id="rId10"/>
    <p:sldId id="27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4" r:id="rId19"/>
    <p:sldId id="315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551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F9285-5CC4-423C-B6C6-5C61819DC9A9}" type="datetimeFigureOut">
              <a:rPr lang="tr-TR" smtClean="0"/>
              <a:t>20.03.2020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4BF70-582B-47A2-B2E2-AEE2C299FF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2328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923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2166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4749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1465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9942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039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35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1985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318999-2D0A-408F-BC83-20AD86668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F720DA8-6961-4138-9593-64E22EF7CF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DF41EAD-07C9-408C-84F2-01CD99133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930A-3569-4AA1-9B9D-CDA3ABC41D09}" type="datetimeFigureOut">
              <a:rPr lang="tr-TR" smtClean="0"/>
              <a:t>20.03.2020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981E8E4-DF9D-4869-8EE1-F948291D4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C511BB9-3F74-403C-8024-A55233C30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4D53-43A7-432E-9EFE-E3E61CFB30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7370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6583D8-6DE5-408D-A60B-C0C99B4AF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045DE85-3D7B-419D-B0E4-11320A4BD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5CDCC8B-7871-4FD3-B3A7-29F881C04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930A-3569-4AA1-9B9D-CDA3ABC41D09}" type="datetimeFigureOut">
              <a:rPr lang="tr-TR" smtClean="0"/>
              <a:t>20.03.2020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DF31204-EB51-42BE-BD72-A78A25A7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41A9D5B-97A8-4680-8217-F9B77B6E7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4D53-43A7-432E-9EFE-E3E61CFB30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24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36104CE-0657-4F0E-BDD4-00719A93F2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2E0B26E-EEE3-4DA0-9E4C-EAA5DECB2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1F2FECD-6F57-45F7-8C1A-BFDF697ED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930A-3569-4AA1-9B9D-CDA3ABC41D09}" type="datetimeFigureOut">
              <a:rPr lang="tr-TR" smtClean="0"/>
              <a:t>20.03.2020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2C36A36-532E-453D-8F53-3E6A9669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1AD9CAB-46F0-4816-A1CC-3AAD9F61A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4D53-43A7-432E-9EFE-E3E61CFB30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1738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 descr="elegant_gradient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02399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/>
          <p:nvPr/>
        </p:nvSpPr>
        <p:spPr>
          <a:xfrm>
            <a:off x="490534" y="673901"/>
            <a:ext cx="10732167" cy="5510167"/>
          </a:xfrm>
          <a:custGeom>
            <a:avLst/>
            <a:gdLst/>
            <a:ahLst/>
            <a:cxnLst/>
            <a:rect l="0" t="0" r="0" b="0"/>
            <a:pathLst>
              <a:path w="321965" h="165305" extrusionOk="0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lg" len="lg"/>
            <a:tailEnd type="none" w="lg" len="lg"/>
          </a:ln>
        </p:spPr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785367" y="1131767"/>
            <a:ext cx="77848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4706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hape 13" descr="elegant_gradient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3640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/>
          <p:nvPr/>
        </p:nvSpPr>
        <p:spPr>
          <a:xfrm>
            <a:off x="490534" y="673901"/>
            <a:ext cx="10732167" cy="5510167"/>
          </a:xfrm>
          <a:custGeom>
            <a:avLst/>
            <a:gdLst/>
            <a:ahLst/>
            <a:cxnLst/>
            <a:rect l="0" t="0" r="0" b="0"/>
            <a:pathLst>
              <a:path w="321965" h="165305" extrusionOk="0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lg" len="lg"/>
            <a:tailEnd type="none" w="lg" len="lg"/>
          </a:ln>
        </p:spPr>
      </p: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801467" y="1029200"/>
            <a:ext cx="77768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801467" y="3314401"/>
            <a:ext cx="777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3028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hape 18" descr="elegant_gradient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02399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/>
          <p:nvPr/>
        </p:nvSpPr>
        <p:spPr>
          <a:xfrm>
            <a:off x="490534" y="673901"/>
            <a:ext cx="10732167" cy="5510167"/>
          </a:xfrm>
          <a:custGeom>
            <a:avLst/>
            <a:gdLst/>
            <a:ahLst/>
            <a:cxnLst/>
            <a:rect l="0" t="0" r="0" b="0"/>
            <a:pathLst>
              <a:path w="321965" h="165305" extrusionOk="0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lg" len="lg"/>
            <a:tailEnd type="none" w="lg" len="lg"/>
          </a:ln>
        </p:spPr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2547233" y="1402600"/>
            <a:ext cx="70952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92652" rtl="0">
              <a:spcBef>
                <a:spcPts val="800"/>
              </a:spcBef>
              <a:spcAft>
                <a:spcPts val="0"/>
              </a:spcAft>
              <a:buSzPts val="3400"/>
              <a:buFont typeface="Abril Fatface"/>
              <a:buChar char="▫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1pPr>
            <a:lvl2pPr marL="1219170" lvl="1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◦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2pPr>
            <a:lvl3pPr marL="1828754" lvl="2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3pPr>
            <a:lvl4pPr marL="2438339" lvl="3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●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4pPr>
            <a:lvl5pPr marL="3047924" lvl="4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○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5pPr>
            <a:lvl6pPr marL="3657509" lvl="5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6pPr>
            <a:lvl7pPr marL="4267093" lvl="6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●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7pPr>
            <a:lvl8pPr marL="4876678" lvl="7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○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8pPr>
            <a:lvl9pPr marL="5486263" lvl="8" indent="-592652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/>
          <p:nvPr/>
        </p:nvSpPr>
        <p:spPr>
          <a:xfrm>
            <a:off x="1085700" y="1190100"/>
            <a:ext cx="22784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latin typeface="Raleway"/>
                <a:ea typeface="Raleway"/>
                <a:cs typeface="Raleway"/>
                <a:sym typeface="Raleway"/>
              </a:rPr>
              <a:t>“</a:t>
            </a:r>
            <a:endParaRPr sz="9600" b="1"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513942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hape 23" descr="elegant_gradient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3640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/>
          <p:nvPr/>
        </p:nvSpPr>
        <p:spPr>
          <a:xfrm>
            <a:off x="687567" y="1041300"/>
            <a:ext cx="3488400" cy="3065400"/>
          </a:xfrm>
          <a:custGeom>
            <a:avLst/>
            <a:gdLst/>
            <a:ahLst/>
            <a:cxnLst/>
            <a:rect l="0" t="0" r="0" b="0"/>
            <a:pathLst>
              <a:path w="104652" h="91962" extrusionOk="0">
                <a:moveTo>
                  <a:pt x="13884" y="0"/>
                </a:moveTo>
                <a:lnTo>
                  <a:pt x="104652" y="0"/>
                </a:lnTo>
                <a:lnTo>
                  <a:pt x="104652" y="91962"/>
                </a:lnTo>
                <a:lnTo>
                  <a:pt x="13884" y="91962"/>
                </a:lnTo>
                <a:lnTo>
                  <a:pt x="13884" y="26275"/>
                </a:lnTo>
                <a:lnTo>
                  <a:pt x="0" y="12391"/>
                </a:lnTo>
                <a:lnTo>
                  <a:pt x="13884" y="12391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lg" len="lg"/>
            <a:tailEnd type="none" w="lg" len="lg"/>
          </a:ln>
        </p:spPr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468667" y="1397533"/>
            <a:ext cx="24484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5483800" y="799933"/>
            <a:ext cx="5354800" cy="4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91054">
              <a:spcBef>
                <a:spcPts val="800"/>
              </a:spcBef>
              <a:spcAft>
                <a:spcPts val="0"/>
              </a:spcAft>
              <a:buSzPts val="2200"/>
              <a:buChar char="▫"/>
              <a:defRPr/>
            </a:lvl1pPr>
            <a:lvl2pPr marL="1219170" lvl="1" indent="-491054">
              <a:spcBef>
                <a:spcPts val="0"/>
              </a:spcBef>
              <a:spcAft>
                <a:spcPts val="0"/>
              </a:spcAft>
              <a:buSzPts val="2200"/>
              <a:buChar char="◦"/>
              <a:defRPr/>
            </a:lvl2pPr>
            <a:lvl3pPr marL="1828754" lvl="2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3047924" lvl="4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3657509" lvl="5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4267093" lvl="6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4876678" lvl="7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5486263" lvl="8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2334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Shape 28" descr="elegant_gradient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3640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hape 29"/>
          <p:cNvSpPr/>
          <p:nvPr/>
        </p:nvSpPr>
        <p:spPr>
          <a:xfrm>
            <a:off x="687567" y="1041300"/>
            <a:ext cx="3488400" cy="3065400"/>
          </a:xfrm>
          <a:custGeom>
            <a:avLst/>
            <a:gdLst/>
            <a:ahLst/>
            <a:cxnLst/>
            <a:rect l="0" t="0" r="0" b="0"/>
            <a:pathLst>
              <a:path w="104652" h="91962" extrusionOk="0">
                <a:moveTo>
                  <a:pt x="13884" y="0"/>
                </a:moveTo>
                <a:lnTo>
                  <a:pt x="104652" y="0"/>
                </a:lnTo>
                <a:lnTo>
                  <a:pt x="104652" y="91962"/>
                </a:lnTo>
                <a:lnTo>
                  <a:pt x="13884" y="91962"/>
                </a:lnTo>
                <a:lnTo>
                  <a:pt x="13884" y="26275"/>
                </a:lnTo>
                <a:lnTo>
                  <a:pt x="0" y="12391"/>
                </a:lnTo>
                <a:lnTo>
                  <a:pt x="13884" y="12391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lg" len="lg"/>
            <a:tailEnd type="none" w="lg" len="lg"/>
          </a:ln>
        </p:spPr>
      </p: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468667" y="1397533"/>
            <a:ext cx="24484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806533" y="1323000"/>
            <a:ext cx="3288800" cy="524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▫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8293467" y="1323000"/>
            <a:ext cx="3288800" cy="524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▫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797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Shape 34" descr="elegant_gradient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3640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Shape 35"/>
          <p:cNvSpPr/>
          <p:nvPr/>
        </p:nvSpPr>
        <p:spPr>
          <a:xfrm>
            <a:off x="687567" y="1041300"/>
            <a:ext cx="3488400" cy="3065400"/>
          </a:xfrm>
          <a:custGeom>
            <a:avLst/>
            <a:gdLst/>
            <a:ahLst/>
            <a:cxnLst/>
            <a:rect l="0" t="0" r="0" b="0"/>
            <a:pathLst>
              <a:path w="104652" h="91962" extrusionOk="0">
                <a:moveTo>
                  <a:pt x="13884" y="0"/>
                </a:moveTo>
                <a:lnTo>
                  <a:pt x="104652" y="0"/>
                </a:lnTo>
                <a:lnTo>
                  <a:pt x="104652" y="91962"/>
                </a:lnTo>
                <a:lnTo>
                  <a:pt x="13884" y="91962"/>
                </a:lnTo>
                <a:lnTo>
                  <a:pt x="13884" y="26275"/>
                </a:lnTo>
                <a:lnTo>
                  <a:pt x="0" y="12391"/>
                </a:lnTo>
                <a:lnTo>
                  <a:pt x="13884" y="12391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lg" len="lg"/>
            <a:tailEnd type="none" w="lg" len="lg"/>
          </a:ln>
        </p:spPr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468667" y="1397533"/>
            <a:ext cx="24484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697533" y="1345800"/>
            <a:ext cx="2274000" cy="4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▫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7088584" y="1345800"/>
            <a:ext cx="2274000" cy="4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▫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9479633" y="1345800"/>
            <a:ext cx="2274000" cy="4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▫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1667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hape 41" descr="elegant_gradient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3640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42"/>
          <p:cNvSpPr/>
          <p:nvPr/>
        </p:nvSpPr>
        <p:spPr>
          <a:xfrm>
            <a:off x="687567" y="1041300"/>
            <a:ext cx="3488400" cy="3065400"/>
          </a:xfrm>
          <a:custGeom>
            <a:avLst/>
            <a:gdLst/>
            <a:ahLst/>
            <a:cxnLst/>
            <a:rect l="0" t="0" r="0" b="0"/>
            <a:pathLst>
              <a:path w="104652" h="91962" extrusionOk="0">
                <a:moveTo>
                  <a:pt x="13884" y="0"/>
                </a:moveTo>
                <a:lnTo>
                  <a:pt x="104652" y="0"/>
                </a:lnTo>
                <a:lnTo>
                  <a:pt x="104652" y="91962"/>
                </a:lnTo>
                <a:lnTo>
                  <a:pt x="13884" y="91962"/>
                </a:lnTo>
                <a:lnTo>
                  <a:pt x="13884" y="26275"/>
                </a:lnTo>
                <a:lnTo>
                  <a:pt x="0" y="12391"/>
                </a:lnTo>
                <a:lnTo>
                  <a:pt x="13884" y="12391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lg" len="lg"/>
            <a:tailEnd type="none" w="lg" len="lg"/>
          </a:ln>
        </p:spPr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468667" y="1397533"/>
            <a:ext cx="24484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172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hape 51" descr="elegant_gradient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02399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/>
          <p:nvPr/>
        </p:nvSpPr>
        <p:spPr>
          <a:xfrm>
            <a:off x="490534" y="673901"/>
            <a:ext cx="10732167" cy="5510167"/>
          </a:xfrm>
          <a:custGeom>
            <a:avLst/>
            <a:gdLst/>
            <a:ahLst/>
            <a:cxnLst/>
            <a:rect l="0" t="0" r="0" b="0"/>
            <a:pathLst>
              <a:path w="321965" h="165305" extrusionOk="0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lg" len="lg"/>
            <a:tailEnd type="none" w="lg" len="lg"/>
          </a:ln>
        </p:spPr>
      </p:sp>
    </p:spTree>
    <p:extLst>
      <p:ext uri="{BB962C8B-B14F-4D97-AF65-F5344CB8AC3E}">
        <p14:creationId xmlns:p14="http://schemas.microsoft.com/office/powerpoint/2010/main" val="322008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4298532-E0D1-425C-907D-CE8B1A235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2A3D43A-C957-4A57-A907-6FD5DD1AF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E71BDCF-BBCD-46AB-83D1-C0BB22908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930A-3569-4AA1-9B9D-CDA3ABC41D09}" type="datetimeFigureOut">
              <a:rPr lang="tr-TR" smtClean="0"/>
              <a:t>20.03.2020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2A845DC-7539-4039-BDE2-D57A3AFA1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86E1D7D-FB7D-43CA-85F1-BBB9A2CD0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4D53-43A7-432E-9EFE-E3E61CFB30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48858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C029E5CC-BB50-4121-9310-451883CA3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C3A46E-23F4-4251-9974-CC17492E1EDF}" type="datetime1">
              <a:rPr lang="en-US" altLang="tr-TR"/>
              <a:pPr/>
              <a:t>3/20/2020</a:t>
            </a:fld>
            <a:endParaRPr lang="en-US" altLang="tr-TR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68CEA995-BB90-4700-8E83-2F9071DFB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4BA451BC-2475-49BC-B2FF-6F2364837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E246F-A0FA-43BA-A113-F97A6CEA6899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470379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3E67470-5198-4D2D-A724-7C6AA98C1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F39C8DA-6DE3-429B-A21C-7C3CF61FB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E551C17-BBAA-4CF2-ADDE-66CF8A754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930A-3569-4AA1-9B9D-CDA3ABC41D09}" type="datetimeFigureOut">
              <a:rPr lang="tr-TR" smtClean="0"/>
              <a:t>20.03.2020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B0E3E1D-9DE7-4C9C-877D-ED4AA51C4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A9F1BF9-6489-4A1A-9B0D-6DAA6E54F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4D53-43A7-432E-9EFE-E3E61CFB30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6818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44987A-0562-4D6E-9FF0-472109E07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62183A0-A0A1-46A2-94A9-04D543BD99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4B75907-5529-4685-ACDC-C303CC460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DEA368A-A27E-403A-BCC4-863FD7928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930A-3569-4AA1-9B9D-CDA3ABC41D09}" type="datetimeFigureOut">
              <a:rPr lang="tr-TR" smtClean="0"/>
              <a:t>20.03.2020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7DCB335-829A-4058-B9CE-35511BEE2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855E054-B264-4FCD-A183-4D4CB4FE3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4D53-43A7-432E-9EFE-E3E61CFB30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9023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42BB90C-FE1F-46B5-9C70-3AF01D350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2336572-450C-431B-9081-82BF6AD88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5C98D71-1910-425B-92D7-F3A4A0A65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7A1F7D9-CDF7-4C1D-9FE6-6B4BECC22A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722E05B-A90D-428B-9087-6FE8619959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D844270-EAE5-4D02-B542-343D2A4F0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930A-3569-4AA1-9B9D-CDA3ABC41D09}" type="datetimeFigureOut">
              <a:rPr lang="tr-TR" smtClean="0"/>
              <a:t>20.03.2020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EAC3BC9-301F-4B6A-9E24-7CF34DE4E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57EFE507-8141-4314-96C4-CCC0E6F2C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4D53-43A7-432E-9EFE-E3E61CFB30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4340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ADA6CB2-0393-489B-A6E9-72BA3D92D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D6A7652-EBF8-41CD-8BB7-C8AE671A6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930A-3569-4AA1-9B9D-CDA3ABC41D09}" type="datetimeFigureOut">
              <a:rPr lang="tr-TR" smtClean="0"/>
              <a:t>20.03.2020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B0EA264-913A-4900-999E-F09E2E061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F6FCCE9-2216-4E2A-8487-BE4AD051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4D53-43A7-432E-9EFE-E3E61CFB30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1425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B9AC0A20-A681-4890-A065-15DD2B6C5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930A-3569-4AA1-9B9D-CDA3ABC41D09}" type="datetimeFigureOut">
              <a:rPr lang="tr-TR" smtClean="0"/>
              <a:t>20.03.2020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B45AA0A-4B8D-46DD-8D8C-939627A0E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02C9D35-C227-4E72-AECB-480BA7A38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4D53-43A7-432E-9EFE-E3E61CFB30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6813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3F45D6-9ED9-4C9F-8DCA-FAF970CEB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A61122-6AA4-464B-9277-D365A7FCB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FE333E1-7744-41A9-8BD3-E5D7A087D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7F11892-0A9B-4280-8039-2F879EDE3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930A-3569-4AA1-9B9D-CDA3ABC41D09}" type="datetimeFigureOut">
              <a:rPr lang="tr-TR" smtClean="0"/>
              <a:t>20.03.2020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3ACBD9A-D8AF-4A91-92F5-A013C0BD8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FD3F628-2423-460A-ABA7-13256B33C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4D53-43A7-432E-9EFE-E3E61CFB30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3858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A3F38CD-EAD6-4D19-AB66-F95D5C347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D0125821-45EA-4AF9-9DCE-14389CDFF6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9F71F70-BEEB-4A50-A477-1B4FD1438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40F6264-DB26-4592-8A4B-483FC0FC9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930A-3569-4AA1-9B9D-CDA3ABC41D09}" type="datetimeFigureOut">
              <a:rPr lang="tr-TR" smtClean="0"/>
              <a:t>20.03.2020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2A47ADF-EE85-4EA0-803F-010412D16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AE97734-E393-483D-9DAF-6B7E103BF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4D53-43A7-432E-9EFE-E3E61CFB30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789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DB601AB8-602A-4BDD-A80F-477F3CA1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2C7211C-CAAB-4440-A114-31C331BD1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7456340-A108-42F9-B07B-501979102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F930A-3569-4AA1-9B9D-CDA3ABC41D09}" type="datetimeFigureOut">
              <a:rPr lang="tr-TR" smtClean="0"/>
              <a:t>20.03.2020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721A444-3EA7-4598-B006-BC4E0B1118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F0E530B-F5F1-404A-8E9E-B433921465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94D53-43A7-432E-9EFE-E3E61CFB30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780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468667" y="1397533"/>
            <a:ext cx="2448400" cy="25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5483800" y="799933"/>
            <a:ext cx="5354800" cy="47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C0CAFC"/>
              </a:buClr>
              <a:buSzPts val="2200"/>
              <a:buFont typeface="Raleway"/>
              <a:buChar char="▫"/>
              <a:defRPr sz="22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BDECE5"/>
              </a:buClr>
              <a:buSzPts val="2200"/>
              <a:buFont typeface="Raleway"/>
              <a:buChar char="◦"/>
              <a:defRPr sz="2200"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■"/>
              <a:defRPr sz="2200"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●"/>
              <a:defRPr sz="2200"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○"/>
              <a:defRPr sz="2200"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■"/>
              <a:defRPr sz="2200"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●"/>
              <a:defRPr sz="2200"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○"/>
              <a:defRPr sz="2200"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■"/>
              <a:defRPr sz="22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92130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337602-4F42-462C-B62E-A680A994F5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4901D3E-EAF3-4127-8E0B-40C4F6DE6F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3582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447FEA06-67D0-4C5E-9D26-48535E1563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DE796386-DDA5-4AC4-9D04-1C73D3DAF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300" y="869202"/>
            <a:ext cx="7984133" cy="511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869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CCCA0484-383E-45DC-A8FA-5D8B6BBA69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FE679CE2-46C5-421A-9605-D757777F4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789" y="868031"/>
            <a:ext cx="7987785" cy="512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249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EE072F8E-610D-4A3B-BED5-72FCC21C4C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59481EF-FB43-4057-8D4B-2125CDE46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705" y="960385"/>
            <a:ext cx="7699729" cy="49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003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165AFE7E-8F1F-49E7-8AC0-719F7DAA23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FE890CC-C31C-4503-8FFC-9A89A8A05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09" y="932723"/>
            <a:ext cx="8160907" cy="523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642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CC9DB513-7EBA-4F7E-9B46-9540686BB8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1175EEE-EB48-4B2E-A8AB-957CB0D6E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813325"/>
            <a:ext cx="8160907" cy="523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98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7C8F5C7D-0FA8-4879-BD46-F09267CB14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1EDE567F-BED0-4FE6-B457-FC176E15A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089" y="902478"/>
            <a:ext cx="7880344" cy="505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366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4E8FB0E5-2632-46DB-818F-37E5993102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EE4ED08F-FDE8-4096-8624-F9B89A62C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466" y="915149"/>
            <a:ext cx="7963145" cy="510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29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1028734"/>
            <a:ext cx="78740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26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67" y="2084852"/>
            <a:ext cx="2065036" cy="292202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167" y="2276873"/>
            <a:ext cx="3608340" cy="239616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2171" y="1561201"/>
            <a:ext cx="3111836" cy="311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76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1871531" y="932723"/>
            <a:ext cx="7784800" cy="154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tr-TR" dirty="0"/>
              <a:t>ANIMAL</a:t>
            </a:r>
            <a:br>
              <a:rPr lang="tr-TR" dirty="0"/>
            </a:br>
            <a:r>
              <a:rPr lang="tr-TR" dirty="0"/>
              <a:t>BEHAVIOR</a:t>
            </a:r>
            <a:br>
              <a:rPr lang="tr-TR" dirty="0"/>
            </a:br>
            <a:br>
              <a:rPr lang="tr-TR" sz="4800" dirty="0"/>
            </a:br>
            <a:r>
              <a:rPr lang="tr-TR" sz="4800" dirty="0"/>
              <a:t>EMOTIONS &amp; MOTIVATION</a:t>
            </a:r>
            <a:br>
              <a:rPr lang="tr-TR" sz="4267" dirty="0"/>
            </a:br>
            <a:endParaRPr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4826"/>
            <a:ext cx="12192000" cy="750559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79CA8E97-D852-4B71-8363-5915CEE587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696" r="26764"/>
          <a:stretch/>
        </p:blipFill>
        <p:spPr>
          <a:xfrm>
            <a:off x="6384032" y="3469027"/>
            <a:ext cx="3648405" cy="23887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ctrTitle" idx="4294967295"/>
          </p:nvPr>
        </p:nvSpPr>
        <p:spPr>
          <a:xfrm>
            <a:off x="1018601" y="1325800"/>
            <a:ext cx="5613900" cy="98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tr-TR" sz="4800" dirty="0"/>
              <a:t>WE ANSWER:</a:t>
            </a:r>
            <a:br>
              <a:rPr lang="tr-TR" sz="4800" dirty="0"/>
            </a:br>
            <a:endParaRPr sz="4800" dirty="0"/>
          </a:p>
        </p:txBody>
      </p:sp>
      <p:sp>
        <p:nvSpPr>
          <p:cNvPr id="71" name="Shape 71"/>
          <p:cNvSpPr txBox="1">
            <a:spLocks noGrp="1"/>
          </p:cNvSpPr>
          <p:nvPr>
            <p:ph type="subTitle" idx="4294967295"/>
          </p:nvPr>
        </p:nvSpPr>
        <p:spPr>
          <a:xfrm>
            <a:off x="1679509" y="2860072"/>
            <a:ext cx="4829600" cy="2791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tr-TR" sz="2400" b="1" dirty="0" err="1"/>
              <a:t>What</a:t>
            </a:r>
            <a:r>
              <a:rPr lang="tr-TR" sz="2400" b="1" dirty="0"/>
              <a:t> is </a:t>
            </a:r>
            <a:r>
              <a:rPr lang="tr-TR" sz="2400" b="1" dirty="0" err="1"/>
              <a:t>emotion</a:t>
            </a:r>
            <a:r>
              <a:rPr lang="tr-TR" sz="2400" b="1" dirty="0"/>
              <a:t>?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tr-TR" sz="2400" b="1" dirty="0"/>
              <a:t>Do </a:t>
            </a:r>
            <a:r>
              <a:rPr lang="tr-TR" sz="2400" b="1" dirty="0" err="1"/>
              <a:t>animals</a:t>
            </a:r>
            <a:r>
              <a:rPr lang="tr-TR" sz="2400" b="1" dirty="0"/>
              <a:t> </a:t>
            </a:r>
            <a:r>
              <a:rPr lang="tr-TR" sz="2400" b="1" dirty="0" err="1"/>
              <a:t>have</a:t>
            </a:r>
            <a:r>
              <a:rPr lang="tr-TR" sz="2400" b="1" dirty="0"/>
              <a:t> </a:t>
            </a:r>
            <a:r>
              <a:rPr lang="tr-TR" sz="2400" b="1" dirty="0" err="1"/>
              <a:t>emotion</a:t>
            </a:r>
            <a:r>
              <a:rPr lang="tr-TR" sz="2400" b="1" dirty="0"/>
              <a:t>?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tr-TR" sz="2400" b="1" dirty="0" err="1"/>
              <a:t>What</a:t>
            </a:r>
            <a:r>
              <a:rPr lang="tr-TR" sz="2400" b="1" dirty="0"/>
              <a:t> is </a:t>
            </a:r>
            <a:r>
              <a:rPr lang="tr-TR" sz="2400" b="1" dirty="0" err="1"/>
              <a:t>motivation</a:t>
            </a:r>
            <a:r>
              <a:rPr lang="tr-TR" sz="2400" b="1" dirty="0"/>
              <a:t>?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tr-TR" sz="2400" b="1" dirty="0"/>
              <a:t>WHY ARE EMOTIONS </a:t>
            </a:r>
            <a:r>
              <a:rPr lang="tr-TR" sz="2400" b="1" dirty="0" err="1"/>
              <a:t>and</a:t>
            </a:r>
            <a:r>
              <a:rPr lang="tr-TR" sz="2400" b="1" dirty="0"/>
              <a:t> MOTIVATION IMPORTANT </a:t>
            </a:r>
            <a:r>
              <a:rPr lang="tr-TR" sz="2400" b="1" dirty="0" err="1"/>
              <a:t>for</a:t>
            </a:r>
            <a:r>
              <a:rPr lang="tr-TR" sz="2400" b="1" dirty="0"/>
              <a:t> </a:t>
            </a:r>
            <a:r>
              <a:rPr lang="tr-TR" sz="2400" b="1" dirty="0" err="1"/>
              <a:t>behaviors</a:t>
            </a:r>
            <a:r>
              <a:rPr lang="tr-TR" sz="2400" b="1" dirty="0"/>
              <a:t>?</a:t>
            </a:r>
            <a:endParaRPr sz="2400" b="1" dirty="0"/>
          </a:p>
        </p:txBody>
      </p:sp>
      <p:pic>
        <p:nvPicPr>
          <p:cNvPr id="72" name="Shape 72" descr="photo-1434030216411-0b793f4b4173.jpg"/>
          <p:cNvPicPr preferRelativeResize="0"/>
          <p:nvPr/>
        </p:nvPicPr>
        <p:blipFill rotWithShape="1">
          <a:blip r:embed="rId3">
            <a:alphaModFix/>
          </a:blip>
          <a:srcRect l="15229" r="15229"/>
          <a:stretch/>
        </p:blipFill>
        <p:spPr>
          <a:xfrm>
            <a:off x="7410067" y="723134"/>
            <a:ext cx="3763333" cy="5411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4826"/>
            <a:ext cx="12192000" cy="7505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7728182" y="1059267"/>
            <a:ext cx="4159900" cy="459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tr-TR" b="1" dirty="0">
                <a:highlight>
                  <a:srgbClr val="BDECE5"/>
                </a:highlight>
              </a:rPr>
              <a:t>EMOTION: </a:t>
            </a:r>
            <a:r>
              <a:rPr lang="en-US" dirty="0">
                <a:highlight>
                  <a:srgbClr val="BDECE5"/>
                </a:highlight>
              </a:rPr>
              <a:t>We all have them, and yet most of us can't explain them</a:t>
            </a:r>
            <a:r>
              <a:rPr lang="tr-TR" dirty="0">
                <a:highlight>
                  <a:srgbClr val="BDECE5"/>
                </a:highlight>
              </a:rPr>
              <a:t> !</a:t>
            </a:r>
            <a:endParaRPr lang="tr-TR" sz="1600" b="1" dirty="0">
              <a:highlight>
                <a:srgbClr val="BDECE5"/>
              </a:highlight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tr-TR" b="1" dirty="0">
                <a:highlight>
                  <a:srgbClr val="BDECE5"/>
                </a:highlight>
              </a:rPr>
              <a:t>MOTIVATION: </a:t>
            </a:r>
            <a:r>
              <a:rPr lang="tr-TR" dirty="0" err="1">
                <a:highlight>
                  <a:srgbClr val="BDECE5"/>
                </a:highlight>
              </a:rPr>
              <a:t>Some</a:t>
            </a:r>
            <a:r>
              <a:rPr lang="tr-TR" dirty="0">
                <a:highlight>
                  <a:srgbClr val="BDECE5"/>
                </a:highlight>
              </a:rPr>
              <a:t> «</a:t>
            </a:r>
            <a:r>
              <a:rPr lang="tr-TR" dirty="0" err="1">
                <a:highlight>
                  <a:srgbClr val="BDECE5"/>
                </a:highlight>
              </a:rPr>
              <a:t>why</a:t>
            </a:r>
            <a:r>
              <a:rPr lang="tr-TR" dirty="0">
                <a:highlight>
                  <a:srgbClr val="BDECE5"/>
                </a:highlight>
              </a:rPr>
              <a:t>» </a:t>
            </a:r>
            <a:r>
              <a:rPr lang="tr-TR" dirty="0" err="1">
                <a:highlight>
                  <a:srgbClr val="BDECE5"/>
                </a:highlight>
              </a:rPr>
              <a:t>questions</a:t>
            </a:r>
            <a:r>
              <a:rPr lang="tr-TR" dirty="0">
                <a:highlight>
                  <a:srgbClr val="BDECE5"/>
                </a:highlight>
              </a:rPr>
              <a:t>!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tr-TR" b="1" dirty="0">
                <a:highlight>
                  <a:srgbClr val="BDECE5"/>
                </a:highlight>
              </a:rPr>
              <a:t>MOOD: </a:t>
            </a:r>
            <a:r>
              <a:rPr lang="tr-TR" dirty="0">
                <a:highlight>
                  <a:srgbClr val="BDECE5"/>
                </a:highlight>
              </a:rPr>
              <a:t>« T</a:t>
            </a:r>
            <a:r>
              <a:rPr lang="en-US" dirty="0" err="1">
                <a:highlight>
                  <a:srgbClr val="BDECE5"/>
                </a:highlight>
              </a:rPr>
              <a:t>ime</a:t>
            </a:r>
            <a:r>
              <a:rPr lang="en-US" dirty="0">
                <a:highlight>
                  <a:srgbClr val="BDECE5"/>
                </a:highlight>
              </a:rPr>
              <a:t> cools, time clarifies; </a:t>
            </a:r>
            <a:r>
              <a:rPr lang="en-US" b="1" dirty="0">
                <a:highlight>
                  <a:srgbClr val="BDECE5"/>
                </a:highlight>
              </a:rPr>
              <a:t>no mood can be maintained</a:t>
            </a:r>
            <a:r>
              <a:rPr lang="en-US" dirty="0">
                <a:highlight>
                  <a:srgbClr val="BDECE5"/>
                </a:highlight>
              </a:rPr>
              <a:t> quite unaltered through the course of hours</a:t>
            </a:r>
            <a:r>
              <a:rPr lang="tr-TR" dirty="0">
                <a:highlight>
                  <a:srgbClr val="BDECE5"/>
                </a:highlight>
              </a:rPr>
              <a:t> » Mark Twain</a:t>
            </a:r>
            <a:endParaRPr dirty="0"/>
          </a:p>
          <a:p>
            <a:pPr marL="0" indent="0">
              <a:buNone/>
            </a:pPr>
            <a:endParaRPr sz="1600" b="1" dirty="0"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5416000" y="5735383"/>
            <a:ext cx="6776000" cy="11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tr-TR" b="1" dirty="0"/>
              <a:t>ETHOLOGY: </a:t>
            </a:r>
            <a:r>
              <a:rPr lang="en-US" altLang="tr-TR" dirty="0"/>
              <a:t>study of animal behavior</a:t>
            </a:r>
          </a:p>
          <a:p>
            <a:pPr marL="0" indent="0">
              <a:spcBef>
                <a:spcPts val="0"/>
              </a:spcBef>
              <a:buNone/>
            </a:pPr>
            <a:endParaRPr sz="1867" dirty="0"/>
          </a:p>
          <a:p>
            <a:pPr marL="0" indent="0">
              <a:spcBef>
                <a:spcPts val="0"/>
              </a:spcBef>
              <a:buNone/>
            </a:pPr>
            <a:endParaRPr sz="1867" dirty="0"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806534" y="1059267"/>
            <a:ext cx="2795177" cy="323382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tr-TR" sz="2667" b="1" dirty="0">
                <a:highlight>
                  <a:srgbClr val="C0CAFC"/>
                </a:highlight>
              </a:rPr>
              <a:t>BEHAVIOR: Action </a:t>
            </a:r>
            <a:r>
              <a:rPr lang="tr-TR" sz="2667" b="1" dirty="0" err="1">
                <a:highlight>
                  <a:srgbClr val="C0CAFC"/>
                </a:highlight>
              </a:rPr>
              <a:t>performed</a:t>
            </a:r>
            <a:r>
              <a:rPr lang="tr-TR" sz="2667" b="1" dirty="0">
                <a:highlight>
                  <a:srgbClr val="C0CAFC"/>
                </a:highlight>
              </a:rPr>
              <a:t> in </a:t>
            </a:r>
            <a:r>
              <a:rPr lang="tr-TR" sz="2667" b="1" dirty="0" err="1">
                <a:highlight>
                  <a:srgbClr val="C0CAFC"/>
                </a:highlight>
              </a:rPr>
              <a:t>response</a:t>
            </a:r>
            <a:r>
              <a:rPr lang="tr-TR" sz="2667" b="1" dirty="0">
                <a:highlight>
                  <a:srgbClr val="C0CAFC"/>
                </a:highlight>
              </a:rPr>
              <a:t> </a:t>
            </a:r>
            <a:r>
              <a:rPr lang="tr-TR" sz="2667" b="1" dirty="0" err="1">
                <a:highlight>
                  <a:srgbClr val="C0CAFC"/>
                </a:highlight>
              </a:rPr>
              <a:t>to</a:t>
            </a:r>
            <a:r>
              <a:rPr lang="tr-TR" sz="2667" b="1" dirty="0">
                <a:highlight>
                  <a:srgbClr val="C0CAFC"/>
                </a:highlight>
              </a:rPr>
              <a:t> </a:t>
            </a:r>
            <a:r>
              <a:rPr lang="tr-TR" sz="2667" b="1" dirty="0" err="1">
                <a:highlight>
                  <a:srgbClr val="C0CAFC"/>
                </a:highlight>
              </a:rPr>
              <a:t>stimulus</a:t>
            </a:r>
            <a:endParaRPr sz="2667" dirty="0"/>
          </a:p>
          <a:p>
            <a:pPr marL="0" indent="0">
              <a:buNone/>
            </a:pPr>
            <a:endParaRPr sz="16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4826"/>
            <a:ext cx="12192000" cy="750559"/>
          </a:xfrm>
          <a:prstGeom prst="rect">
            <a:avLst/>
          </a:prstGeom>
        </p:spPr>
      </p:pic>
      <p:sp>
        <p:nvSpPr>
          <p:cNvPr id="4" name="Unvan 3">
            <a:extLst>
              <a:ext uri="{FF2B5EF4-FFF2-40B4-BE49-F238E27FC236}">
                <a16:creationId xmlns:a16="http://schemas.microsoft.com/office/drawing/2014/main" id="{75AF68E8-3E6C-4EA0-BDA6-FEEA0314B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45AF8169-7DAC-4999-85CE-2D24AC4AC2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278" y="1339930"/>
            <a:ext cx="2795177" cy="255267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1468667" y="1397533"/>
            <a:ext cx="2448400" cy="254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Use charts to explain your ideas</a:t>
            </a: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6816900" y="3557324"/>
            <a:ext cx="2844000" cy="2844000"/>
          </a:xfrm>
          <a:prstGeom prst="ellipse">
            <a:avLst/>
          </a:prstGeom>
          <a:noFill/>
          <a:ln w="76200" cap="flat" cmpd="sng">
            <a:solidFill>
              <a:srgbClr val="AFCFEC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1867" b="1" u="sng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mood</a:t>
            </a:r>
            <a: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is a general feeling not focusing on any particular item</a:t>
            </a:r>
            <a:r>
              <a:rPr lang="tr-TR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tr-TR" sz="18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and</a:t>
            </a:r>
            <a:r>
              <a:rPr lang="tr-TR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tr-TR" sz="18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persists</a:t>
            </a:r>
            <a:r>
              <a:rPr lang="tr-TR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tr-TR" sz="18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for</a:t>
            </a:r>
            <a:r>
              <a:rPr lang="tr-TR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a </a:t>
            </a:r>
            <a:r>
              <a:rPr lang="tr-TR" sz="18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long</a:t>
            </a:r>
            <a:r>
              <a:rPr lang="tr-TR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tr-TR" sz="18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period</a:t>
            </a:r>
            <a:r>
              <a:rPr lang="tr-TR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of time</a:t>
            </a:r>
            <a:endParaRPr sz="1867" kern="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5718533" y="987600"/>
            <a:ext cx="2844000" cy="2844000"/>
          </a:xfrm>
          <a:prstGeom prst="ellipse">
            <a:avLst/>
          </a:prstGeom>
          <a:noFill/>
          <a:ln w="76200" cap="flat" cmpd="sng">
            <a:solidFill>
              <a:srgbClr val="BDECE5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altLang="tr-TR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 concept of </a:t>
            </a:r>
            <a:r>
              <a:rPr lang="en-US" altLang="tr-TR" sz="1867" b="1" i="1" u="sng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emotion</a:t>
            </a:r>
            <a:r>
              <a:rPr lang="en-US" altLang="tr-TR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emphasizes arousal, both physical and mental</a:t>
            </a:r>
            <a:endParaRPr sz="1867" kern="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7915267" y="987600"/>
            <a:ext cx="2844000" cy="2844000"/>
          </a:xfrm>
          <a:prstGeom prst="ellipse">
            <a:avLst/>
          </a:prstGeom>
          <a:noFill/>
          <a:ln w="76200" cap="flat" cmpd="sng">
            <a:solidFill>
              <a:srgbClr val="C0CAFC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altLang="tr-TR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 concept of </a:t>
            </a:r>
            <a:r>
              <a:rPr lang="en-US" altLang="tr-TR" sz="1867" b="1" i="1" u="sng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motivation</a:t>
            </a:r>
            <a:r>
              <a:rPr lang="en-US" altLang="tr-TR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emphasizes how this arousal becomes action</a:t>
            </a:r>
            <a:endParaRPr sz="1867" kern="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4826"/>
            <a:ext cx="12192000" cy="750559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95DA2142-5EFC-46A9-94BE-5CD85D766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573" y="1092576"/>
            <a:ext cx="2600656" cy="29721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ctrTitle" idx="4294967295"/>
          </p:nvPr>
        </p:nvSpPr>
        <p:spPr>
          <a:xfrm>
            <a:off x="1862000" y="891933"/>
            <a:ext cx="8468000" cy="154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tr-TR" sz="12000" dirty="0" err="1"/>
              <a:t>Emotion</a:t>
            </a:r>
            <a:endParaRPr sz="12000" dirty="0"/>
          </a:p>
        </p:txBody>
      </p:sp>
      <p:sp>
        <p:nvSpPr>
          <p:cNvPr id="167" name="Shape 167"/>
          <p:cNvSpPr txBox="1">
            <a:spLocks noGrp="1"/>
          </p:cNvSpPr>
          <p:nvPr>
            <p:ph type="subTitle" idx="4294967295"/>
          </p:nvPr>
        </p:nvSpPr>
        <p:spPr>
          <a:xfrm>
            <a:off x="1862000" y="2669133"/>
            <a:ext cx="5386128" cy="104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189" indent="-457189"/>
            <a:r>
              <a:rPr lang="tr-TR" altLang="tr-TR" sz="2400" dirty="0"/>
              <a:t>is</a:t>
            </a:r>
            <a:r>
              <a:rPr lang="en-US" altLang="tr-TR" sz="2400" dirty="0"/>
              <a:t> 4 part process consisting of </a:t>
            </a:r>
            <a:r>
              <a:rPr lang="en-US" altLang="tr-TR" sz="2400" b="1" i="1" dirty="0"/>
              <a:t>physiological arousal, cognitive interpretation, subjective feelings, and behavioral expression.</a:t>
            </a:r>
            <a:endParaRPr lang="tr-TR" altLang="tr-TR" sz="2400" b="1" i="1" dirty="0"/>
          </a:p>
          <a:p>
            <a:pPr marL="457189" indent="-457189"/>
            <a:r>
              <a:rPr lang="en-US" altLang="tr-TR" sz="2400" dirty="0"/>
              <a:t>Emotions help us respond to important situations and to convey our intentions to others.</a:t>
            </a:r>
          </a:p>
          <a:p>
            <a:pPr marL="0" indent="0">
              <a:buNone/>
            </a:pPr>
            <a:endParaRPr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4826"/>
            <a:ext cx="12192000" cy="75055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65CCF141-0C4D-47F4-8006-AF234E647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2117" y="2928151"/>
            <a:ext cx="3686035" cy="27503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ctrTitle"/>
          </p:nvPr>
        </p:nvSpPr>
        <p:spPr>
          <a:xfrm>
            <a:off x="1801467" y="1029200"/>
            <a:ext cx="7776800" cy="154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dirty="0"/>
          </a:p>
          <a:p>
            <a:r>
              <a:rPr lang="tr-TR" dirty="0"/>
              <a:t>ORIGINS OF EMOTIONS</a:t>
            </a:r>
            <a:endParaRPr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4826"/>
            <a:ext cx="12192000" cy="750559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F0D82C60-BFBA-4C79-9238-C28C2E37D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096" y="3852545"/>
            <a:ext cx="4038600" cy="2006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199456" y="932723"/>
            <a:ext cx="6816757" cy="109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1" eaLnBrk="1" hangingPunct="1">
              <a:lnSpc>
                <a:spcPct val="90000"/>
              </a:lnSpc>
            </a:pPr>
            <a:r>
              <a:rPr lang="en-US" altLang="tr-TR" sz="3200" dirty="0"/>
              <a:t>Emotions are the result of genetics and</a:t>
            </a:r>
            <a:r>
              <a:rPr lang="tr-TR" altLang="tr-TR" sz="3200" dirty="0"/>
              <a:t> </a:t>
            </a:r>
            <a:r>
              <a:rPr lang="en-US" altLang="tr-TR" sz="3200" dirty="0"/>
              <a:t>learning, especially early in life.</a:t>
            </a:r>
            <a:endParaRPr lang="tr-TR" altLang="tr-TR" sz="3200" dirty="0"/>
          </a:p>
          <a:p>
            <a:pPr marL="626518" lvl="1" indent="0">
              <a:lnSpc>
                <a:spcPct val="90000"/>
              </a:lnSpc>
              <a:buNone/>
            </a:pPr>
            <a:r>
              <a:rPr lang="en-US" altLang="tr-TR" sz="3200" b="1" dirty="0"/>
              <a:t>E</a:t>
            </a:r>
            <a:r>
              <a:rPr lang="en-US" altLang="tr-TR" sz="2667" b="1" dirty="0"/>
              <a:t>motions serve as arousal states that help organisms cope with important recurring situations.</a:t>
            </a:r>
            <a:endParaRPr lang="tr-TR" altLang="tr-TR" sz="2667" b="1" dirty="0"/>
          </a:p>
          <a:p>
            <a:pPr marL="626518" lvl="1" indent="0">
              <a:lnSpc>
                <a:spcPct val="90000"/>
              </a:lnSpc>
              <a:buNone/>
            </a:pPr>
            <a:endParaRPr lang="en-US" altLang="tr-TR" sz="2667" b="1" dirty="0"/>
          </a:p>
          <a:p>
            <a:pPr marL="626518" lvl="1" indent="0">
              <a:lnSpc>
                <a:spcPct val="90000"/>
              </a:lnSpc>
              <a:buNone/>
            </a:pPr>
            <a:r>
              <a:rPr lang="en-US" altLang="tr-TR" sz="2667" dirty="0"/>
              <a:t>Learned emotional responses, along with genetic predisposition are important components of many psychological disorders, including depression, panic attacks and phobias.</a:t>
            </a:r>
          </a:p>
          <a:p>
            <a:pPr marL="16933" indent="0">
              <a:buNone/>
            </a:pPr>
            <a:endParaRPr lang="en-US" altLang="tr-TR" sz="32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4826"/>
            <a:ext cx="12192000" cy="750559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94991AC6-22B8-4CB7-A455-BA6219329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8235" y="2564905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62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/>
        </p:nvSpPr>
        <p:spPr>
          <a:xfrm>
            <a:off x="2005199" y="1139435"/>
            <a:ext cx="2282044" cy="4579120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2" name="Shape 212"/>
          <p:cNvSpPr txBox="1">
            <a:spLocks noGrp="1"/>
          </p:cNvSpPr>
          <p:nvPr>
            <p:ph type="body" idx="4294967295"/>
          </p:nvPr>
        </p:nvSpPr>
        <p:spPr>
          <a:xfrm>
            <a:off x="4866300" y="1139333"/>
            <a:ext cx="4919200" cy="4579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eaLnBrk="1" hangingPunct="1"/>
            <a:r>
              <a:rPr lang="en-US" altLang="tr-TR" sz="2400" dirty="0"/>
              <a:t>Paul Ekman, a leading psychologist in emotions, suggests humans everywhere can recognize </a:t>
            </a:r>
            <a:r>
              <a:rPr lang="en-US" altLang="tr-TR" sz="2400" b="1" u="sng" dirty="0"/>
              <a:t>seven</a:t>
            </a:r>
            <a:r>
              <a:rPr lang="en-US" altLang="tr-TR" sz="2400" dirty="0"/>
              <a:t>  basic emotions: </a:t>
            </a:r>
            <a:r>
              <a:rPr lang="en-US" altLang="tr-TR" sz="2400" i="1" dirty="0"/>
              <a:t>sadness, fear, anger, disgust, contempt, happiness and surprise</a:t>
            </a:r>
            <a:r>
              <a:rPr lang="en-US" altLang="tr-TR" sz="2400" dirty="0"/>
              <a:t>.</a:t>
            </a:r>
          </a:p>
        </p:txBody>
      </p:sp>
      <p:sp>
        <p:nvSpPr>
          <p:cNvPr id="213" name="Shape 213"/>
          <p:cNvSpPr/>
          <p:nvPr/>
        </p:nvSpPr>
        <p:spPr>
          <a:xfrm>
            <a:off x="1199457" y="1316765"/>
            <a:ext cx="3666844" cy="3897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333" kern="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Place your screenshot here</a:t>
            </a:r>
            <a:endParaRPr sz="1333" kern="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4826"/>
            <a:ext cx="12192000" cy="750559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0842E76-CB73-4E21-ACDB-29B5923DD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709" y="2620214"/>
            <a:ext cx="2149576" cy="186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lorize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</Words>
  <Application>Microsoft Office PowerPoint</Application>
  <PresentationFormat>Geniş ekran</PresentationFormat>
  <Paragraphs>26</Paragraphs>
  <Slides>18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18</vt:i4>
      </vt:variant>
    </vt:vector>
  </HeadingPairs>
  <TitlesOfParts>
    <vt:vector size="25" baseType="lpstr">
      <vt:lpstr>Abril Fatface</vt:lpstr>
      <vt:lpstr>Arial</vt:lpstr>
      <vt:lpstr>Calibri</vt:lpstr>
      <vt:lpstr>Calibri Light</vt:lpstr>
      <vt:lpstr>Raleway</vt:lpstr>
      <vt:lpstr>Office Teması</vt:lpstr>
      <vt:lpstr>Florizel template</vt:lpstr>
      <vt:lpstr>PowerPoint Sunusu</vt:lpstr>
      <vt:lpstr>ANIMAL BEHAVIOR  EMOTIONS &amp; MOTIVATION </vt:lpstr>
      <vt:lpstr>WE ANSWER: </vt:lpstr>
      <vt:lpstr>PowerPoint Sunusu</vt:lpstr>
      <vt:lpstr>Use charts to explain your ideas</vt:lpstr>
      <vt:lpstr>Emotion</vt:lpstr>
      <vt:lpstr> ORIGINS OF EMOTIONS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yasem</dc:creator>
  <cp:lastModifiedBy>yasem</cp:lastModifiedBy>
  <cp:revision>1</cp:revision>
  <dcterms:created xsi:type="dcterms:W3CDTF">2020-03-20T13:21:24Z</dcterms:created>
  <dcterms:modified xsi:type="dcterms:W3CDTF">2020-03-20T13:21:50Z</dcterms:modified>
</cp:coreProperties>
</file>