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260" r:id="rId5"/>
    <p:sldId id="261" r:id="rId6"/>
    <p:sldId id="262" r:id="rId7"/>
    <p:sldId id="276" r:id="rId8"/>
    <p:sldId id="277" r:id="rId9"/>
    <p:sldId id="278" r:id="rId10"/>
    <p:sldId id="279" r:id="rId11"/>
    <p:sldId id="280" r:id="rId12"/>
    <p:sldId id="281" r:id="rId13"/>
    <p:sldId id="263" r:id="rId14"/>
    <p:sldId id="264" r:id="rId15"/>
    <p:sldId id="265" r:id="rId16"/>
    <p:sldId id="267" r:id="rId17"/>
    <p:sldId id="266" r:id="rId18"/>
    <p:sldId id="268" r:id="rId19"/>
    <p:sldId id="269" r:id="rId20"/>
    <p:sldId id="270" r:id="rId21"/>
    <p:sldId id="271" r:id="rId22"/>
    <p:sldId id="272" r:id="rId23"/>
    <p:sldId id="273" r:id="rId24"/>
    <p:sldId id="274" r:id="rId25"/>
    <p:sldId id="275" r:id="rId26"/>
    <p:sldId id="25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21" autoAdjust="0"/>
  </p:normalViewPr>
  <p:slideViewPr>
    <p:cSldViewPr snapToGrid="0">
      <p:cViewPr varScale="1">
        <p:scale>
          <a:sx n="79" d="100"/>
          <a:sy n="79" d="100"/>
        </p:scale>
        <p:origin x="821"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6ED74-EF6D-4CDB-9A3D-5562729733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4F2D993-EB0A-401F-91B9-66768A0EF2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2C920EE-DA71-4FF6-A614-B81C5BCF0746}"/>
              </a:ext>
            </a:extLst>
          </p:cNvPr>
          <p:cNvSpPr>
            <a:spLocks noGrp="1"/>
          </p:cNvSpPr>
          <p:nvPr>
            <p:ph type="dt" sz="half" idx="10"/>
          </p:nvPr>
        </p:nvSpPr>
        <p:spPr/>
        <p:txBody>
          <a:bodyPr/>
          <a:lstStyle/>
          <a:p>
            <a:fld id="{8A6D0102-67FE-479C-B044-41A37839F6FE}" type="datetimeFigureOut">
              <a:rPr lang="en-US" smtClean="0"/>
              <a:t>8/24/2019</a:t>
            </a:fld>
            <a:endParaRPr lang="en-US"/>
          </a:p>
        </p:txBody>
      </p:sp>
      <p:sp>
        <p:nvSpPr>
          <p:cNvPr id="5" name="Footer Placeholder 4">
            <a:extLst>
              <a:ext uri="{FF2B5EF4-FFF2-40B4-BE49-F238E27FC236}">
                <a16:creationId xmlns:a16="http://schemas.microsoft.com/office/drawing/2014/main" id="{60368E73-76F5-4D0F-B8A7-6E8731D230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5AF4E5-26CA-43EA-83EA-822D22E26393}"/>
              </a:ext>
            </a:extLst>
          </p:cNvPr>
          <p:cNvSpPr>
            <a:spLocks noGrp="1"/>
          </p:cNvSpPr>
          <p:nvPr>
            <p:ph type="sldNum" sz="quarter" idx="12"/>
          </p:nvPr>
        </p:nvSpPr>
        <p:spPr/>
        <p:txBody>
          <a:bodyPr/>
          <a:lstStyle/>
          <a:p>
            <a:fld id="{99F44F9D-7B9A-403D-86EF-5CB7FE8A10ED}" type="slidenum">
              <a:rPr lang="en-US" smtClean="0"/>
              <a:t>‹#›</a:t>
            </a:fld>
            <a:endParaRPr lang="en-US"/>
          </a:p>
        </p:txBody>
      </p:sp>
    </p:spTree>
    <p:extLst>
      <p:ext uri="{BB962C8B-B14F-4D97-AF65-F5344CB8AC3E}">
        <p14:creationId xmlns:p14="http://schemas.microsoft.com/office/powerpoint/2010/main" val="1972318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E36-588D-4896-9EE2-A2A5A725C9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C6337AC-308A-4668-BC76-64C3D680011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2C13B6-3270-4341-A8A3-472CC7655B5A}"/>
              </a:ext>
            </a:extLst>
          </p:cNvPr>
          <p:cNvSpPr>
            <a:spLocks noGrp="1"/>
          </p:cNvSpPr>
          <p:nvPr>
            <p:ph type="dt" sz="half" idx="10"/>
          </p:nvPr>
        </p:nvSpPr>
        <p:spPr/>
        <p:txBody>
          <a:bodyPr/>
          <a:lstStyle/>
          <a:p>
            <a:fld id="{8A6D0102-67FE-479C-B044-41A37839F6FE}" type="datetimeFigureOut">
              <a:rPr lang="en-US" smtClean="0"/>
              <a:t>8/24/2019</a:t>
            </a:fld>
            <a:endParaRPr lang="en-US"/>
          </a:p>
        </p:txBody>
      </p:sp>
      <p:sp>
        <p:nvSpPr>
          <p:cNvPr id="5" name="Footer Placeholder 4">
            <a:extLst>
              <a:ext uri="{FF2B5EF4-FFF2-40B4-BE49-F238E27FC236}">
                <a16:creationId xmlns:a16="http://schemas.microsoft.com/office/drawing/2014/main" id="{EE8434D7-1929-4061-A3CB-717F8279FC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768001-0161-4195-85C0-92C45BF563B8}"/>
              </a:ext>
            </a:extLst>
          </p:cNvPr>
          <p:cNvSpPr>
            <a:spLocks noGrp="1"/>
          </p:cNvSpPr>
          <p:nvPr>
            <p:ph type="sldNum" sz="quarter" idx="12"/>
          </p:nvPr>
        </p:nvSpPr>
        <p:spPr/>
        <p:txBody>
          <a:bodyPr/>
          <a:lstStyle/>
          <a:p>
            <a:fld id="{99F44F9D-7B9A-403D-86EF-5CB7FE8A10ED}" type="slidenum">
              <a:rPr lang="en-US" smtClean="0"/>
              <a:t>‹#›</a:t>
            </a:fld>
            <a:endParaRPr lang="en-US"/>
          </a:p>
        </p:txBody>
      </p:sp>
    </p:spTree>
    <p:extLst>
      <p:ext uri="{BB962C8B-B14F-4D97-AF65-F5344CB8AC3E}">
        <p14:creationId xmlns:p14="http://schemas.microsoft.com/office/powerpoint/2010/main" val="2303612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83BE85-3220-4C89-94C6-FAFBACC718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0446A3-EEDE-430E-9467-773614648D2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CA3AD3-A88D-43E9-B803-98949872403C}"/>
              </a:ext>
            </a:extLst>
          </p:cNvPr>
          <p:cNvSpPr>
            <a:spLocks noGrp="1"/>
          </p:cNvSpPr>
          <p:nvPr>
            <p:ph type="dt" sz="half" idx="10"/>
          </p:nvPr>
        </p:nvSpPr>
        <p:spPr/>
        <p:txBody>
          <a:bodyPr/>
          <a:lstStyle/>
          <a:p>
            <a:fld id="{8A6D0102-67FE-479C-B044-41A37839F6FE}" type="datetimeFigureOut">
              <a:rPr lang="en-US" smtClean="0"/>
              <a:t>8/24/2019</a:t>
            </a:fld>
            <a:endParaRPr lang="en-US"/>
          </a:p>
        </p:txBody>
      </p:sp>
      <p:sp>
        <p:nvSpPr>
          <p:cNvPr id="5" name="Footer Placeholder 4">
            <a:extLst>
              <a:ext uri="{FF2B5EF4-FFF2-40B4-BE49-F238E27FC236}">
                <a16:creationId xmlns:a16="http://schemas.microsoft.com/office/drawing/2014/main" id="{B44E6A3B-9B61-4284-8489-D349696117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E8C2B9-6A9C-440C-8CFF-3121712CC20C}"/>
              </a:ext>
            </a:extLst>
          </p:cNvPr>
          <p:cNvSpPr>
            <a:spLocks noGrp="1"/>
          </p:cNvSpPr>
          <p:nvPr>
            <p:ph type="sldNum" sz="quarter" idx="12"/>
          </p:nvPr>
        </p:nvSpPr>
        <p:spPr/>
        <p:txBody>
          <a:bodyPr/>
          <a:lstStyle/>
          <a:p>
            <a:fld id="{99F44F9D-7B9A-403D-86EF-5CB7FE8A10ED}" type="slidenum">
              <a:rPr lang="en-US" smtClean="0"/>
              <a:t>‹#›</a:t>
            </a:fld>
            <a:endParaRPr lang="en-US"/>
          </a:p>
        </p:txBody>
      </p:sp>
    </p:spTree>
    <p:extLst>
      <p:ext uri="{BB962C8B-B14F-4D97-AF65-F5344CB8AC3E}">
        <p14:creationId xmlns:p14="http://schemas.microsoft.com/office/powerpoint/2010/main" val="2046200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E473E-5E9E-4C3B-B33E-39FBDE4921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B4BCF2-283C-428D-B503-F67A16515F9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A1936E-0E85-4503-B305-B99A52652AC0}"/>
              </a:ext>
            </a:extLst>
          </p:cNvPr>
          <p:cNvSpPr>
            <a:spLocks noGrp="1"/>
          </p:cNvSpPr>
          <p:nvPr>
            <p:ph type="dt" sz="half" idx="10"/>
          </p:nvPr>
        </p:nvSpPr>
        <p:spPr/>
        <p:txBody>
          <a:bodyPr/>
          <a:lstStyle/>
          <a:p>
            <a:fld id="{8A6D0102-67FE-479C-B044-41A37839F6FE}" type="datetimeFigureOut">
              <a:rPr lang="en-US" smtClean="0"/>
              <a:t>8/24/2019</a:t>
            </a:fld>
            <a:endParaRPr lang="en-US"/>
          </a:p>
        </p:txBody>
      </p:sp>
      <p:sp>
        <p:nvSpPr>
          <p:cNvPr id="5" name="Footer Placeholder 4">
            <a:extLst>
              <a:ext uri="{FF2B5EF4-FFF2-40B4-BE49-F238E27FC236}">
                <a16:creationId xmlns:a16="http://schemas.microsoft.com/office/drawing/2014/main" id="{FAF781E5-20FD-4EF4-BBF9-40C4231E43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D24ACA-1A7B-4851-9371-8DBD7B8D8DF5}"/>
              </a:ext>
            </a:extLst>
          </p:cNvPr>
          <p:cNvSpPr>
            <a:spLocks noGrp="1"/>
          </p:cNvSpPr>
          <p:nvPr>
            <p:ph type="sldNum" sz="quarter" idx="12"/>
          </p:nvPr>
        </p:nvSpPr>
        <p:spPr/>
        <p:txBody>
          <a:bodyPr/>
          <a:lstStyle/>
          <a:p>
            <a:fld id="{99F44F9D-7B9A-403D-86EF-5CB7FE8A10ED}" type="slidenum">
              <a:rPr lang="en-US" smtClean="0"/>
              <a:t>‹#›</a:t>
            </a:fld>
            <a:endParaRPr lang="en-US"/>
          </a:p>
        </p:txBody>
      </p:sp>
    </p:spTree>
    <p:extLst>
      <p:ext uri="{BB962C8B-B14F-4D97-AF65-F5344CB8AC3E}">
        <p14:creationId xmlns:p14="http://schemas.microsoft.com/office/powerpoint/2010/main" val="2727436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6D6A3-AAC4-4699-992E-67BF430337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643CC5-A6B4-40D1-B0CF-0B101244C6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CA8D4EC-B264-4B41-82EA-3CF5C2102EEE}"/>
              </a:ext>
            </a:extLst>
          </p:cNvPr>
          <p:cNvSpPr>
            <a:spLocks noGrp="1"/>
          </p:cNvSpPr>
          <p:nvPr>
            <p:ph type="dt" sz="half" idx="10"/>
          </p:nvPr>
        </p:nvSpPr>
        <p:spPr/>
        <p:txBody>
          <a:bodyPr/>
          <a:lstStyle/>
          <a:p>
            <a:fld id="{8A6D0102-67FE-479C-B044-41A37839F6FE}" type="datetimeFigureOut">
              <a:rPr lang="en-US" smtClean="0"/>
              <a:t>8/24/2019</a:t>
            </a:fld>
            <a:endParaRPr lang="en-US"/>
          </a:p>
        </p:txBody>
      </p:sp>
      <p:sp>
        <p:nvSpPr>
          <p:cNvPr id="5" name="Footer Placeholder 4">
            <a:extLst>
              <a:ext uri="{FF2B5EF4-FFF2-40B4-BE49-F238E27FC236}">
                <a16:creationId xmlns:a16="http://schemas.microsoft.com/office/drawing/2014/main" id="{340E00A4-DE36-4A81-88E0-034EB261D7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A82062-E59E-406D-BD88-431CA5224C5F}"/>
              </a:ext>
            </a:extLst>
          </p:cNvPr>
          <p:cNvSpPr>
            <a:spLocks noGrp="1"/>
          </p:cNvSpPr>
          <p:nvPr>
            <p:ph type="sldNum" sz="quarter" idx="12"/>
          </p:nvPr>
        </p:nvSpPr>
        <p:spPr/>
        <p:txBody>
          <a:bodyPr/>
          <a:lstStyle/>
          <a:p>
            <a:fld id="{99F44F9D-7B9A-403D-86EF-5CB7FE8A10ED}" type="slidenum">
              <a:rPr lang="en-US" smtClean="0"/>
              <a:t>‹#›</a:t>
            </a:fld>
            <a:endParaRPr lang="en-US"/>
          </a:p>
        </p:txBody>
      </p:sp>
    </p:spTree>
    <p:extLst>
      <p:ext uri="{BB962C8B-B14F-4D97-AF65-F5344CB8AC3E}">
        <p14:creationId xmlns:p14="http://schemas.microsoft.com/office/powerpoint/2010/main" val="2271562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A9057-6356-4092-95BE-8CFDE4C564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61D0B0-D20C-45D2-9BC2-161B7BC75A0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246D01-2778-4220-8B57-29E7DA2A780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29EF6BF-C692-4521-A98D-B321168973AB}"/>
              </a:ext>
            </a:extLst>
          </p:cNvPr>
          <p:cNvSpPr>
            <a:spLocks noGrp="1"/>
          </p:cNvSpPr>
          <p:nvPr>
            <p:ph type="dt" sz="half" idx="10"/>
          </p:nvPr>
        </p:nvSpPr>
        <p:spPr/>
        <p:txBody>
          <a:bodyPr/>
          <a:lstStyle/>
          <a:p>
            <a:fld id="{8A6D0102-67FE-479C-B044-41A37839F6FE}" type="datetimeFigureOut">
              <a:rPr lang="en-US" smtClean="0"/>
              <a:t>8/24/2019</a:t>
            </a:fld>
            <a:endParaRPr lang="en-US"/>
          </a:p>
        </p:txBody>
      </p:sp>
      <p:sp>
        <p:nvSpPr>
          <p:cNvPr id="6" name="Footer Placeholder 5">
            <a:extLst>
              <a:ext uri="{FF2B5EF4-FFF2-40B4-BE49-F238E27FC236}">
                <a16:creationId xmlns:a16="http://schemas.microsoft.com/office/drawing/2014/main" id="{BDA46F04-79A3-452C-8DA7-911153C33C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B1FF94-C108-48BC-B943-81FF2184B20E}"/>
              </a:ext>
            </a:extLst>
          </p:cNvPr>
          <p:cNvSpPr>
            <a:spLocks noGrp="1"/>
          </p:cNvSpPr>
          <p:nvPr>
            <p:ph type="sldNum" sz="quarter" idx="12"/>
          </p:nvPr>
        </p:nvSpPr>
        <p:spPr/>
        <p:txBody>
          <a:bodyPr/>
          <a:lstStyle/>
          <a:p>
            <a:fld id="{99F44F9D-7B9A-403D-86EF-5CB7FE8A10ED}" type="slidenum">
              <a:rPr lang="en-US" smtClean="0"/>
              <a:t>‹#›</a:t>
            </a:fld>
            <a:endParaRPr lang="en-US"/>
          </a:p>
        </p:txBody>
      </p:sp>
    </p:spTree>
    <p:extLst>
      <p:ext uri="{BB962C8B-B14F-4D97-AF65-F5344CB8AC3E}">
        <p14:creationId xmlns:p14="http://schemas.microsoft.com/office/powerpoint/2010/main" val="4254610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08262-6EE5-4C57-BC34-67A705F8B49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C32AD52-C52B-43F7-8CB4-FC642068FB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9C8D2F9-7609-4ED7-964D-5E50497030A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3EE389-A23A-416F-B3D1-0412B1BB7F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E52FB33-3367-45C0-92FD-0B9C248DC02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9264C85-E8EF-47C7-A0BD-AB764D1879B1}"/>
              </a:ext>
            </a:extLst>
          </p:cNvPr>
          <p:cNvSpPr>
            <a:spLocks noGrp="1"/>
          </p:cNvSpPr>
          <p:nvPr>
            <p:ph type="dt" sz="half" idx="10"/>
          </p:nvPr>
        </p:nvSpPr>
        <p:spPr/>
        <p:txBody>
          <a:bodyPr/>
          <a:lstStyle/>
          <a:p>
            <a:fld id="{8A6D0102-67FE-479C-B044-41A37839F6FE}" type="datetimeFigureOut">
              <a:rPr lang="en-US" smtClean="0"/>
              <a:t>8/24/2019</a:t>
            </a:fld>
            <a:endParaRPr lang="en-US"/>
          </a:p>
        </p:txBody>
      </p:sp>
      <p:sp>
        <p:nvSpPr>
          <p:cNvPr id="8" name="Footer Placeholder 7">
            <a:extLst>
              <a:ext uri="{FF2B5EF4-FFF2-40B4-BE49-F238E27FC236}">
                <a16:creationId xmlns:a16="http://schemas.microsoft.com/office/drawing/2014/main" id="{7FE2F966-7F4D-4B1E-8A67-9D34D0902A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34C9A90-9C92-469D-941C-B4094FD3AF28}"/>
              </a:ext>
            </a:extLst>
          </p:cNvPr>
          <p:cNvSpPr>
            <a:spLocks noGrp="1"/>
          </p:cNvSpPr>
          <p:nvPr>
            <p:ph type="sldNum" sz="quarter" idx="12"/>
          </p:nvPr>
        </p:nvSpPr>
        <p:spPr/>
        <p:txBody>
          <a:bodyPr/>
          <a:lstStyle/>
          <a:p>
            <a:fld id="{99F44F9D-7B9A-403D-86EF-5CB7FE8A10ED}" type="slidenum">
              <a:rPr lang="en-US" smtClean="0"/>
              <a:t>‹#›</a:t>
            </a:fld>
            <a:endParaRPr lang="en-US"/>
          </a:p>
        </p:txBody>
      </p:sp>
    </p:spTree>
    <p:extLst>
      <p:ext uri="{BB962C8B-B14F-4D97-AF65-F5344CB8AC3E}">
        <p14:creationId xmlns:p14="http://schemas.microsoft.com/office/powerpoint/2010/main" val="1455718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D08C5-BD01-4240-AFCA-0268CA73C08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A1A9C2B-BB64-4EC1-BF71-A0AED94E42D6}"/>
              </a:ext>
            </a:extLst>
          </p:cNvPr>
          <p:cNvSpPr>
            <a:spLocks noGrp="1"/>
          </p:cNvSpPr>
          <p:nvPr>
            <p:ph type="dt" sz="half" idx="10"/>
          </p:nvPr>
        </p:nvSpPr>
        <p:spPr/>
        <p:txBody>
          <a:bodyPr/>
          <a:lstStyle/>
          <a:p>
            <a:fld id="{8A6D0102-67FE-479C-B044-41A37839F6FE}" type="datetimeFigureOut">
              <a:rPr lang="en-US" smtClean="0"/>
              <a:t>8/24/2019</a:t>
            </a:fld>
            <a:endParaRPr lang="en-US"/>
          </a:p>
        </p:txBody>
      </p:sp>
      <p:sp>
        <p:nvSpPr>
          <p:cNvPr id="4" name="Footer Placeholder 3">
            <a:extLst>
              <a:ext uri="{FF2B5EF4-FFF2-40B4-BE49-F238E27FC236}">
                <a16:creationId xmlns:a16="http://schemas.microsoft.com/office/drawing/2014/main" id="{588D34F7-5D28-4051-9997-74543D465B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DCA828-6EC7-4961-87B7-B80A3F604EAB}"/>
              </a:ext>
            </a:extLst>
          </p:cNvPr>
          <p:cNvSpPr>
            <a:spLocks noGrp="1"/>
          </p:cNvSpPr>
          <p:nvPr>
            <p:ph type="sldNum" sz="quarter" idx="12"/>
          </p:nvPr>
        </p:nvSpPr>
        <p:spPr/>
        <p:txBody>
          <a:bodyPr/>
          <a:lstStyle/>
          <a:p>
            <a:fld id="{99F44F9D-7B9A-403D-86EF-5CB7FE8A10ED}" type="slidenum">
              <a:rPr lang="en-US" smtClean="0"/>
              <a:t>‹#›</a:t>
            </a:fld>
            <a:endParaRPr lang="en-US"/>
          </a:p>
        </p:txBody>
      </p:sp>
    </p:spTree>
    <p:extLst>
      <p:ext uri="{BB962C8B-B14F-4D97-AF65-F5344CB8AC3E}">
        <p14:creationId xmlns:p14="http://schemas.microsoft.com/office/powerpoint/2010/main" val="2738081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BE3F5F-A721-4E93-AE4E-A5E56ED24598}"/>
              </a:ext>
            </a:extLst>
          </p:cNvPr>
          <p:cNvSpPr>
            <a:spLocks noGrp="1"/>
          </p:cNvSpPr>
          <p:nvPr>
            <p:ph type="dt" sz="half" idx="10"/>
          </p:nvPr>
        </p:nvSpPr>
        <p:spPr/>
        <p:txBody>
          <a:bodyPr/>
          <a:lstStyle/>
          <a:p>
            <a:fld id="{8A6D0102-67FE-479C-B044-41A37839F6FE}" type="datetimeFigureOut">
              <a:rPr lang="en-US" smtClean="0"/>
              <a:t>8/24/2019</a:t>
            </a:fld>
            <a:endParaRPr lang="en-US"/>
          </a:p>
        </p:txBody>
      </p:sp>
      <p:sp>
        <p:nvSpPr>
          <p:cNvPr id="3" name="Footer Placeholder 2">
            <a:extLst>
              <a:ext uri="{FF2B5EF4-FFF2-40B4-BE49-F238E27FC236}">
                <a16:creationId xmlns:a16="http://schemas.microsoft.com/office/drawing/2014/main" id="{AF239116-979D-47AD-B62F-6D12F3EA9F1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77A3759-2C89-4A21-8CB9-4DD42D6E71DE}"/>
              </a:ext>
            </a:extLst>
          </p:cNvPr>
          <p:cNvSpPr>
            <a:spLocks noGrp="1"/>
          </p:cNvSpPr>
          <p:nvPr>
            <p:ph type="sldNum" sz="quarter" idx="12"/>
          </p:nvPr>
        </p:nvSpPr>
        <p:spPr/>
        <p:txBody>
          <a:bodyPr/>
          <a:lstStyle/>
          <a:p>
            <a:fld id="{99F44F9D-7B9A-403D-86EF-5CB7FE8A10ED}" type="slidenum">
              <a:rPr lang="en-US" smtClean="0"/>
              <a:t>‹#›</a:t>
            </a:fld>
            <a:endParaRPr lang="en-US"/>
          </a:p>
        </p:txBody>
      </p:sp>
    </p:spTree>
    <p:extLst>
      <p:ext uri="{BB962C8B-B14F-4D97-AF65-F5344CB8AC3E}">
        <p14:creationId xmlns:p14="http://schemas.microsoft.com/office/powerpoint/2010/main" val="69319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EFD13-0C69-412B-ACB4-3D87997CF9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7DC7AC-EB2F-4FA5-84EB-2CFED42DD2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9359F6-BEBB-4A0B-B332-C28461A49B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6BF6D0-8538-4ADB-ACCF-CA306E59324B}"/>
              </a:ext>
            </a:extLst>
          </p:cNvPr>
          <p:cNvSpPr>
            <a:spLocks noGrp="1"/>
          </p:cNvSpPr>
          <p:nvPr>
            <p:ph type="dt" sz="half" idx="10"/>
          </p:nvPr>
        </p:nvSpPr>
        <p:spPr/>
        <p:txBody>
          <a:bodyPr/>
          <a:lstStyle/>
          <a:p>
            <a:fld id="{8A6D0102-67FE-479C-B044-41A37839F6FE}" type="datetimeFigureOut">
              <a:rPr lang="en-US" smtClean="0"/>
              <a:t>8/24/2019</a:t>
            </a:fld>
            <a:endParaRPr lang="en-US"/>
          </a:p>
        </p:txBody>
      </p:sp>
      <p:sp>
        <p:nvSpPr>
          <p:cNvPr id="6" name="Footer Placeholder 5">
            <a:extLst>
              <a:ext uri="{FF2B5EF4-FFF2-40B4-BE49-F238E27FC236}">
                <a16:creationId xmlns:a16="http://schemas.microsoft.com/office/drawing/2014/main" id="{65D7B378-D6C1-4717-8C4F-AD54CAE8D8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3C0717-504A-47C3-B4B6-24B471CCD0F9}"/>
              </a:ext>
            </a:extLst>
          </p:cNvPr>
          <p:cNvSpPr>
            <a:spLocks noGrp="1"/>
          </p:cNvSpPr>
          <p:nvPr>
            <p:ph type="sldNum" sz="quarter" idx="12"/>
          </p:nvPr>
        </p:nvSpPr>
        <p:spPr/>
        <p:txBody>
          <a:bodyPr/>
          <a:lstStyle/>
          <a:p>
            <a:fld id="{99F44F9D-7B9A-403D-86EF-5CB7FE8A10ED}" type="slidenum">
              <a:rPr lang="en-US" smtClean="0"/>
              <a:t>‹#›</a:t>
            </a:fld>
            <a:endParaRPr lang="en-US"/>
          </a:p>
        </p:txBody>
      </p:sp>
    </p:spTree>
    <p:extLst>
      <p:ext uri="{BB962C8B-B14F-4D97-AF65-F5344CB8AC3E}">
        <p14:creationId xmlns:p14="http://schemas.microsoft.com/office/powerpoint/2010/main" val="522379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D7BEF-D016-40CE-8BB0-A34B13FF25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099C9B-C963-493D-A2D7-C901457059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727683-60ED-4DDF-903C-51CFD19419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EB6A5AF-8CCD-4D4D-BD98-23A7CABD860E}"/>
              </a:ext>
            </a:extLst>
          </p:cNvPr>
          <p:cNvSpPr>
            <a:spLocks noGrp="1"/>
          </p:cNvSpPr>
          <p:nvPr>
            <p:ph type="dt" sz="half" idx="10"/>
          </p:nvPr>
        </p:nvSpPr>
        <p:spPr/>
        <p:txBody>
          <a:bodyPr/>
          <a:lstStyle/>
          <a:p>
            <a:fld id="{8A6D0102-67FE-479C-B044-41A37839F6FE}" type="datetimeFigureOut">
              <a:rPr lang="en-US" smtClean="0"/>
              <a:t>8/24/2019</a:t>
            </a:fld>
            <a:endParaRPr lang="en-US"/>
          </a:p>
        </p:txBody>
      </p:sp>
      <p:sp>
        <p:nvSpPr>
          <p:cNvPr id="6" name="Footer Placeholder 5">
            <a:extLst>
              <a:ext uri="{FF2B5EF4-FFF2-40B4-BE49-F238E27FC236}">
                <a16:creationId xmlns:a16="http://schemas.microsoft.com/office/drawing/2014/main" id="{44DBC1A9-8053-4A6F-BD5B-07EF32CB28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46C977-B78F-41EF-82EC-9B58BEFB142A}"/>
              </a:ext>
            </a:extLst>
          </p:cNvPr>
          <p:cNvSpPr>
            <a:spLocks noGrp="1"/>
          </p:cNvSpPr>
          <p:nvPr>
            <p:ph type="sldNum" sz="quarter" idx="12"/>
          </p:nvPr>
        </p:nvSpPr>
        <p:spPr/>
        <p:txBody>
          <a:bodyPr/>
          <a:lstStyle/>
          <a:p>
            <a:fld id="{99F44F9D-7B9A-403D-86EF-5CB7FE8A10ED}" type="slidenum">
              <a:rPr lang="en-US" smtClean="0"/>
              <a:t>‹#›</a:t>
            </a:fld>
            <a:endParaRPr lang="en-US"/>
          </a:p>
        </p:txBody>
      </p:sp>
    </p:spTree>
    <p:extLst>
      <p:ext uri="{BB962C8B-B14F-4D97-AF65-F5344CB8AC3E}">
        <p14:creationId xmlns:p14="http://schemas.microsoft.com/office/powerpoint/2010/main" val="1030687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1EE708-FD30-4116-AE31-4CB0552152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B2BCB7-0B2C-4B2A-9381-8D21ABFFCD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700D77-51E7-4A23-9252-813DE54D72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6D0102-67FE-479C-B044-41A37839F6FE}" type="datetimeFigureOut">
              <a:rPr lang="en-US" smtClean="0"/>
              <a:t>8/24/2019</a:t>
            </a:fld>
            <a:endParaRPr lang="en-US"/>
          </a:p>
        </p:txBody>
      </p:sp>
      <p:sp>
        <p:nvSpPr>
          <p:cNvPr id="5" name="Footer Placeholder 4">
            <a:extLst>
              <a:ext uri="{FF2B5EF4-FFF2-40B4-BE49-F238E27FC236}">
                <a16:creationId xmlns:a16="http://schemas.microsoft.com/office/drawing/2014/main" id="{E5B7EEDC-8CA7-4435-854B-25A0E7FC29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891A04-8065-4B81-9FEB-8C1F03BDAF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F44F9D-7B9A-403D-86EF-5CB7FE8A10ED}" type="slidenum">
              <a:rPr lang="en-US" smtClean="0"/>
              <a:t>‹#›</a:t>
            </a:fld>
            <a:endParaRPr lang="en-US"/>
          </a:p>
        </p:txBody>
      </p:sp>
    </p:spTree>
    <p:extLst>
      <p:ext uri="{BB962C8B-B14F-4D97-AF65-F5344CB8AC3E}">
        <p14:creationId xmlns:p14="http://schemas.microsoft.com/office/powerpoint/2010/main" val="9344920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44B35-4CCA-4064-9E64-ADF40FB99618}"/>
              </a:ext>
            </a:extLst>
          </p:cNvPr>
          <p:cNvSpPr>
            <a:spLocks noGrp="1"/>
          </p:cNvSpPr>
          <p:nvPr>
            <p:ph type="ctrTitle"/>
          </p:nvPr>
        </p:nvSpPr>
        <p:spPr/>
        <p:txBody>
          <a:bodyPr>
            <a:normAutofit fontScale="90000"/>
          </a:bodyPr>
          <a:lstStyle/>
          <a:p>
            <a:r>
              <a:rPr lang="tr-TR" b="1" i="1">
                <a:solidFill>
                  <a:srgbClr val="0070C0"/>
                </a:solidFill>
              </a:rPr>
              <a:t>YAŞLIDA AKILCI İLAÇ </a:t>
            </a:r>
            <a:r>
              <a:rPr lang="tr-TR" b="1" i="1" dirty="0">
                <a:solidFill>
                  <a:srgbClr val="0070C0"/>
                </a:solidFill>
              </a:rPr>
              <a:t>KULLANIMI VE POLİFARMASİ</a:t>
            </a:r>
            <a:br>
              <a:rPr lang="tr-TR" b="1" i="1" dirty="0">
                <a:solidFill>
                  <a:srgbClr val="0070C0"/>
                </a:solidFill>
              </a:rPr>
            </a:br>
            <a:endParaRPr lang="en-US" b="1" i="1" dirty="0">
              <a:solidFill>
                <a:srgbClr val="0070C0"/>
              </a:solidFill>
            </a:endParaRPr>
          </a:p>
        </p:txBody>
      </p:sp>
      <p:sp>
        <p:nvSpPr>
          <p:cNvPr id="3" name="Subtitle 2">
            <a:extLst>
              <a:ext uri="{FF2B5EF4-FFF2-40B4-BE49-F238E27FC236}">
                <a16:creationId xmlns:a16="http://schemas.microsoft.com/office/drawing/2014/main" id="{6CCEA84B-9279-4C6E-9418-B82956C243E2}"/>
              </a:ext>
            </a:extLst>
          </p:cNvPr>
          <p:cNvSpPr>
            <a:spLocks noGrp="1"/>
          </p:cNvSpPr>
          <p:nvPr>
            <p:ph type="subTitle" idx="1"/>
          </p:nvPr>
        </p:nvSpPr>
        <p:spPr/>
        <p:txBody>
          <a:bodyPr>
            <a:normAutofit fontScale="92500" lnSpcReduction="10000"/>
          </a:bodyPr>
          <a:lstStyle/>
          <a:p>
            <a:endParaRPr lang="tr-TR" b="1" dirty="0">
              <a:solidFill>
                <a:schemeClr val="tx2"/>
              </a:solidFill>
            </a:endParaRPr>
          </a:p>
          <a:p>
            <a:r>
              <a:rPr lang="tr-TR" b="1" dirty="0">
                <a:solidFill>
                  <a:schemeClr val="tx2"/>
                </a:solidFill>
              </a:rPr>
              <a:t>Doç. Dr. Ahmet YALÇIN</a:t>
            </a:r>
          </a:p>
          <a:p>
            <a:r>
              <a:rPr lang="tr-TR" b="1" dirty="0">
                <a:solidFill>
                  <a:schemeClr val="tx2"/>
                </a:solidFill>
              </a:rPr>
              <a:t>A.Ü.T.F. Geriatri BD.</a:t>
            </a:r>
          </a:p>
          <a:p>
            <a:r>
              <a:rPr lang="tr-TR" b="1" dirty="0">
                <a:solidFill>
                  <a:schemeClr val="tx2"/>
                </a:solidFill>
              </a:rPr>
              <a:t>2019</a:t>
            </a:r>
            <a:endParaRPr lang="en-US" b="1" dirty="0">
              <a:solidFill>
                <a:schemeClr val="tx2"/>
              </a:solidFill>
            </a:endParaRPr>
          </a:p>
        </p:txBody>
      </p:sp>
      <p:pic>
        <p:nvPicPr>
          <p:cNvPr id="5" name="Picture 4">
            <a:extLst>
              <a:ext uri="{FF2B5EF4-FFF2-40B4-BE49-F238E27FC236}">
                <a16:creationId xmlns:a16="http://schemas.microsoft.com/office/drawing/2014/main" id="{1414D79A-FDC6-4AA6-831F-8C4B78AE11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8495" y="4072715"/>
            <a:ext cx="3314700" cy="1381125"/>
          </a:xfrm>
          <a:prstGeom prst="rect">
            <a:avLst/>
          </a:prstGeom>
        </p:spPr>
      </p:pic>
      <p:pic>
        <p:nvPicPr>
          <p:cNvPr id="8" name="Picture 7">
            <a:extLst>
              <a:ext uri="{FF2B5EF4-FFF2-40B4-BE49-F238E27FC236}">
                <a16:creationId xmlns:a16="http://schemas.microsoft.com/office/drawing/2014/main" id="{D1E729D7-8238-426B-ABBF-54552E1C58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92364" y="4072715"/>
            <a:ext cx="2562225" cy="1790700"/>
          </a:xfrm>
          <a:prstGeom prst="rect">
            <a:avLst/>
          </a:prstGeom>
        </p:spPr>
      </p:pic>
    </p:spTree>
    <p:extLst>
      <p:ext uri="{BB962C8B-B14F-4D97-AF65-F5344CB8AC3E}">
        <p14:creationId xmlns:p14="http://schemas.microsoft.com/office/powerpoint/2010/main" val="762301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74031-37D3-4537-9195-CDF8DE982ED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3586E1A-161E-442C-916D-E4DA88EC96D6}"/>
              </a:ext>
            </a:extLst>
          </p:cNvPr>
          <p:cNvSpPr>
            <a:spLocks noGrp="1"/>
          </p:cNvSpPr>
          <p:nvPr>
            <p:ph idx="1"/>
          </p:nvPr>
        </p:nvSpPr>
        <p:spPr>
          <a:ln>
            <a:solidFill>
              <a:schemeClr val="accent1"/>
            </a:solidFill>
          </a:ln>
        </p:spPr>
        <p:txBody>
          <a:bodyPr/>
          <a:lstStyle/>
          <a:p>
            <a:r>
              <a:rPr lang="tr-TR" dirty="0"/>
              <a:t>Anti-psikotik ilaçlar davranışsal bozukluklarda eğer ilaç dışı veya diğer tedavi yöntemleri başarısız oldu ise son çare olarak kullanılmalıdır. </a:t>
            </a:r>
          </a:p>
          <a:p>
            <a:r>
              <a:rPr lang="tr-TR" dirty="0"/>
              <a:t>Ek olarak bu ilaç grubu yaşlılarda etkin olan en düşük dozda ve kısa süre kullanılmalıdır. </a:t>
            </a:r>
          </a:p>
          <a:p>
            <a:r>
              <a:rPr lang="tr-TR" dirty="0"/>
              <a:t>Bakımevi yaşlıları ve demans hastalarında uzun dönem anti-psikotik ilaç kullanımı artmış mortalite ve inme riski ile ilişkili bulunmuştur. </a:t>
            </a:r>
            <a:endParaRPr lang="en-US" dirty="0"/>
          </a:p>
          <a:p>
            <a:endParaRPr lang="en-US" dirty="0"/>
          </a:p>
        </p:txBody>
      </p:sp>
    </p:spTree>
    <p:extLst>
      <p:ext uri="{BB962C8B-B14F-4D97-AF65-F5344CB8AC3E}">
        <p14:creationId xmlns:p14="http://schemas.microsoft.com/office/powerpoint/2010/main" val="423462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B3B8F-A342-4125-985C-2B1493646E5A}"/>
              </a:ext>
            </a:extLst>
          </p:cNvPr>
          <p:cNvSpPr>
            <a:spLocks noGrp="1"/>
          </p:cNvSpPr>
          <p:nvPr>
            <p:ph type="title"/>
          </p:nvPr>
        </p:nvSpPr>
        <p:spPr>
          <a:ln>
            <a:solidFill>
              <a:schemeClr val="accent1"/>
            </a:solidFill>
          </a:ln>
        </p:spPr>
        <p:txBody>
          <a:bodyPr/>
          <a:lstStyle/>
          <a:p>
            <a:pPr algn="ctr"/>
            <a:r>
              <a:rPr lang="tr-TR" b="1" i="1" dirty="0">
                <a:solidFill>
                  <a:schemeClr val="accent1"/>
                </a:solidFill>
              </a:rPr>
              <a:t>Hastanede Yatan Yaşlılar </a:t>
            </a:r>
            <a:endParaRPr lang="en-US" b="1" i="1" dirty="0">
              <a:solidFill>
                <a:schemeClr val="accent1"/>
              </a:solidFill>
            </a:endParaRPr>
          </a:p>
        </p:txBody>
      </p:sp>
      <p:sp>
        <p:nvSpPr>
          <p:cNvPr id="3" name="Content Placeholder 2">
            <a:extLst>
              <a:ext uri="{FF2B5EF4-FFF2-40B4-BE49-F238E27FC236}">
                <a16:creationId xmlns:a16="http://schemas.microsoft.com/office/drawing/2014/main" id="{476E2398-974F-4546-8942-EE2B5D761D6A}"/>
              </a:ext>
            </a:extLst>
          </p:cNvPr>
          <p:cNvSpPr>
            <a:spLocks noGrp="1"/>
          </p:cNvSpPr>
          <p:nvPr>
            <p:ph idx="1"/>
          </p:nvPr>
        </p:nvSpPr>
        <p:spPr>
          <a:ln>
            <a:solidFill>
              <a:schemeClr val="accent1"/>
            </a:solidFill>
          </a:ln>
        </p:spPr>
        <p:txBody>
          <a:bodyPr/>
          <a:lstStyle/>
          <a:p>
            <a:r>
              <a:rPr lang="tr-TR" dirty="0"/>
              <a:t>Kırılgan hastalar başta olmak üzere hastanedeki yaşlı popülasyon gereksiz ilaç kullanımı açısından risk altındadır. </a:t>
            </a:r>
          </a:p>
          <a:p>
            <a:r>
              <a:rPr lang="tr-TR" dirty="0"/>
              <a:t>Bu risk ile ilişkili faktörler, birden fazla hekimin ilaç yazması, rutin ilaç kullanımı (her hastaneye yatana stres ülseri için anti-asit ve immobilisazyona bağlı konstipasyonu önlemek için laksatif başlanması gibi), 9 ve daha fazla ilaç kullanmaktır. </a:t>
            </a:r>
          </a:p>
          <a:p>
            <a:r>
              <a:rPr lang="tr-TR" dirty="0"/>
              <a:t>Bir çalışmada taburculuk sırasında yaşlıların %44’nün gereksiz ilaç kullandığı saptanmıştır. </a:t>
            </a:r>
            <a:endParaRPr lang="en-US" dirty="0"/>
          </a:p>
          <a:p>
            <a:endParaRPr lang="en-US" dirty="0"/>
          </a:p>
        </p:txBody>
      </p:sp>
    </p:spTree>
    <p:extLst>
      <p:ext uri="{BB962C8B-B14F-4D97-AF65-F5344CB8AC3E}">
        <p14:creationId xmlns:p14="http://schemas.microsoft.com/office/powerpoint/2010/main" val="3451925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50B69-A6A2-45AD-82E5-7376F2E1AB8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0B45640-3C15-4F0B-93BA-723B14C886E5}"/>
              </a:ext>
            </a:extLst>
          </p:cNvPr>
          <p:cNvSpPr>
            <a:spLocks noGrp="1"/>
          </p:cNvSpPr>
          <p:nvPr>
            <p:ph idx="1"/>
          </p:nvPr>
        </p:nvSpPr>
        <p:spPr>
          <a:ln>
            <a:solidFill>
              <a:schemeClr val="accent1"/>
            </a:solidFill>
          </a:ln>
        </p:spPr>
        <p:txBody>
          <a:bodyPr/>
          <a:lstStyle/>
          <a:p>
            <a:r>
              <a:rPr lang="tr-TR" dirty="0"/>
              <a:t>Uygunsuz ilaç kullanımı için bir diğer bir riskli durum ise hastanede yatan yaşlıların eve veya bakımevine geçişleri sırasında yapılan hatalardır.  </a:t>
            </a:r>
          </a:p>
          <a:p>
            <a:r>
              <a:rPr lang="tr-TR" dirty="0"/>
              <a:t>Hastanede kısa dönem için başlanan ilaçlar geçiş sırasında kopuk iletişim veya yetersiz medikal veri transferi nedeni ile uzun dönem yani kronik kullanıma dönebilmektedir. Kronik benzodiazepin kullanımı veya kronik proton pompa inhibitörü (hastaya hastanede yatarken stres ülserini önlemek için başlanmıştır) kullanımı olabilmektedir. </a:t>
            </a:r>
            <a:endParaRPr lang="en-US" dirty="0"/>
          </a:p>
        </p:txBody>
      </p:sp>
    </p:spTree>
    <p:extLst>
      <p:ext uri="{BB962C8B-B14F-4D97-AF65-F5344CB8AC3E}">
        <p14:creationId xmlns:p14="http://schemas.microsoft.com/office/powerpoint/2010/main" val="3595196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80F7D8B-C7CB-4339-A92A-DCE011C30970}"/>
              </a:ext>
            </a:extLst>
          </p:cNvPr>
          <p:cNvSpPr>
            <a:spLocks noGrp="1"/>
          </p:cNvSpPr>
          <p:nvPr>
            <p:ph type="title"/>
          </p:nvPr>
        </p:nvSpPr>
        <p:spPr>
          <a:ln>
            <a:solidFill>
              <a:srgbClr val="00B0F0"/>
            </a:solidFill>
          </a:ln>
        </p:spPr>
        <p:txBody>
          <a:bodyPr/>
          <a:lstStyle/>
          <a:p>
            <a:pPr algn="ctr"/>
            <a:r>
              <a:rPr lang="tr-TR" b="1" dirty="0">
                <a:solidFill>
                  <a:srgbClr val="0070C0"/>
                </a:solidFill>
              </a:rPr>
              <a:t>Yaşlılarda İlaç Kullanımında Sorunlar: İlaç Yan Etkileri</a:t>
            </a:r>
            <a:endParaRPr lang="en-US" b="1" dirty="0">
              <a:solidFill>
                <a:srgbClr val="0070C0"/>
              </a:solidFill>
            </a:endParaRPr>
          </a:p>
        </p:txBody>
      </p:sp>
      <p:sp>
        <p:nvSpPr>
          <p:cNvPr id="6" name="Content Placeholder 5">
            <a:extLst>
              <a:ext uri="{FF2B5EF4-FFF2-40B4-BE49-F238E27FC236}">
                <a16:creationId xmlns:a16="http://schemas.microsoft.com/office/drawing/2014/main" id="{94163236-DE91-484C-9E95-EDC8DDB32048}"/>
              </a:ext>
            </a:extLst>
          </p:cNvPr>
          <p:cNvSpPr>
            <a:spLocks noGrp="1"/>
          </p:cNvSpPr>
          <p:nvPr>
            <p:ph idx="1"/>
          </p:nvPr>
        </p:nvSpPr>
        <p:spPr>
          <a:ln>
            <a:solidFill>
              <a:srgbClr val="00B0F0"/>
            </a:solidFill>
          </a:ln>
        </p:spPr>
        <p:txBody>
          <a:bodyPr>
            <a:normAutofit lnSpcReduction="10000"/>
          </a:bodyPr>
          <a:lstStyle/>
          <a:p>
            <a:r>
              <a:rPr lang="tr-TR" dirty="0"/>
              <a:t>Gençlere göre yaşlılarda daha sık.</a:t>
            </a:r>
          </a:p>
          <a:p>
            <a:r>
              <a:rPr lang="tr-TR" dirty="0"/>
              <a:t>Toplumda yaşayan yaşlıların %35’i yıllık en az bir ilaca bağlı yan etki yaşıyor.</a:t>
            </a:r>
          </a:p>
          <a:p>
            <a:r>
              <a:rPr lang="tr-TR" dirty="0"/>
              <a:t>Yaşlıların hastaneye yatışlarının %5-%10 arası ilaç yan etkisine bağlıdır.</a:t>
            </a:r>
          </a:p>
          <a:p>
            <a:r>
              <a:rPr lang="tr-TR" dirty="0"/>
              <a:t>Bu durumun en önemli nedenleri yaşlıların daha fazla ilaç kullanmaları, daha fazla kronik hastalığa sahip olmaları, kognitif disfonksiyon ve geriatrik sendromların varlığıdır. </a:t>
            </a:r>
          </a:p>
          <a:p>
            <a:r>
              <a:rPr lang="tr-TR" dirty="0"/>
              <a:t>Özellikle terapötik indeksi dar olan ilaçlar, yarı ömrü uzun olan ilaçlar ilaç yan etkileri açısından birer risktir. </a:t>
            </a:r>
          </a:p>
          <a:p>
            <a:r>
              <a:rPr lang="tr-TR" dirty="0"/>
              <a:t>İlaç yan etkileri kullanılan dozla yakın ilişkilidir.</a:t>
            </a:r>
            <a:endParaRPr lang="en-US" dirty="0"/>
          </a:p>
        </p:txBody>
      </p:sp>
    </p:spTree>
    <p:extLst>
      <p:ext uri="{BB962C8B-B14F-4D97-AF65-F5344CB8AC3E}">
        <p14:creationId xmlns:p14="http://schemas.microsoft.com/office/powerpoint/2010/main" val="1153791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1FBD-EA14-440C-ABA3-43B066512CF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09BE88D-A590-40C3-861A-8AFE89E84B7E}"/>
              </a:ext>
            </a:extLst>
          </p:cNvPr>
          <p:cNvSpPr>
            <a:spLocks noGrp="1"/>
          </p:cNvSpPr>
          <p:nvPr>
            <p:ph idx="1"/>
          </p:nvPr>
        </p:nvSpPr>
        <p:spPr>
          <a:ln>
            <a:solidFill>
              <a:srgbClr val="00B0F0"/>
            </a:solidFill>
          </a:ln>
        </p:spPr>
        <p:txBody>
          <a:bodyPr/>
          <a:lstStyle/>
          <a:p>
            <a:r>
              <a:rPr lang="tr-TR" dirty="0"/>
              <a:t>İlaç yan etkilerinin bir diğer sebebi ilaç-ilaç etkileşimleridir.</a:t>
            </a:r>
          </a:p>
          <a:p>
            <a:pPr lvl="1"/>
            <a:r>
              <a:rPr lang="tr-TR" dirty="0"/>
              <a:t>İlaç-ilaç etkileşimleri en sık karaciğerde faz-I reaksiyonları üzerinden olmaktadır (p450 sistemi). </a:t>
            </a:r>
          </a:p>
          <a:p>
            <a:r>
              <a:rPr lang="tr-TR" dirty="0"/>
              <a:t>Aynı etkiye sahip farklı ilaç gruplarının beraber kullanılması yaşlıda ilaç yan etkisi açısından risk oluşturur.</a:t>
            </a:r>
          </a:p>
          <a:p>
            <a:pPr lvl="1"/>
            <a:r>
              <a:rPr lang="tr-TR" dirty="0"/>
              <a:t>Kalp hızını etkileyen ilaçlar: Beta bloker+Digoksin</a:t>
            </a:r>
          </a:p>
          <a:p>
            <a:pPr lvl="1"/>
            <a:r>
              <a:rPr lang="tr-TR" dirty="0"/>
              <a:t>Koagülasyonu etkileyen ilaçlar: Aspirin+Warfarin</a:t>
            </a:r>
          </a:p>
          <a:p>
            <a:r>
              <a:rPr lang="tr-TR" dirty="0"/>
              <a:t>İlaç-hastalık etkileşimleri.</a:t>
            </a:r>
          </a:p>
          <a:p>
            <a:pPr lvl="1"/>
            <a:r>
              <a:rPr lang="tr-TR" dirty="0"/>
              <a:t>Kronik obstrüktif akciğer hastalığı+ beta bloker kullanımı </a:t>
            </a:r>
            <a:endParaRPr lang="en-US" dirty="0"/>
          </a:p>
        </p:txBody>
      </p:sp>
    </p:spTree>
    <p:extLst>
      <p:ext uri="{BB962C8B-B14F-4D97-AF65-F5344CB8AC3E}">
        <p14:creationId xmlns:p14="http://schemas.microsoft.com/office/powerpoint/2010/main" val="3121037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51DFA-688C-4B58-A728-A168EB6373E5}"/>
              </a:ext>
            </a:extLst>
          </p:cNvPr>
          <p:cNvSpPr>
            <a:spLocks noGrp="1"/>
          </p:cNvSpPr>
          <p:nvPr>
            <p:ph type="title"/>
          </p:nvPr>
        </p:nvSpPr>
        <p:spPr/>
        <p:txBody>
          <a:bodyPr>
            <a:normAutofit/>
          </a:bodyPr>
          <a:lstStyle/>
          <a:p>
            <a:pPr algn="ctr"/>
            <a:r>
              <a:rPr lang="tr-TR" sz="5400" b="1" dirty="0">
                <a:solidFill>
                  <a:srgbClr val="FF0000"/>
                </a:solidFill>
              </a:rPr>
              <a:t>START SLOW-GO SLOW</a:t>
            </a:r>
            <a:endParaRPr lang="en-US" sz="5400" b="1" dirty="0">
              <a:solidFill>
                <a:srgbClr val="FF0000"/>
              </a:solidFill>
            </a:endParaRPr>
          </a:p>
        </p:txBody>
      </p:sp>
      <p:sp>
        <p:nvSpPr>
          <p:cNvPr id="3" name="Content Placeholder 2">
            <a:extLst>
              <a:ext uri="{FF2B5EF4-FFF2-40B4-BE49-F238E27FC236}">
                <a16:creationId xmlns:a16="http://schemas.microsoft.com/office/drawing/2014/main" id="{4B942A10-641D-4B41-95CE-99E002FA1CDF}"/>
              </a:ext>
            </a:extLst>
          </p:cNvPr>
          <p:cNvSpPr>
            <a:spLocks noGrp="1"/>
          </p:cNvSpPr>
          <p:nvPr>
            <p:ph idx="1"/>
          </p:nvPr>
        </p:nvSpPr>
        <p:spPr>
          <a:ln>
            <a:solidFill>
              <a:srgbClr val="00B0F0"/>
            </a:solidFill>
          </a:ln>
        </p:spPr>
        <p:txBody>
          <a:bodyPr>
            <a:normAutofit lnSpcReduction="10000"/>
          </a:bodyPr>
          <a:lstStyle/>
          <a:p>
            <a:r>
              <a:rPr lang="tr-TR" dirty="0"/>
              <a:t>İlaç yan etkileri sıklıkla yanlış ilaç verilmesinden çok doğru endikasyonda verilen ilaçların yan etki oluşturmasına bağlıdır.</a:t>
            </a:r>
          </a:p>
          <a:p>
            <a:pPr lvl="1"/>
            <a:r>
              <a:rPr lang="tr-TR" dirty="0"/>
              <a:t>Yaşlıların acil servise ilaç yan etkisi ile başvurmalarına neden olan en önemli iki ilaç insülin ve warfarindir. </a:t>
            </a:r>
          </a:p>
          <a:p>
            <a:r>
              <a:rPr lang="tr-TR" dirty="0"/>
              <a:t>Yaşlılarda ilaç yan etkileri genellikle önden kestirelemez.</a:t>
            </a:r>
          </a:p>
          <a:p>
            <a:r>
              <a:rPr lang="tr-TR" dirty="0"/>
              <a:t>Önemli olan yaşlılara ilaç başladıktan sonra yakın takip etmektir. </a:t>
            </a:r>
          </a:p>
          <a:p>
            <a:r>
              <a:rPr lang="tr-TR" dirty="0">
                <a:solidFill>
                  <a:srgbClr val="FF0000"/>
                </a:solidFill>
              </a:rPr>
              <a:t>YAŞLIDA HER YENİ SEMPTOM AKSİ İSPAT EDİLENE KADAR İLAÇ YENİ ETKİSİ OLABİLECEĞİ KABUL EDİLMELİDİR.</a:t>
            </a:r>
          </a:p>
          <a:p>
            <a:r>
              <a:rPr lang="tr-TR" dirty="0"/>
              <a:t>İlaçları acil bir durum değilse </a:t>
            </a:r>
            <a:r>
              <a:rPr lang="tr-TR" dirty="0">
                <a:solidFill>
                  <a:srgbClr val="FF0000"/>
                </a:solidFill>
              </a:rPr>
              <a:t>EN DÜŞÜK DOZDA BAŞLANMALI VE DÜŞÜK DOZLARDA ARTIRILMALIDIR.  </a:t>
            </a:r>
            <a:endParaRPr lang="en-US" dirty="0">
              <a:solidFill>
                <a:srgbClr val="FF0000"/>
              </a:solidFill>
            </a:endParaRPr>
          </a:p>
        </p:txBody>
      </p:sp>
    </p:spTree>
    <p:extLst>
      <p:ext uri="{BB962C8B-B14F-4D97-AF65-F5344CB8AC3E}">
        <p14:creationId xmlns:p14="http://schemas.microsoft.com/office/powerpoint/2010/main" val="3104655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09DAA-415D-4A88-B874-941E1870A6F1}"/>
              </a:ext>
            </a:extLst>
          </p:cNvPr>
          <p:cNvSpPr>
            <a:spLocks noGrp="1"/>
          </p:cNvSpPr>
          <p:nvPr>
            <p:ph type="title"/>
          </p:nvPr>
        </p:nvSpPr>
        <p:spPr>
          <a:ln>
            <a:solidFill>
              <a:srgbClr val="00B0F0"/>
            </a:solidFill>
          </a:ln>
        </p:spPr>
        <p:txBody>
          <a:bodyPr/>
          <a:lstStyle/>
          <a:p>
            <a:pPr algn="ctr"/>
            <a:r>
              <a:rPr lang="tr-TR" b="1" dirty="0">
                <a:solidFill>
                  <a:srgbClr val="0070C0"/>
                </a:solidFill>
              </a:rPr>
              <a:t>Yaşlılarda İlaç Kullanımında Sorunlar: Reçeteleme Kaskadı </a:t>
            </a:r>
            <a:endParaRPr lang="en-US" b="1" dirty="0"/>
          </a:p>
        </p:txBody>
      </p:sp>
      <p:sp>
        <p:nvSpPr>
          <p:cNvPr id="3" name="Content Placeholder 2">
            <a:extLst>
              <a:ext uri="{FF2B5EF4-FFF2-40B4-BE49-F238E27FC236}">
                <a16:creationId xmlns:a16="http://schemas.microsoft.com/office/drawing/2014/main" id="{EE3A6737-63C8-40DB-B160-D25EBD0D3271}"/>
              </a:ext>
            </a:extLst>
          </p:cNvPr>
          <p:cNvSpPr>
            <a:spLocks noGrp="1"/>
          </p:cNvSpPr>
          <p:nvPr>
            <p:ph idx="1"/>
          </p:nvPr>
        </p:nvSpPr>
        <p:spPr>
          <a:ln>
            <a:solidFill>
              <a:srgbClr val="00B0F0"/>
            </a:solidFill>
          </a:ln>
        </p:spPr>
        <p:txBody>
          <a:bodyPr/>
          <a:lstStyle/>
          <a:p>
            <a:r>
              <a:rPr lang="tr-TR" dirty="0"/>
              <a:t>Temelde bir ilaç yan etkisinin başka bir ilaç ile tedavi edilmesi, yeni ilaca bağlı yeni bir yan etki çıktığında yeni bir ilaç ile tedavi edilmesi....</a:t>
            </a:r>
          </a:p>
          <a:p>
            <a:r>
              <a:rPr lang="tr-TR" dirty="0">
                <a:solidFill>
                  <a:srgbClr val="FF0000"/>
                </a:solidFill>
              </a:rPr>
              <a:t>YAŞLIDA YENİ ÇIKAN SEMPTOM İLAÇ YAN ETKİSİ Mİ ?</a:t>
            </a:r>
          </a:p>
          <a:p>
            <a:endParaRPr lang="en-US" dirty="0"/>
          </a:p>
        </p:txBody>
      </p:sp>
      <p:graphicFrame>
        <p:nvGraphicFramePr>
          <p:cNvPr id="4" name="Table 3">
            <a:extLst>
              <a:ext uri="{FF2B5EF4-FFF2-40B4-BE49-F238E27FC236}">
                <a16:creationId xmlns:a16="http://schemas.microsoft.com/office/drawing/2014/main" id="{F942730D-6D54-4858-9C46-B60D72C01506}"/>
              </a:ext>
            </a:extLst>
          </p:cNvPr>
          <p:cNvGraphicFramePr>
            <a:graphicFrameLocks noGrp="1"/>
          </p:cNvGraphicFramePr>
          <p:nvPr>
            <p:extLst>
              <p:ext uri="{D42A27DB-BD31-4B8C-83A1-F6EECF244321}">
                <p14:modId xmlns:p14="http://schemas.microsoft.com/office/powerpoint/2010/main" val="1213411286"/>
              </p:ext>
            </p:extLst>
          </p:nvPr>
        </p:nvGraphicFramePr>
        <p:xfrm>
          <a:off x="1182915" y="3429000"/>
          <a:ext cx="8105464" cy="22910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208189234"/>
                    </a:ext>
                  </a:extLst>
                </a:gridCol>
                <a:gridCol w="2032000">
                  <a:extLst>
                    <a:ext uri="{9D8B030D-6E8A-4147-A177-3AD203B41FA5}">
                      <a16:colId xmlns:a16="http://schemas.microsoft.com/office/drawing/2014/main" val="3241527456"/>
                    </a:ext>
                  </a:extLst>
                </a:gridCol>
                <a:gridCol w="2032000">
                  <a:extLst>
                    <a:ext uri="{9D8B030D-6E8A-4147-A177-3AD203B41FA5}">
                      <a16:colId xmlns:a16="http://schemas.microsoft.com/office/drawing/2014/main" val="2607589702"/>
                    </a:ext>
                  </a:extLst>
                </a:gridCol>
                <a:gridCol w="2009464">
                  <a:extLst>
                    <a:ext uri="{9D8B030D-6E8A-4147-A177-3AD203B41FA5}">
                      <a16:colId xmlns:a16="http://schemas.microsoft.com/office/drawing/2014/main" val="2757351994"/>
                    </a:ext>
                  </a:extLst>
                </a:gridCol>
              </a:tblGrid>
              <a:tr h="370840">
                <a:tc gridSpan="4">
                  <a:txBody>
                    <a:bodyPr/>
                    <a:lstStyle/>
                    <a:p>
                      <a:r>
                        <a:rPr lang="tr-TR" dirty="0"/>
                        <a:t>REÇETELEME KASKADINA ÖRNEKLER</a:t>
                      </a:r>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02598479"/>
                  </a:ext>
                </a:extLst>
              </a:tr>
              <a:tr h="370840">
                <a:tc>
                  <a:txBody>
                    <a:bodyPr/>
                    <a:lstStyle/>
                    <a:p>
                      <a:r>
                        <a:rPr lang="tr-TR" b="1" dirty="0"/>
                        <a:t>ARTRİT</a:t>
                      </a:r>
                      <a:endParaRPr lang="en-US" b="1" dirty="0"/>
                    </a:p>
                  </a:txBody>
                  <a:tcPr/>
                </a:tc>
                <a:tc>
                  <a:txBody>
                    <a:bodyPr/>
                    <a:lstStyle/>
                    <a:p>
                      <a:pPr algn="ctr"/>
                      <a:r>
                        <a:rPr lang="tr-TR" dirty="0"/>
                        <a:t>NSAİİ</a:t>
                      </a:r>
                      <a:endParaRPr lang="en-US" dirty="0"/>
                    </a:p>
                  </a:txBody>
                  <a:tcPr/>
                </a:tc>
                <a:tc>
                  <a:txBody>
                    <a:bodyPr/>
                    <a:lstStyle/>
                    <a:p>
                      <a:pPr algn="ctr"/>
                      <a:r>
                        <a:rPr lang="tr-TR" b="1" dirty="0"/>
                        <a:t>Kan Basıncında Yükselme</a:t>
                      </a:r>
                      <a:endParaRPr lang="en-US" b="1" dirty="0"/>
                    </a:p>
                  </a:txBody>
                  <a:tcPr/>
                </a:tc>
                <a:tc>
                  <a:txBody>
                    <a:bodyPr/>
                    <a:lstStyle/>
                    <a:p>
                      <a:pPr algn="ctr"/>
                      <a:r>
                        <a:rPr lang="tr-TR" dirty="0"/>
                        <a:t>Antihipertansif</a:t>
                      </a:r>
                      <a:endParaRPr lang="en-US" dirty="0"/>
                    </a:p>
                  </a:txBody>
                  <a:tcPr/>
                </a:tc>
                <a:extLst>
                  <a:ext uri="{0D108BD9-81ED-4DB2-BD59-A6C34878D82A}">
                    <a16:rowId xmlns:a16="http://schemas.microsoft.com/office/drawing/2014/main" val="3408259553"/>
                  </a:ext>
                </a:extLst>
              </a:tr>
              <a:tr h="370840">
                <a:tc>
                  <a:txBody>
                    <a:bodyPr/>
                    <a:lstStyle/>
                    <a:p>
                      <a:r>
                        <a:rPr lang="tr-TR" b="1" dirty="0"/>
                        <a:t>DEPRESYON</a:t>
                      </a:r>
                      <a:endParaRPr lang="en-US" b="1" dirty="0"/>
                    </a:p>
                  </a:txBody>
                  <a:tcPr/>
                </a:tc>
                <a:tc>
                  <a:txBody>
                    <a:bodyPr/>
                    <a:lstStyle/>
                    <a:p>
                      <a:pPr algn="ctr"/>
                      <a:r>
                        <a:rPr lang="tr-TR" dirty="0"/>
                        <a:t>Trisiklik antidepresanlar</a:t>
                      </a:r>
                      <a:endParaRPr lang="en-US" dirty="0"/>
                    </a:p>
                  </a:txBody>
                  <a:tcPr/>
                </a:tc>
                <a:tc>
                  <a:txBody>
                    <a:bodyPr/>
                    <a:lstStyle/>
                    <a:p>
                      <a:pPr algn="ctr"/>
                      <a:r>
                        <a:rPr lang="tr-TR" b="1" dirty="0"/>
                        <a:t>Konstipasyon</a:t>
                      </a:r>
                      <a:endParaRPr lang="en-US" b="1" dirty="0"/>
                    </a:p>
                  </a:txBody>
                  <a:tcPr/>
                </a:tc>
                <a:tc>
                  <a:txBody>
                    <a:bodyPr/>
                    <a:lstStyle/>
                    <a:p>
                      <a:pPr algn="ctr"/>
                      <a:r>
                        <a:rPr lang="tr-TR" dirty="0"/>
                        <a:t>Laksatif</a:t>
                      </a:r>
                      <a:endParaRPr lang="en-US" dirty="0"/>
                    </a:p>
                  </a:txBody>
                  <a:tcPr/>
                </a:tc>
                <a:extLst>
                  <a:ext uri="{0D108BD9-81ED-4DB2-BD59-A6C34878D82A}">
                    <a16:rowId xmlns:a16="http://schemas.microsoft.com/office/drawing/2014/main" val="2466446170"/>
                  </a:ext>
                </a:extLst>
              </a:tr>
              <a:tr h="273076">
                <a:tc>
                  <a:txBody>
                    <a:bodyPr/>
                    <a:lstStyle/>
                    <a:p>
                      <a:r>
                        <a:rPr lang="tr-TR" b="1" dirty="0"/>
                        <a:t>AJİTASYON</a:t>
                      </a:r>
                      <a:endParaRPr lang="en-US" b="1" dirty="0"/>
                    </a:p>
                  </a:txBody>
                  <a:tcPr/>
                </a:tc>
                <a:tc>
                  <a:txBody>
                    <a:bodyPr/>
                    <a:lstStyle/>
                    <a:p>
                      <a:pPr algn="ctr"/>
                      <a:r>
                        <a:rPr lang="tr-TR" dirty="0"/>
                        <a:t>Antipsikotik</a:t>
                      </a:r>
                      <a:endParaRPr lang="en-US" dirty="0"/>
                    </a:p>
                  </a:txBody>
                  <a:tcPr/>
                </a:tc>
                <a:tc>
                  <a:txBody>
                    <a:bodyPr/>
                    <a:lstStyle/>
                    <a:p>
                      <a:pPr algn="ctr"/>
                      <a:r>
                        <a:rPr lang="tr-TR" b="1" dirty="0"/>
                        <a:t>Ekstra Piramidal Yan Etkiler</a:t>
                      </a:r>
                      <a:endParaRPr lang="en-US" b="1" dirty="0"/>
                    </a:p>
                  </a:txBody>
                  <a:tcPr/>
                </a:tc>
                <a:tc>
                  <a:txBody>
                    <a:bodyPr/>
                    <a:lstStyle/>
                    <a:p>
                      <a:pPr algn="ctr"/>
                      <a:r>
                        <a:rPr lang="tr-TR" dirty="0"/>
                        <a:t>L-dopa</a:t>
                      </a:r>
                      <a:endParaRPr lang="en-US" dirty="0"/>
                    </a:p>
                  </a:txBody>
                  <a:tcPr/>
                </a:tc>
                <a:extLst>
                  <a:ext uri="{0D108BD9-81ED-4DB2-BD59-A6C34878D82A}">
                    <a16:rowId xmlns:a16="http://schemas.microsoft.com/office/drawing/2014/main" val="4007098751"/>
                  </a:ext>
                </a:extLst>
              </a:tr>
            </a:tbl>
          </a:graphicData>
        </a:graphic>
      </p:graphicFrame>
    </p:spTree>
    <p:extLst>
      <p:ext uri="{BB962C8B-B14F-4D97-AF65-F5344CB8AC3E}">
        <p14:creationId xmlns:p14="http://schemas.microsoft.com/office/powerpoint/2010/main" val="3260290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1FDF6-3684-45EE-8BC2-954F5A7831BE}"/>
              </a:ext>
            </a:extLst>
          </p:cNvPr>
          <p:cNvSpPr>
            <a:spLocks noGrp="1"/>
          </p:cNvSpPr>
          <p:nvPr>
            <p:ph type="title"/>
          </p:nvPr>
        </p:nvSpPr>
        <p:spPr>
          <a:ln>
            <a:solidFill>
              <a:srgbClr val="00B0F0"/>
            </a:solidFill>
          </a:ln>
        </p:spPr>
        <p:txBody>
          <a:bodyPr/>
          <a:lstStyle/>
          <a:p>
            <a:pPr algn="ctr"/>
            <a:r>
              <a:rPr lang="tr-TR" b="1" dirty="0">
                <a:solidFill>
                  <a:srgbClr val="0070C0"/>
                </a:solidFill>
              </a:rPr>
              <a:t>Yaşlılarda İlaç Kullanımında Sorunlar: Polifarmasi</a:t>
            </a:r>
            <a:endParaRPr lang="en-US" dirty="0"/>
          </a:p>
        </p:txBody>
      </p:sp>
      <p:sp>
        <p:nvSpPr>
          <p:cNvPr id="3" name="Content Placeholder 2">
            <a:extLst>
              <a:ext uri="{FF2B5EF4-FFF2-40B4-BE49-F238E27FC236}">
                <a16:creationId xmlns:a16="http://schemas.microsoft.com/office/drawing/2014/main" id="{DCBBFD7D-FDB0-4B5E-94F1-4F063CF8E7C2}"/>
              </a:ext>
            </a:extLst>
          </p:cNvPr>
          <p:cNvSpPr>
            <a:spLocks noGrp="1"/>
          </p:cNvSpPr>
          <p:nvPr>
            <p:ph idx="1"/>
          </p:nvPr>
        </p:nvSpPr>
        <p:spPr>
          <a:ln>
            <a:solidFill>
              <a:srgbClr val="00B0F0"/>
            </a:solidFill>
          </a:ln>
        </p:spPr>
        <p:txBody>
          <a:bodyPr/>
          <a:lstStyle/>
          <a:p>
            <a:r>
              <a:rPr lang="tr-TR" dirty="0"/>
              <a:t>Polifarmasi özetle fazlaca ilacın beraber kullanımıdır.</a:t>
            </a:r>
          </a:p>
          <a:p>
            <a:pPr lvl="1"/>
            <a:r>
              <a:rPr lang="tr-TR" dirty="0"/>
              <a:t>Tanımları farklılık içermektedir.</a:t>
            </a:r>
          </a:p>
          <a:p>
            <a:pPr lvl="1"/>
            <a:r>
              <a:rPr lang="tr-TR" dirty="0"/>
              <a:t>Genel kabul 5 veya daha fazla ilacın beraber kullanımıdır.</a:t>
            </a:r>
          </a:p>
          <a:p>
            <a:r>
              <a:rPr lang="tr-TR" dirty="0"/>
              <a:t>Yaşlıların yaklaşık %20’si 10 ve daha fazla ilaç kullanmaktadır.</a:t>
            </a:r>
          </a:p>
          <a:p>
            <a:pPr marL="0" indent="0">
              <a:buNone/>
            </a:pPr>
            <a:endParaRPr lang="tr-TR" dirty="0"/>
          </a:p>
        </p:txBody>
      </p:sp>
      <p:graphicFrame>
        <p:nvGraphicFramePr>
          <p:cNvPr id="4" name="Table 3">
            <a:extLst>
              <a:ext uri="{FF2B5EF4-FFF2-40B4-BE49-F238E27FC236}">
                <a16:creationId xmlns:a16="http://schemas.microsoft.com/office/drawing/2014/main" id="{0B1140D9-E3DE-4338-A771-154CFBC521E1}"/>
              </a:ext>
            </a:extLst>
          </p:cNvPr>
          <p:cNvGraphicFramePr>
            <a:graphicFrameLocks noGrp="1"/>
          </p:cNvGraphicFramePr>
          <p:nvPr>
            <p:extLst>
              <p:ext uri="{D42A27DB-BD31-4B8C-83A1-F6EECF244321}">
                <p14:modId xmlns:p14="http://schemas.microsoft.com/office/powerpoint/2010/main" val="1515053677"/>
              </p:ext>
            </p:extLst>
          </p:nvPr>
        </p:nvGraphicFramePr>
        <p:xfrm>
          <a:off x="1024294" y="3705461"/>
          <a:ext cx="8128000" cy="2656840"/>
        </p:xfrm>
        <a:graphic>
          <a:graphicData uri="http://schemas.openxmlformats.org/drawingml/2006/table">
            <a:tbl>
              <a:tblPr firstRow="1" bandRow="1">
                <a:effectLst>
                  <a:innerShdw blurRad="114300">
                    <a:prstClr val="black"/>
                  </a:innerShdw>
                </a:effectLst>
                <a:tableStyleId>{5C22544A-7EE6-4342-B048-85BDC9FD1C3A}</a:tableStyleId>
              </a:tblPr>
              <a:tblGrid>
                <a:gridCol w="8128000">
                  <a:extLst>
                    <a:ext uri="{9D8B030D-6E8A-4147-A177-3AD203B41FA5}">
                      <a16:colId xmlns:a16="http://schemas.microsoft.com/office/drawing/2014/main" val="2224259957"/>
                    </a:ext>
                  </a:extLst>
                </a:gridCol>
              </a:tblGrid>
              <a:tr h="370840">
                <a:tc>
                  <a:txBody>
                    <a:bodyPr/>
                    <a:lstStyle/>
                    <a:p>
                      <a:r>
                        <a:rPr lang="tr-TR" b="0" dirty="0"/>
                        <a:t>POLİFARMASİNİN SONUÇLARI</a:t>
                      </a:r>
                      <a:endParaRPr lang="en-US" b="0" dirty="0"/>
                    </a:p>
                  </a:txBody>
                  <a:tcPr/>
                </a:tc>
                <a:extLst>
                  <a:ext uri="{0D108BD9-81ED-4DB2-BD59-A6C34878D82A}">
                    <a16:rowId xmlns:a16="http://schemas.microsoft.com/office/drawing/2014/main" val="2493270667"/>
                  </a:ext>
                </a:extLst>
              </a:tr>
              <a:tr h="370840">
                <a:tc>
                  <a:txBody>
                    <a:bodyPr/>
                    <a:lstStyle/>
                    <a:p>
                      <a:pPr marL="285750" indent="-285750">
                        <a:buFont typeface="Arial" panose="020B0604020202020204" pitchFamily="34" charset="0"/>
                        <a:buChar char="•"/>
                      </a:pPr>
                      <a:r>
                        <a:rPr lang="tr-TR" dirty="0"/>
                        <a:t>İlaç yan etki sıklığında artış</a:t>
                      </a:r>
                    </a:p>
                    <a:p>
                      <a:pPr marL="285750" indent="-285750">
                        <a:buFont typeface="Arial" panose="020B0604020202020204" pitchFamily="34" charset="0"/>
                        <a:buChar char="•"/>
                      </a:pPr>
                      <a:r>
                        <a:rPr lang="tr-TR" dirty="0"/>
                        <a:t>Kognitif ve fiziksel fonksiyonda azalma</a:t>
                      </a:r>
                    </a:p>
                    <a:p>
                      <a:pPr marL="285750" indent="-285750">
                        <a:buFont typeface="Arial" panose="020B0604020202020204" pitchFamily="34" charset="0"/>
                        <a:buChar char="•"/>
                      </a:pPr>
                      <a:r>
                        <a:rPr lang="tr-TR" dirty="0"/>
                        <a:t>İlaç-ilaç yan etkilerinde artış</a:t>
                      </a:r>
                    </a:p>
                    <a:p>
                      <a:pPr marL="285750" indent="-285750">
                        <a:buFont typeface="Arial" panose="020B0604020202020204" pitchFamily="34" charset="0"/>
                        <a:buChar char="•"/>
                      </a:pPr>
                      <a:r>
                        <a:rPr lang="tr-TR" dirty="0"/>
                        <a:t>Acil servis ve hastane yatışlarında artış </a:t>
                      </a:r>
                    </a:p>
                    <a:p>
                      <a:pPr marL="285750" indent="-285750">
                        <a:buFont typeface="Arial" panose="020B0604020202020204" pitchFamily="34" charset="0"/>
                        <a:buChar char="•"/>
                      </a:pPr>
                      <a:r>
                        <a:rPr lang="tr-TR" dirty="0"/>
                        <a:t>Sağlık harcamalarında artış</a:t>
                      </a:r>
                    </a:p>
                    <a:p>
                      <a:pPr marL="285750" indent="-285750">
                        <a:buFont typeface="Arial" panose="020B0604020202020204" pitchFamily="34" charset="0"/>
                        <a:buChar char="•"/>
                      </a:pPr>
                      <a:r>
                        <a:rPr lang="tr-TR" dirty="0"/>
                        <a:t>Düşme gibi geriatrik sendromlarda artış</a:t>
                      </a:r>
                    </a:p>
                    <a:p>
                      <a:pPr marL="285750" indent="-285750">
                        <a:buFont typeface="Arial" panose="020B0604020202020204" pitchFamily="34" charset="0"/>
                        <a:buChar char="•"/>
                      </a:pPr>
                      <a:r>
                        <a:rPr lang="tr-TR" dirty="0"/>
                        <a:t>Bakım ihtiyacında artış </a:t>
                      </a:r>
                    </a:p>
                    <a:p>
                      <a:pPr marL="285750" indent="-285750">
                        <a:buFont typeface="Arial" panose="020B0604020202020204" pitchFamily="34" charset="0"/>
                        <a:buChar char="•"/>
                      </a:pPr>
                      <a:r>
                        <a:rPr lang="tr-TR" dirty="0"/>
                        <a:t>Tedavi uyumsuzluğu, reçeteleme döngüsü riskinde artış </a:t>
                      </a:r>
                      <a:endParaRPr lang="en-US" dirty="0"/>
                    </a:p>
                  </a:txBody>
                  <a:tcPr/>
                </a:tc>
                <a:extLst>
                  <a:ext uri="{0D108BD9-81ED-4DB2-BD59-A6C34878D82A}">
                    <a16:rowId xmlns:a16="http://schemas.microsoft.com/office/drawing/2014/main" val="2217308049"/>
                  </a:ext>
                </a:extLst>
              </a:tr>
            </a:tbl>
          </a:graphicData>
        </a:graphic>
      </p:graphicFrame>
    </p:spTree>
    <p:extLst>
      <p:ext uri="{BB962C8B-B14F-4D97-AF65-F5344CB8AC3E}">
        <p14:creationId xmlns:p14="http://schemas.microsoft.com/office/powerpoint/2010/main" val="4116675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2821C-7013-44D4-947A-919619A175BD}"/>
              </a:ext>
            </a:extLst>
          </p:cNvPr>
          <p:cNvSpPr>
            <a:spLocks noGrp="1"/>
          </p:cNvSpPr>
          <p:nvPr>
            <p:ph type="title"/>
          </p:nvPr>
        </p:nvSpPr>
        <p:spPr>
          <a:xfrm>
            <a:off x="838200" y="374456"/>
            <a:ext cx="10515600" cy="1325563"/>
          </a:xfrm>
          <a:ln>
            <a:solidFill>
              <a:srgbClr val="00B0F0"/>
            </a:solidFill>
          </a:ln>
        </p:spPr>
        <p:txBody>
          <a:bodyPr/>
          <a:lstStyle/>
          <a:p>
            <a:pPr algn="ctr"/>
            <a:r>
              <a:rPr lang="tr-TR" b="1" dirty="0">
                <a:solidFill>
                  <a:srgbClr val="0070C0"/>
                </a:solidFill>
              </a:rPr>
              <a:t>YAŞLILARDA İLAÇ KULLANIMINDA SORUNLAR: UYGUNSUZ İLAÇLARIN KULLANIMI</a:t>
            </a:r>
            <a:endParaRPr lang="en-US" b="1" dirty="0">
              <a:solidFill>
                <a:srgbClr val="0070C0"/>
              </a:solidFill>
            </a:endParaRPr>
          </a:p>
        </p:txBody>
      </p:sp>
      <p:sp>
        <p:nvSpPr>
          <p:cNvPr id="3" name="Content Placeholder 2">
            <a:extLst>
              <a:ext uri="{FF2B5EF4-FFF2-40B4-BE49-F238E27FC236}">
                <a16:creationId xmlns:a16="http://schemas.microsoft.com/office/drawing/2014/main" id="{4BB929CE-1022-4FE3-B352-27305A3B3DBA}"/>
              </a:ext>
            </a:extLst>
          </p:cNvPr>
          <p:cNvSpPr>
            <a:spLocks noGrp="1"/>
          </p:cNvSpPr>
          <p:nvPr>
            <p:ph idx="1"/>
          </p:nvPr>
        </p:nvSpPr>
        <p:spPr>
          <a:ln>
            <a:solidFill>
              <a:srgbClr val="00B0F0"/>
            </a:solidFill>
          </a:ln>
        </p:spPr>
        <p:txBody>
          <a:bodyPr>
            <a:normAutofit fontScale="92500" lnSpcReduction="10000"/>
          </a:bodyPr>
          <a:lstStyle/>
          <a:p>
            <a:r>
              <a:rPr lang="tr-TR" dirty="0"/>
              <a:t>Geriatristler yaşlılar için uygun olmayan ilaçları beraber çalışarak belirlemişlerdir.</a:t>
            </a:r>
          </a:p>
          <a:p>
            <a:pPr lvl="1"/>
            <a:r>
              <a:rPr lang="tr-TR" dirty="0"/>
              <a:t>Beers kriterleri (A.B.D).</a:t>
            </a:r>
          </a:p>
          <a:p>
            <a:pPr lvl="1"/>
            <a:r>
              <a:rPr lang="tr-TR" dirty="0"/>
              <a:t>STOOP (Screening Tool of Older Person’s Prescirptions) kriterleri (Avrupa).</a:t>
            </a:r>
          </a:p>
          <a:p>
            <a:r>
              <a:rPr lang="tr-TR" dirty="0"/>
              <a:t>Bu kriterlere göre toplumda yaşayan yaşlıların %30 civarı en az uygunsuz bir ilaç kullanmaktadır.</a:t>
            </a:r>
          </a:p>
          <a:p>
            <a:r>
              <a:rPr lang="tr-TR" dirty="0"/>
              <a:t>Diğer uygunsuz ilaç kullanımına örnekler:</a:t>
            </a:r>
          </a:p>
          <a:p>
            <a:pPr lvl="1">
              <a:buFont typeface="Wingdings" panose="05000000000000000000" pitchFamily="2" charset="2"/>
              <a:buChar char="§"/>
            </a:pPr>
            <a:r>
              <a:rPr lang="tr-TR" dirty="0"/>
              <a:t>Endikasyonu olmayan ilaç kullanımı</a:t>
            </a:r>
          </a:p>
          <a:p>
            <a:pPr lvl="1">
              <a:buFont typeface="Wingdings" panose="05000000000000000000" pitchFamily="2" charset="2"/>
              <a:buChar char="§"/>
            </a:pPr>
            <a:r>
              <a:rPr lang="tr-TR" dirty="0"/>
              <a:t>Hastalığa faydası olmayan ilaca devam edilmesi</a:t>
            </a:r>
          </a:p>
          <a:p>
            <a:pPr lvl="1">
              <a:buFont typeface="Wingdings" panose="05000000000000000000" pitchFamily="2" charset="2"/>
              <a:buChar char="§"/>
            </a:pPr>
            <a:r>
              <a:rPr lang="tr-TR" dirty="0"/>
              <a:t>Kısa süreli bir durum için başlanan ilaçların uzun süreli devam edilmesi (Hastanede stres ülseri için başlanan proton pompa inhibitörünün taburculuk sonrası devam edilmesi)</a:t>
            </a:r>
            <a:endParaRPr lang="en-US" dirty="0"/>
          </a:p>
        </p:txBody>
      </p:sp>
    </p:spTree>
    <p:extLst>
      <p:ext uri="{BB962C8B-B14F-4D97-AF65-F5344CB8AC3E}">
        <p14:creationId xmlns:p14="http://schemas.microsoft.com/office/powerpoint/2010/main" val="754361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6F4D7-5274-4B63-8A5D-2180B9F6D484}"/>
              </a:ext>
            </a:extLst>
          </p:cNvPr>
          <p:cNvSpPr>
            <a:spLocks noGrp="1"/>
          </p:cNvSpPr>
          <p:nvPr>
            <p:ph type="title"/>
          </p:nvPr>
        </p:nvSpPr>
        <p:spPr>
          <a:ln>
            <a:solidFill>
              <a:srgbClr val="00B0F0"/>
            </a:solidFill>
          </a:ln>
        </p:spPr>
        <p:txBody>
          <a:bodyPr/>
          <a:lstStyle/>
          <a:p>
            <a:pPr algn="ctr"/>
            <a:r>
              <a:rPr lang="tr-TR" b="1" dirty="0">
                <a:solidFill>
                  <a:srgbClr val="0070C0"/>
                </a:solidFill>
              </a:rPr>
              <a:t>BEER’S KRİTERLERİNDEN ÖRNEKLER</a:t>
            </a:r>
            <a:endParaRPr lang="en-US" b="1" dirty="0">
              <a:solidFill>
                <a:srgbClr val="0070C0"/>
              </a:solidFill>
            </a:endParaRPr>
          </a:p>
        </p:txBody>
      </p:sp>
      <p:graphicFrame>
        <p:nvGraphicFramePr>
          <p:cNvPr id="4" name="Content Placeholder 3">
            <a:extLst>
              <a:ext uri="{FF2B5EF4-FFF2-40B4-BE49-F238E27FC236}">
                <a16:creationId xmlns:a16="http://schemas.microsoft.com/office/drawing/2014/main" id="{DFFCA2B5-E344-4ED8-99CD-FFC029074757}"/>
              </a:ext>
            </a:extLst>
          </p:cNvPr>
          <p:cNvGraphicFramePr>
            <a:graphicFrameLocks noGrp="1"/>
          </p:cNvGraphicFramePr>
          <p:nvPr>
            <p:ph idx="1"/>
            <p:extLst>
              <p:ext uri="{D42A27DB-BD31-4B8C-83A1-F6EECF244321}">
                <p14:modId xmlns:p14="http://schemas.microsoft.com/office/powerpoint/2010/main" val="1251874141"/>
              </p:ext>
            </p:extLst>
          </p:nvPr>
        </p:nvGraphicFramePr>
        <p:xfrm>
          <a:off x="838200" y="1825625"/>
          <a:ext cx="10515600" cy="4572000"/>
        </p:xfrm>
        <a:graphic>
          <a:graphicData uri="http://schemas.openxmlformats.org/drawingml/2006/table">
            <a:tbl>
              <a:tblPr firstRow="1" bandRow="1">
                <a:effectLst>
                  <a:innerShdw blurRad="114300">
                    <a:prstClr val="black"/>
                  </a:innerShdw>
                </a:effectLst>
                <a:tableStyleId>{5C22544A-7EE6-4342-B048-85BDC9FD1C3A}</a:tableStyleId>
              </a:tblPr>
              <a:tblGrid>
                <a:gridCol w="2887494">
                  <a:extLst>
                    <a:ext uri="{9D8B030D-6E8A-4147-A177-3AD203B41FA5}">
                      <a16:colId xmlns:a16="http://schemas.microsoft.com/office/drawing/2014/main" val="2542996674"/>
                    </a:ext>
                  </a:extLst>
                </a:gridCol>
                <a:gridCol w="7628106">
                  <a:extLst>
                    <a:ext uri="{9D8B030D-6E8A-4147-A177-3AD203B41FA5}">
                      <a16:colId xmlns:a16="http://schemas.microsoft.com/office/drawing/2014/main" val="1529632858"/>
                    </a:ext>
                  </a:extLst>
                </a:gridCol>
              </a:tblGrid>
              <a:tr h="370840">
                <a:tc>
                  <a:txBody>
                    <a:bodyPr/>
                    <a:lstStyle/>
                    <a:p>
                      <a:r>
                        <a:rPr lang="tr-TR" sz="2400" dirty="0"/>
                        <a:t>İlaç</a:t>
                      </a:r>
                      <a:endParaRPr lang="en-US" sz="2400" dirty="0"/>
                    </a:p>
                  </a:txBody>
                  <a:tcPr/>
                </a:tc>
                <a:tc>
                  <a:txBody>
                    <a:bodyPr/>
                    <a:lstStyle/>
                    <a:p>
                      <a:r>
                        <a:rPr lang="tr-TR" sz="2400" dirty="0"/>
                        <a:t>Nedenler</a:t>
                      </a:r>
                      <a:endParaRPr lang="en-US" sz="2400" dirty="0"/>
                    </a:p>
                  </a:txBody>
                  <a:tcPr/>
                </a:tc>
                <a:extLst>
                  <a:ext uri="{0D108BD9-81ED-4DB2-BD59-A6C34878D82A}">
                    <a16:rowId xmlns:a16="http://schemas.microsoft.com/office/drawing/2014/main" val="391499459"/>
                  </a:ext>
                </a:extLst>
              </a:tr>
              <a:tr h="370840">
                <a:tc>
                  <a:txBody>
                    <a:bodyPr/>
                    <a:lstStyle/>
                    <a:p>
                      <a:r>
                        <a:rPr lang="tr-TR" sz="2400" b="1" dirty="0"/>
                        <a:t>1. Jenerasyon antihistaminikler</a:t>
                      </a:r>
                      <a:endParaRPr lang="en-US" sz="2400" b="1" dirty="0"/>
                    </a:p>
                  </a:txBody>
                  <a:tcPr/>
                </a:tc>
                <a:tc>
                  <a:txBody>
                    <a:bodyPr/>
                    <a:lstStyle/>
                    <a:p>
                      <a:r>
                        <a:rPr lang="tr-TR" sz="2400" dirty="0"/>
                        <a:t>Yüksek antikolinerjik etkiler: Ağız kuruluğu, kognitif fonksiyon bozukluğu</a:t>
                      </a:r>
                      <a:endParaRPr lang="en-US" sz="2400" dirty="0"/>
                    </a:p>
                  </a:txBody>
                  <a:tcPr/>
                </a:tc>
                <a:extLst>
                  <a:ext uri="{0D108BD9-81ED-4DB2-BD59-A6C34878D82A}">
                    <a16:rowId xmlns:a16="http://schemas.microsoft.com/office/drawing/2014/main" val="3346764083"/>
                  </a:ext>
                </a:extLst>
              </a:tr>
              <a:tr h="370840">
                <a:tc>
                  <a:txBody>
                    <a:bodyPr/>
                    <a:lstStyle/>
                    <a:p>
                      <a:r>
                        <a:rPr lang="tr-TR" sz="2400" b="1" dirty="0"/>
                        <a:t>Digoksin&gt;0.125 mg/g</a:t>
                      </a:r>
                      <a:endParaRPr lang="en-US" sz="2400" b="1" dirty="0"/>
                    </a:p>
                  </a:txBody>
                  <a:tcPr/>
                </a:tc>
                <a:tc>
                  <a:txBody>
                    <a:bodyPr/>
                    <a:lstStyle/>
                    <a:p>
                      <a:r>
                        <a:rPr lang="tr-TR" sz="2400" dirty="0"/>
                        <a:t>Yüksek dozların faydası yok ve toksisite riski</a:t>
                      </a:r>
                      <a:endParaRPr lang="en-US" sz="2400" dirty="0"/>
                    </a:p>
                  </a:txBody>
                  <a:tcPr/>
                </a:tc>
                <a:extLst>
                  <a:ext uri="{0D108BD9-81ED-4DB2-BD59-A6C34878D82A}">
                    <a16:rowId xmlns:a16="http://schemas.microsoft.com/office/drawing/2014/main" val="1257729008"/>
                  </a:ext>
                </a:extLst>
              </a:tr>
              <a:tr h="370840">
                <a:tc>
                  <a:txBody>
                    <a:bodyPr/>
                    <a:lstStyle/>
                    <a:p>
                      <a:r>
                        <a:rPr lang="tr-TR" sz="2400" b="1" dirty="0"/>
                        <a:t>Uykusuzluk, ajitasyon ve deliryum için benzodiazepinler </a:t>
                      </a:r>
                      <a:endParaRPr lang="en-US" sz="2400" b="1" dirty="0"/>
                    </a:p>
                  </a:txBody>
                  <a:tcPr/>
                </a:tc>
                <a:tc>
                  <a:txBody>
                    <a:bodyPr/>
                    <a:lstStyle/>
                    <a:p>
                      <a:r>
                        <a:rPr lang="tr-TR" sz="2400" dirty="0"/>
                        <a:t>Uzun etkili benzodiazepinler: kafa karışıklığı, düşme ve kırık riski </a:t>
                      </a:r>
                      <a:endParaRPr lang="en-US" sz="2400" dirty="0"/>
                    </a:p>
                  </a:txBody>
                  <a:tcPr/>
                </a:tc>
                <a:extLst>
                  <a:ext uri="{0D108BD9-81ED-4DB2-BD59-A6C34878D82A}">
                    <a16:rowId xmlns:a16="http://schemas.microsoft.com/office/drawing/2014/main" val="769366459"/>
                  </a:ext>
                </a:extLst>
              </a:tr>
              <a:tr h="370840">
                <a:tc>
                  <a:txBody>
                    <a:bodyPr/>
                    <a:lstStyle/>
                    <a:p>
                      <a:r>
                        <a:rPr lang="tr-TR" sz="2400" b="1" dirty="0"/>
                        <a:t>Meperidin</a:t>
                      </a:r>
                      <a:endParaRPr lang="en-US" sz="2400" b="1" dirty="0"/>
                    </a:p>
                  </a:txBody>
                  <a:tcPr/>
                </a:tc>
                <a:tc>
                  <a:txBody>
                    <a:bodyPr/>
                    <a:lstStyle/>
                    <a:p>
                      <a:r>
                        <a:rPr lang="tr-TR" sz="2400" dirty="0"/>
                        <a:t>Yaşlıda analjezik etkinliği düşük ve kısa, ciddi nörotoksisite </a:t>
                      </a:r>
                      <a:endParaRPr lang="en-US" sz="2400" dirty="0"/>
                    </a:p>
                  </a:txBody>
                  <a:tcPr/>
                </a:tc>
                <a:extLst>
                  <a:ext uri="{0D108BD9-81ED-4DB2-BD59-A6C34878D82A}">
                    <a16:rowId xmlns:a16="http://schemas.microsoft.com/office/drawing/2014/main" val="1468533812"/>
                  </a:ext>
                </a:extLst>
              </a:tr>
              <a:tr h="370840">
                <a:tc>
                  <a:txBody>
                    <a:bodyPr/>
                    <a:lstStyle/>
                    <a:p>
                      <a:r>
                        <a:rPr lang="tr-TR" sz="2400" b="1" dirty="0"/>
                        <a:t>Uzun etkili sülfonüreler</a:t>
                      </a:r>
                      <a:endParaRPr lang="en-US" sz="2400" b="1" dirty="0"/>
                    </a:p>
                  </a:txBody>
                  <a:tcPr/>
                </a:tc>
                <a:tc>
                  <a:txBody>
                    <a:bodyPr/>
                    <a:lstStyle/>
                    <a:p>
                      <a:r>
                        <a:rPr lang="tr-TR" sz="2400" dirty="0"/>
                        <a:t>Uzamış hipoglisemi riski </a:t>
                      </a:r>
                      <a:endParaRPr lang="en-US" sz="2400" dirty="0"/>
                    </a:p>
                  </a:txBody>
                  <a:tcPr/>
                </a:tc>
                <a:extLst>
                  <a:ext uri="{0D108BD9-81ED-4DB2-BD59-A6C34878D82A}">
                    <a16:rowId xmlns:a16="http://schemas.microsoft.com/office/drawing/2014/main" val="2903876287"/>
                  </a:ext>
                </a:extLst>
              </a:tr>
            </a:tbl>
          </a:graphicData>
        </a:graphic>
      </p:graphicFrame>
    </p:spTree>
    <p:extLst>
      <p:ext uri="{BB962C8B-B14F-4D97-AF65-F5344CB8AC3E}">
        <p14:creationId xmlns:p14="http://schemas.microsoft.com/office/powerpoint/2010/main" val="2020582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2B006-85BF-4F06-883D-A3EE3F1E2138}"/>
              </a:ext>
            </a:extLst>
          </p:cNvPr>
          <p:cNvSpPr>
            <a:spLocks noGrp="1"/>
          </p:cNvSpPr>
          <p:nvPr>
            <p:ph type="title"/>
          </p:nvPr>
        </p:nvSpPr>
        <p:spPr>
          <a:ln>
            <a:solidFill>
              <a:srgbClr val="00B0F0"/>
            </a:solidFill>
          </a:ln>
        </p:spPr>
        <p:txBody>
          <a:bodyPr/>
          <a:lstStyle/>
          <a:p>
            <a:pPr algn="ctr"/>
            <a:r>
              <a:rPr lang="tr-TR" b="1" i="1" dirty="0">
                <a:solidFill>
                  <a:srgbClr val="0070C0"/>
                </a:solidFill>
              </a:rPr>
              <a:t>GİRİŞ</a:t>
            </a:r>
            <a:endParaRPr lang="en-US" b="1" i="1" dirty="0">
              <a:solidFill>
                <a:srgbClr val="0070C0"/>
              </a:solidFill>
            </a:endParaRPr>
          </a:p>
        </p:txBody>
      </p:sp>
      <p:pic>
        <p:nvPicPr>
          <p:cNvPr id="5" name="Content Placeholder 4">
            <a:extLst>
              <a:ext uri="{FF2B5EF4-FFF2-40B4-BE49-F238E27FC236}">
                <a16:creationId xmlns:a16="http://schemas.microsoft.com/office/drawing/2014/main" id="{D2928B1C-8DC8-4096-AFDF-1CC9C70FA678}"/>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184988" y="1825625"/>
            <a:ext cx="4422710" cy="4351338"/>
          </a:xfrm>
          <a:ln>
            <a:solidFill>
              <a:srgbClr val="00B0F0"/>
            </a:solidFill>
          </a:ln>
        </p:spPr>
      </p:pic>
      <p:sp>
        <p:nvSpPr>
          <p:cNvPr id="6" name="Content Placeholder 5">
            <a:extLst>
              <a:ext uri="{FF2B5EF4-FFF2-40B4-BE49-F238E27FC236}">
                <a16:creationId xmlns:a16="http://schemas.microsoft.com/office/drawing/2014/main" id="{E65B12B7-624F-4D88-A89C-E5ED538457CD}"/>
              </a:ext>
            </a:extLst>
          </p:cNvPr>
          <p:cNvSpPr>
            <a:spLocks noGrp="1"/>
          </p:cNvSpPr>
          <p:nvPr>
            <p:ph sz="half" idx="2"/>
          </p:nvPr>
        </p:nvSpPr>
        <p:spPr>
          <a:ln>
            <a:solidFill>
              <a:srgbClr val="00B0F0"/>
            </a:solidFill>
          </a:ln>
        </p:spPr>
        <p:txBody>
          <a:bodyPr>
            <a:normAutofit fontScale="92500" lnSpcReduction="10000"/>
          </a:bodyPr>
          <a:lstStyle/>
          <a:p>
            <a:r>
              <a:rPr lang="tr-TR" dirty="0"/>
              <a:t>İlaç kullanımı yaşlının tıbbi bakımının önemli bir parçasıdır.</a:t>
            </a:r>
          </a:p>
          <a:p>
            <a:r>
              <a:rPr lang="tr-TR" dirty="0"/>
              <a:t>Yaşlı bireyler ilaç yan etkilerine daha duyarlıdırlar.</a:t>
            </a:r>
          </a:p>
          <a:p>
            <a:r>
              <a:rPr lang="tr-TR" dirty="0"/>
              <a:t> Yaşlı hastalarda ilaç reçetelemenin zorlukları vardır.</a:t>
            </a:r>
          </a:p>
          <a:p>
            <a:pPr lvl="1">
              <a:buFont typeface="Wingdings" panose="05000000000000000000" pitchFamily="2" charset="2"/>
              <a:buChar char="§"/>
            </a:pPr>
            <a:r>
              <a:rPr lang="tr-TR" dirty="0"/>
              <a:t>İlaç firmaları pazarlama öncesi ilaç çalışmalarında yaşlı hastaları genellikle dışlamaktadır. </a:t>
            </a:r>
          </a:p>
          <a:p>
            <a:pPr lvl="1">
              <a:buFont typeface="Wingdings" panose="05000000000000000000" pitchFamily="2" charset="2"/>
              <a:buChar char="§"/>
            </a:pPr>
            <a:r>
              <a:rPr lang="tr-TR" dirty="0"/>
              <a:t>Yaşlılık sonucu farmakokinetik ve farmakodinamik süreçlerde değişikliklerin olması</a:t>
            </a:r>
            <a:endParaRPr lang="en-US" dirty="0"/>
          </a:p>
        </p:txBody>
      </p:sp>
    </p:spTree>
    <p:extLst>
      <p:ext uri="{BB962C8B-B14F-4D97-AF65-F5344CB8AC3E}">
        <p14:creationId xmlns:p14="http://schemas.microsoft.com/office/powerpoint/2010/main" val="3769429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8D576-1D6C-49A8-B224-D93EA977FDC1}"/>
              </a:ext>
            </a:extLst>
          </p:cNvPr>
          <p:cNvSpPr>
            <a:spLocks noGrp="1"/>
          </p:cNvSpPr>
          <p:nvPr>
            <p:ph type="title"/>
          </p:nvPr>
        </p:nvSpPr>
        <p:spPr>
          <a:ln>
            <a:solidFill>
              <a:srgbClr val="00B0F0"/>
            </a:solidFill>
          </a:ln>
        </p:spPr>
        <p:txBody>
          <a:bodyPr/>
          <a:lstStyle/>
          <a:p>
            <a:pPr algn="ctr"/>
            <a:r>
              <a:rPr lang="tr-TR" b="1" dirty="0">
                <a:solidFill>
                  <a:srgbClr val="0070C0"/>
                </a:solidFill>
              </a:rPr>
              <a:t>STOOP KRİTERLERİ ÖRNEKLER</a:t>
            </a:r>
            <a:endParaRPr lang="en-US" b="1" dirty="0">
              <a:solidFill>
                <a:srgbClr val="0070C0"/>
              </a:solidFill>
            </a:endParaRPr>
          </a:p>
        </p:txBody>
      </p:sp>
      <p:graphicFrame>
        <p:nvGraphicFramePr>
          <p:cNvPr id="4" name="Content Placeholder 3">
            <a:extLst>
              <a:ext uri="{FF2B5EF4-FFF2-40B4-BE49-F238E27FC236}">
                <a16:creationId xmlns:a16="http://schemas.microsoft.com/office/drawing/2014/main" id="{D9151736-FB1C-452E-86AD-0FBDEA2B0693}"/>
              </a:ext>
            </a:extLst>
          </p:cNvPr>
          <p:cNvGraphicFramePr>
            <a:graphicFrameLocks noGrp="1"/>
          </p:cNvGraphicFramePr>
          <p:nvPr>
            <p:ph idx="1"/>
            <p:extLst>
              <p:ext uri="{D42A27DB-BD31-4B8C-83A1-F6EECF244321}">
                <p14:modId xmlns:p14="http://schemas.microsoft.com/office/powerpoint/2010/main" val="639384676"/>
              </p:ext>
            </p:extLst>
          </p:nvPr>
        </p:nvGraphicFramePr>
        <p:xfrm>
          <a:off x="838200" y="1825625"/>
          <a:ext cx="10515600" cy="4937760"/>
        </p:xfrm>
        <a:graphic>
          <a:graphicData uri="http://schemas.openxmlformats.org/drawingml/2006/table">
            <a:tbl>
              <a:tblPr firstRow="1" bandRow="1">
                <a:effectLst>
                  <a:innerShdw blurRad="114300">
                    <a:prstClr val="black"/>
                  </a:innerShdw>
                </a:effectLst>
                <a:tableStyleId>{5C22544A-7EE6-4342-B048-85BDC9FD1C3A}</a:tableStyleId>
              </a:tblPr>
              <a:tblGrid>
                <a:gridCol w="5257800">
                  <a:extLst>
                    <a:ext uri="{9D8B030D-6E8A-4147-A177-3AD203B41FA5}">
                      <a16:colId xmlns:a16="http://schemas.microsoft.com/office/drawing/2014/main" val="2063187336"/>
                    </a:ext>
                  </a:extLst>
                </a:gridCol>
                <a:gridCol w="5257800">
                  <a:extLst>
                    <a:ext uri="{9D8B030D-6E8A-4147-A177-3AD203B41FA5}">
                      <a16:colId xmlns:a16="http://schemas.microsoft.com/office/drawing/2014/main" val="1471107975"/>
                    </a:ext>
                  </a:extLst>
                </a:gridCol>
              </a:tblGrid>
              <a:tr h="370840">
                <a:tc>
                  <a:txBody>
                    <a:bodyPr/>
                    <a:lstStyle/>
                    <a:p>
                      <a:r>
                        <a:rPr lang="tr-TR" sz="2400" dirty="0"/>
                        <a:t>İlaçlar</a:t>
                      </a:r>
                      <a:endParaRPr lang="en-US" sz="2400" dirty="0"/>
                    </a:p>
                  </a:txBody>
                  <a:tcPr/>
                </a:tc>
                <a:tc>
                  <a:txBody>
                    <a:bodyPr/>
                    <a:lstStyle/>
                    <a:p>
                      <a:r>
                        <a:rPr lang="tr-TR" sz="2400" dirty="0"/>
                        <a:t>Nedenler</a:t>
                      </a:r>
                      <a:endParaRPr lang="en-US" sz="2400" dirty="0"/>
                    </a:p>
                  </a:txBody>
                  <a:tcPr/>
                </a:tc>
                <a:extLst>
                  <a:ext uri="{0D108BD9-81ED-4DB2-BD59-A6C34878D82A}">
                    <a16:rowId xmlns:a16="http://schemas.microsoft.com/office/drawing/2014/main" val="3041375504"/>
                  </a:ext>
                </a:extLst>
              </a:tr>
              <a:tr h="370840">
                <a:tc>
                  <a:txBody>
                    <a:bodyPr/>
                    <a:lstStyle/>
                    <a:p>
                      <a:r>
                        <a:rPr lang="tr-TR" sz="2400" dirty="0"/>
                        <a:t>Kalp yetmezliği dışında bacak ödemi için diüretik kullanımı </a:t>
                      </a:r>
                      <a:endParaRPr lang="en-US" sz="2400" dirty="0"/>
                    </a:p>
                  </a:txBody>
                  <a:tcPr/>
                </a:tc>
                <a:tc>
                  <a:txBody>
                    <a:bodyPr/>
                    <a:lstStyle/>
                    <a:p>
                      <a:r>
                        <a:rPr lang="tr-TR" sz="2400" dirty="0"/>
                        <a:t>Faydadan çok zararı var</a:t>
                      </a:r>
                      <a:endParaRPr lang="en-US" sz="2400" dirty="0"/>
                    </a:p>
                  </a:txBody>
                  <a:tcPr/>
                </a:tc>
                <a:extLst>
                  <a:ext uri="{0D108BD9-81ED-4DB2-BD59-A6C34878D82A}">
                    <a16:rowId xmlns:a16="http://schemas.microsoft.com/office/drawing/2014/main" val="1853096017"/>
                  </a:ext>
                </a:extLst>
              </a:tr>
              <a:tr h="370840">
                <a:tc>
                  <a:txBody>
                    <a:bodyPr/>
                    <a:lstStyle/>
                    <a:p>
                      <a:r>
                        <a:rPr lang="tr-TR" sz="2400" dirty="0"/>
                        <a:t>Hiponatremi hikayesi olan yaşlılarda SSRI kullanımı</a:t>
                      </a:r>
                      <a:endParaRPr lang="en-US" sz="2400" dirty="0"/>
                    </a:p>
                  </a:txBody>
                  <a:tcPr/>
                </a:tc>
                <a:tc>
                  <a:txBody>
                    <a:bodyPr/>
                    <a:lstStyle/>
                    <a:p>
                      <a:r>
                        <a:rPr lang="tr-TR" sz="2400" dirty="0"/>
                        <a:t>SSRI hiponatremi yapabilir</a:t>
                      </a:r>
                      <a:endParaRPr lang="en-US" sz="2400" dirty="0"/>
                    </a:p>
                  </a:txBody>
                  <a:tcPr/>
                </a:tc>
                <a:extLst>
                  <a:ext uri="{0D108BD9-81ED-4DB2-BD59-A6C34878D82A}">
                    <a16:rowId xmlns:a16="http://schemas.microsoft.com/office/drawing/2014/main" val="2064544071"/>
                  </a:ext>
                </a:extLst>
              </a:tr>
              <a:tr h="370840">
                <a:tc>
                  <a:txBody>
                    <a:bodyPr/>
                    <a:lstStyle/>
                    <a:p>
                      <a:r>
                        <a:rPr lang="tr-TR" sz="2400" dirty="0"/>
                        <a:t>KOAH için tek başına teofilin kullanılması </a:t>
                      </a:r>
                      <a:endParaRPr lang="en-US" sz="2400" dirty="0"/>
                    </a:p>
                  </a:txBody>
                  <a:tcPr/>
                </a:tc>
                <a:tc>
                  <a:txBody>
                    <a:bodyPr/>
                    <a:lstStyle/>
                    <a:p>
                      <a:r>
                        <a:rPr lang="tr-TR" sz="2400" dirty="0"/>
                        <a:t>Daha etkin ve güvenli tedaviler mevcut</a:t>
                      </a:r>
                      <a:endParaRPr lang="en-US" sz="2400" dirty="0"/>
                    </a:p>
                  </a:txBody>
                  <a:tcPr/>
                </a:tc>
                <a:extLst>
                  <a:ext uri="{0D108BD9-81ED-4DB2-BD59-A6C34878D82A}">
                    <a16:rowId xmlns:a16="http://schemas.microsoft.com/office/drawing/2014/main" val="4233682933"/>
                  </a:ext>
                </a:extLst>
              </a:tr>
              <a:tr h="370840">
                <a:tc>
                  <a:txBody>
                    <a:bodyPr/>
                    <a:lstStyle/>
                    <a:p>
                      <a:r>
                        <a:rPr lang="tr-TR" sz="2400" dirty="0"/>
                        <a:t>Koroner, serebral veya periferik aterosklerotik arter hastalığı olmayanalarda ASA kullanımı</a:t>
                      </a:r>
                      <a:endParaRPr lang="en-US" sz="2400" dirty="0"/>
                    </a:p>
                  </a:txBody>
                  <a:tcPr/>
                </a:tc>
                <a:tc>
                  <a:txBody>
                    <a:bodyPr/>
                    <a:lstStyle/>
                    <a:p>
                      <a:r>
                        <a:rPr lang="tr-TR" sz="2400" dirty="0"/>
                        <a:t>Faydası yok </a:t>
                      </a:r>
                      <a:endParaRPr lang="en-US" sz="2400" dirty="0"/>
                    </a:p>
                  </a:txBody>
                  <a:tcPr/>
                </a:tc>
                <a:extLst>
                  <a:ext uri="{0D108BD9-81ED-4DB2-BD59-A6C34878D82A}">
                    <a16:rowId xmlns:a16="http://schemas.microsoft.com/office/drawing/2014/main" val="1516299480"/>
                  </a:ext>
                </a:extLst>
              </a:tr>
              <a:tr h="370840">
                <a:tc>
                  <a:txBody>
                    <a:bodyPr/>
                    <a:lstStyle/>
                    <a:p>
                      <a:r>
                        <a:rPr lang="tr-TR" sz="2400" dirty="0"/>
                        <a:t>Evre IV kalp yetmezliğinde antiaritmik olarak diltiazem ve verapamil kullanılması</a:t>
                      </a:r>
                      <a:endParaRPr lang="en-US" sz="2400" dirty="0"/>
                    </a:p>
                  </a:txBody>
                  <a:tcPr/>
                </a:tc>
                <a:tc>
                  <a:txBody>
                    <a:bodyPr/>
                    <a:lstStyle/>
                    <a:p>
                      <a:r>
                        <a:rPr lang="tr-TR" sz="2400" dirty="0"/>
                        <a:t>Kalp yetmezliğini alevlendirebilir</a:t>
                      </a:r>
                      <a:endParaRPr lang="en-US" sz="2400" dirty="0"/>
                    </a:p>
                  </a:txBody>
                  <a:tcPr/>
                </a:tc>
                <a:extLst>
                  <a:ext uri="{0D108BD9-81ED-4DB2-BD59-A6C34878D82A}">
                    <a16:rowId xmlns:a16="http://schemas.microsoft.com/office/drawing/2014/main" val="1935338990"/>
                  </a:ext>
                </a:extLst>
              </a:tr>
            </a:tbl>
          </a:graphicData>
        </a:graphic>
      </p:graphicFrame>
    </p:spTree>
    <p:extLst>
      <p:ext uri="{BB962C8B-B14F-4D97-AF65-F5344CB8AC3E}">
        <p14:creationId xmlns:p14="http://schemas.microsoft.com/office/powerpoint/2010/main" val="664394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3C6FB-CB20-4169-B309-ABC7006CD9BC}"/>
              </a:ext>
            </a:extLst>
          </p:cNvPr>
          <p:cNvSpPr>
            <a:spLocks noGrp="1"/>
          </p:cNvSpPr>
          <p:nvPr>
            <p:ph type="title"/>
          </p:nvPr>
        </p:nvSpPr>
        <p:spPr>
          <a:ln>
            <a:solidFill>
              <a:srgbClr val="00B0F0"/>
            </a:solidFill>
          </a:ln>
        </p:spPr>
        <p:txBody>
          <a:bodyPr/>
          <a:lstStyle/>
          <a:p>
            <a:pPr algn="ctr"/>
            <a:r>
              <a:rPr lang="tr-TR" b="1" dirty="0">
                <a:solidFill>
                  <a:srgbClr val="0070C0"/>
                </a:solidFill>
              </a:rPr>
              <a:t>YAŞLILARDA İLAÇ KULLANIMINDA SORUNLAR: UYGUN İLACIN KULLANILMAMASI</a:t>
            </a:r>
            <a:endParaRPr lang="en-US" dirty="0"/>
          </a:p>
        </p:txBody>
      </p:sp>
      <p:sp>
        <p:nvSpPr>
          <p:cNvPr id="3" name="Content Placeholder 2">
            <a:extLst>
              <a:ext uri="{FF2B5EF4-FFF2-40B4-BE49-F238E27FC236}">
                <a16:creationId xmlns:a16="http://schemas.microsoft.com/office/drawing/2014/main" id="{0CF56F98-63B6-4CDD-ABF9-65B38E22913F}"/>
              </a:ext>
            </a:extLst>
          </p:cNvPr>
          <p:cNvSpPr>
            <a:spLocks noGrp="1"/>
          </p:cNvSpPr>
          <p:nvPr>
            <p:ph idx="1"/>
          </p:nvPr>
        </p:nvSpPr>
        <p:spPr/>
        <p:txBody>
          <a:bodyPr/>
          <a:lstStyle/>
          <a:p>
            <a:r>
              <a:rPr lang="tr-TR" dirty="0"/>
              <a:t>Yaşlılara uygun ilacın veya gerekli ilacın başlanmadığı durumlar da oluyor.</a:t>
            </a:r>
          </a:p>
          <a:p>
            <a:pPr lvl="1">
              <a:buFont typeface="Wingdings" panose="05000000000000000000" pitchFamily="2" charset="2"/>
              <a:buChar char="§"/>
            </a:pPr>
            <a:r>
              <a:rPr lang="tr-TR" dirty="0"/>
              <a:t>Yaşlıda bazı hastalıkların veya semptomların gençlere göre tanıları daha az konuyor.</a:t>
            </a:r>
          </a:p>
          <a:p>
            <a:pPr lvl="1">
              <a:buFont typeface="Wingdings" panose="05000000000000000000" pitchFamily="2" charset="2"/>
              <a:buChar char="§"/>
            </a:pPr>
            <a:r>
              <a:rPr lang="tr-TR" dirty="0"/>
              <a:t>Hekimler ilaç yan etkilerinden dolayı yaşlılara ilaç başlamaktan çekiniyorlar veya tedavinin yaşlılarda etkin olduğunu bilmiyorlar. </a:t>
            </a:r>
          </a:p>
          <a:p>
            <a:r>
              <a:rPr lang="tr-TR" dirty="0"/>
              <a:t>START (Screening Tool to Alert doctors to Right Treatment) kriterleri (Avrupa)</a:t>
            </a:r>
            <a:endParaRPr lang="en-US" dirty="0"/>
          </a:p>
        </p:txBody>
      </p:sp>
    </p:spTree>
    <p:extLst>
      <p:ext uri="{BB962C8B-B14F-4D97-AF65-F5344CB8AC3E}">
        <p14:creationId xmlns:p14="http://schemas.microsoft.com/office/powerpoint/2010/main" val="2759009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76D4C-7777-440E-8229-8682F36C768D}"/>
              </a:ext>
            </a:extLst>
          </p:cNvPr>
          <p:cNvSpPr>
            <a:spLocks noGrp="1"/>
          </p:cNvSpPr>
          <p:nvPr>
            <p:ph type="title"/>
          </p:nvPr>
        </p:nvSpPr>
        <p:spPr>
          <a:ln>
            <a:solidFill>
              <a:srgbClr val="00B0F0"/>
            </a:solidFill>
          </a:ln>
        </p:spPr>
        <p:txBody>
          <a:bodyPr/>
          <a:lstStyle/>
          <a:p>
            <a:pPr algn="ctr"/>
            <a:r>
              <a:rPr lang="tr-TR" b="1" dirty="0">
                <a:solidFill>
                  <a:srgbClr val="0070C0"/>
                </a:solidFill>
              </a:rPr>
              <a:t>START KRİTERLERİNE ÖRNEKLER</a:t>
            </a:r>
            <a:endParaRPr lang="en-US" b="1" dirty="0">
              <a:solidFill>
                <a:srgbClr val="0070C0"/>
              </a:solidFill>
            </a:endParaRPr>
          </a:p>
        </p:txBody>
      </p:sp>
      <p:sp>
        <p:nvSpPr>
          <p:cNvPr id="3" name="Content Placeholder 2">
            <a:extLst>
              <a:ext uri="{FF2B5EF4-FFF2-40B4-BE49-F238E27FC236}">
                <a16:creationId xmlns:a16="http://schemas.microsoft.com/office/drawing/2014/main" id="{F3398DF0-7D28-4BC8-B0DF-E308BE34B9C4}"/>
              </a:ext>
            </a:extLst>
          </p:cNvPr>
          <p:cNvSpPr>
            <a:spLocks noGrp="1"/>
          </p:cNvSpPr>
          <p:nvPr>
            <p:ph idx="1"/>
          </p:nvPr>
        </p:nvSpPr>
        <p:spPr/>
        <p:txBody>
          <a:bodyPr/>
          <a:lstStyle/>
          <a:p>
            <a:r>
              <a:rPr lang="tr-TR" dirty="0"/>
              <a:t>Kronik atrial fibrilasyonda: warfarin </a:t>
            </a:r>
          </a:p>
          <a:p>
            <a:r>
              <a:rPr lang="tr-TR" dirty="0"/>
              <a:t>Kalp yetmezliğinde ACE inhibitörü </a:t>
            </a:r>
          </a:p>
          <a:p>
            <a:r>
              <a:rPr lang="tr-TR" dirty="0"/>
              <a:t>Kroink kortikosteroid tedavisinde: Bifosfonatlar</a:t>
            </a:r>
          </a:p>
          <a:p>
            <a:r>
              <a:rPr lang="tr-TR" dirty="0"/>
              <a:t>DM nefropatide: ACE veya ARB</a:t>
            </a:r>
          </a:p>
          <a:p>
            <a:r>
              <a:rPr lang="tr-TR" dirty="0"/>
              <a:t>Üç aydan fazla depresif semptomu olan yaşlılarda: Antidepresanlar</a:t>
            </a:r>
          </a:p>
          <a:p>
            <a:endParaRPr lang="en-US" dirty="0"/>
          </a:p>
        </p:txBody>
      </p:sp>
      <p:sp>
        <p:nvSpPr>
          <p:cNvPr id="5" name="Arrow: Down 4">
            <a:extLst>
              <a:ext uri="{FF2B5EF4-FFF2-40B4-BE49-F238E27FC236}">
                <a16:creationId xmlns:a16="http://schemas.microsoft.com/office/drawing/2014/main" id="{110665B3-7FF7-4E39-820E-9CE9273B02C2}"/>
              </a:ext>
            </a:extLst>
          </p:cNvPr>
          <p:cNvSpPr/>
          <p:nvPr/>
        </p:nvSpPr>
        <p:spPr>
          <a:xfrm>
            <a:off x="4817706" y="4562815"/>
            <a:ext cx="1278294" cy="111967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CBC62DD-D35E-44D2-BDE4-51F6CE8D4A71}"/>
              </a:ext>
            </a:extLst>
          </p:cNvPr>
          <p:cNvSpPr txBox="1"/>
          <p:nvPr/>
        </p:nvSpPr>
        <p:spPr>
          <a:xfrm>
            <a:off x="2932922" y="5761464"/>
            <a:ext cx="5047861" cy="830997"/>
          </a:xfrm>
          <a:prstGeom prst="rect">
            <a:avLst/>
          </a:prstGeom>
          <a:noFill/>
          <a:ln>
            <a:solidFill>
              <a:srgbClr val="0070C0"/>
            </a:solidFill>
          </a:ln>
        </p:spPr>
        <p:txBody>
          <a:bodyPr wrap="square" rtlCol="0">
            <a:spAutoFit/>
          </a:bodyPr>
          <a:lstStyle/>
          <a:p>
            <a:pPr algn="ctr"/>
            <a:r>
              <a:rPr lang="tr-TR" sz="2400" b="1" dirty="0">
                <a:solidFill>
                  <a:srgbClr val="0070C0"/>
                </a:solidFill>
              </a:rPr>
              <a:t>HERHANGİ BİR KONTRENDİKASYON YOKSA</a:t>
            </a:r>
            <a:endParaRPr lang="en-US" sz="2400" b="1" dirty="0">
              <a:solidFill>
                <a:srgbClr val="0070C0"/>
              </a:solidFill>
            </a:endParaRPr>
          </a:p>
        </p:txBody>
      </p:sp>
    </p:spTree>
    <p:extLst>
      <p:ext uri="{BB962C8B-B14F-4D97-AF65-F5344CB8AC3E}">
        <p14:creationId xmlns:p14="http://schemas.microsoft.com/office/powerpoint/2010/main" val="1970534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49B41-7D30-4F32-9117-662E253A85D2}"/>
              </a:ext>
            </a:extLst>
          </p:cNvPr>
          <p:cNvSpPr>
            <a:spLocks noGrp="1"/>
          </p:cNvSpPr>
          <p:nvPr>
            <p:ph type="title"/>
          </p:nvPr>
        </p:nvSpPr>
        <p:spPr>
          <a:ln>
            <a:solidFill>
              <a:srgbClr val="00B0F0"/>
            </a:solidFill>
          </a:ln>
        </p:spPr>
        <p:txBody>
          <a:bodyPr/>
          <a:lstStyle/>
          <a:p>
            <a:pPr algn="ctr"/>
            <a:r>
              <a:rPr lang="tr-TR" b="1" dirty="0">
                <a:solidFill>
                  <a:srgbClr val="0070C0"/>
                </a:solidFill>
              </a:rPr>
              <a:t>YAŞLILARDA İLAÇ KULLANIMINDA SORUNLAR: YAŞLILAR İÇİN YÜKSEK RİSKLİ İLAÇLAR</a:t>
            </a:r>
            <a:endParaRPr lang="en-US" dirty="0"/>
          </a:p>
        </p:txBody>
      </p:sp>
      <p:graphicFrame>
        <p:nvGraphicFramePr>
          <p:cNvPr id="4" name="Content Placeholder 3">
            <a:extLst>
              <a:ext uri="{FF2B5EF4-FFF2-40B4-BE49-F238E27FC236}">
                <a16:creationId xmlns:a16="http://schemas.microsoft.com/office/drawing/2014/main" id="{34C806F2-F585-4476-8741-3B9C97661D4E}"/>
              </a:ext>
            </a:extLst>
          </p:cNvPr>
          <p:cNvGraphicFramePr>
            <a:graphicFrameLocks noGrp="1"/>
          </p:cNvGraphicFramePr>
          <p:nvPr>
            <p:ph idx="1"/>
            <p:extLst>
              <p:ext uri="{D42A27DB-BD31-4B8C-83A1-F6EECF244321}">
                <p14:modId xmlns:p14="http://schemas.microsoft.com/office/powerpoint/2010/main" val="1958010249"/>
              </p:ext>
            </p:extLst>
          </p:nvPr>
        </p:nvGraphicFramePr>
        <p:xfrm>
          <a:off x="838200" y="1825625"/>
          <a:ext cx="10515600" cy="3657600"/>
        </p:xfrm>
        <a:graphic>
          <a:graphicData uri="http://schemas.openxmlformats.org/drawingml/2006/table">
            <a:tbl>
              <a:tblPr bandRow="1">
                <a:effectLst>
                  <a:innerShdw blurRad="114300">
                    <a:prstClr val="black"/>
                  </a:innerShdw>
                </a:effectLst>
                <a:tableStyleId>{5C22544A-7EE6-4342-B048-85BDC9FD1C3A}</a:tableStyleId>
              </a:tblPr>
              <a:tblGrid>
                <a:gridCol w="10515600">
                  <a:extLst>
                    <a:ext uri="{9D8B030D-6E8A-4147-A177-3AD203B41FA5}">
                      <a16:colId xmlns:a16="http://schemas.microsoft.com/office/drawing/2014/main" val="3726998523"/>
                    </a:ext>
                  </a:extLst>
                </a:gridCol>
              </a:tblGrid>
              <a:tr h="370840">
                <a:tc>
                  <a:txBody>
                    <a:bodyPr/>
                    <a:lstStyle/>
                    <a:p>
                      <a:r>
                        <a:rPr lang="tr-TR" sz="2400" b="1" dirty="0"/>
                        <a:t>Varfarin Ve Diğer Antikoagülanlar</a:t>
                      </a:r>
                    </a:p>
                  </a:txBody>
                  <a:tcPr/>
                </a:tc>
                <a:extLst>
                  <a:ext uri="{0D108BD9-81ED-4DB2-BD59-A6C34878D82A}">
                    <a16:rowId xmlns:a16="http://schemas.microsoft.com/office/drawing/2014/main" val="4045949902"/>
                  </a:ext>
                </a:extLst>
              </a:tr>
              <a:tr h="370840">
                <a:tc>
                  <a:txBody>
                    <a:bodyPr/>
                    <a:lstStyle/>
                    <a:p>
                      <a:r>
                        <a:rPr lang="tr-TR" sz="2400" b="1" dirty="0"/>
                        <a:t>İnsülin</a:t>
                      </a:r>
                      <a:endParaRPr lang="en-US" sz="2400" b="1" dirty="0"/>
                    </a:p>
                  </a:txBody>
                  <a:tcPr/>
                </a:tc>
                <a:extLst>
                  <a:ext uri="{0D108BD9-81ED-4DB2-BD59-A6C34878D82A}">
                    <a16:rowId xmlns:a16="http://schemas.microsoft.com/office/drawing/2014/main" val="4035967118"/>
                  </a:ext>
                </a:extLst>
              </a:tr>
              <a:tr h="370840">
                <a:tc>
                  <a:txBody>
                    <a:bodyPr/>
                    <a:lstStyle/>
                    <a:p>
                      <a:r>
                        <a:rPr lang="tr-TR" sz="2400" b="1" dirty="0"/>
                        <a:t>Uzun Etkili Sülfonüreler</a:t>
                      </a:r>
                      <a:endParaRPr lang="en-US" sz="2400" b="1" dirty="0"/>
                    </a:p>
                  </a:txBody>
                  <a:tcPr/>
                </a:tc>
                <a:extLst>
                  <a:ext uri="{0D108BD9-81ED-4DB2-BD59-A6C34878D82A}">
                    <a16:rowId xmlns:a16="http://schemas.microsoft.com/office/drawing/2014/main" val="2359647586"/>
                  </a:ext>
                </a:extLst>
              </a:tr>
              <a:tr h="370840">
                <a:tc>
                  <a:txBody>
                    <a:bodyPr/>
                    <a:lstStyle/>
                    <a:p>
                      <a:r>
                        <a:rPr lang="tr-TR" sz="2400" b="1" dirty="0"/>
                        <a:t>Digoksin</a:t>
                      </a:r>
                      <a:endParaRPr lang="en-US" sz="2400" b="1" dirty="0"/>
                    </a:p>
                  </a:txBody>
                  <a:tcPr/>
                </a:tc>
                <a:extLst>
                  <a:ext uri="{0D108BD9-81ED-4DB2-BD59-A6C34878D82A}">
                    <a16:rowId xmlns:a16="http://schemas.microsoft.com/office/drawing/2014/main" val="1003620200"/>
                  </a:ext>
                </a:extLst>
              </a:tr>
              <a:tr h="370840">
                <a:tc>
                  <a:txBody>
                    <a:bodyPr/>
                    <a:lstStyle/>
                    <a:p>
                      <a:r>
                        <a:rPr lang="tr-TR" sz="2400" b="1" dirty="0"/>
                        <a:t>NSAİİ</a:t>
                      </a:r>
                      <a:endParaRPr lang="en-US" sz="2400" b="1" dirty="0"/>
                    </a:p>
                  </a:txBody>
                  <a:tcPr/>
                </a:tc>
                <a:extLst>
                  <a:ext uri="{0D108BD9-81ED-4DB2-BD59-A6C34878D82A}">
                    <a16:rowId xmlns:a16="http://schemas.microsoft.com/office/drawing/2014/main" val="2399685783"/>
                  </a:ext>
                </a:extLst>
              </a:tr>
              <a:tr h="370840">
                <a:tc>
                  <a:txBody>
                    <a:bodyPr/>
                    <a:lstStyle/>
                    <a:p>
                      <a:r>
                        <a:rPr lang="tr-TR" sz="2400" b="1" dirty="0"/>
                        <a:t>Antikolinerjikler (Antikolinerjik Yük)</a:t>
                      </a:r>
                      <a:endParaRPr lang="en-US" sz="2400" b="1" dirty="0"/>
                    </a:p>
                  </a:txBody>
                  <a:tcPr/>
                </a:tc>
                <a:extLst>
                  <a:ext uri="{0D108BD9-81ED-4DB2-BD59-A6C34878D82A}">
                    <a16:rowId xmlns:a16="http://schemas.microsoft.com/office/drawing/2014/main" val="4279934164"/>
                  </a:ext>
                </a:extLst>
              </a:tr>
              <a:tr h="370840">
                <a:tc>
                  <a:txBody>
                    <a:bodyPr/>
                    <a:lstStyle/>
                    <a:p>
                      <a:r>
                        <a:rPr lang="tr-TR" sz="2400" b="1" dirty="0"/>
                        <a:t>Opioidler</a:t>
                      </a:r>
                      <a:endParaRPr lang="en-US" sz="2400" b="1" dirty="0"/>
                    </a:p>
                  </a:txBody>
                  <a:tcPr/>
                </a:tc>
                <a:extLst>
                  <a:ext uri="{0D108BD9-81ED-4DB2-BD59-A6C34878D82A}">
                    <a16:rowId xmlns:a16="http://schemas.microsoft.com/office/drawing/2014/main" val="2016798673"/>
                  </a:ext>
                </a:extLst>
              </a:tr>
              <a:tr h="370840">
                <a:tc>
                  <a:txBody>
                    <a:bodyPr/>
                    <a:lstStyle/>
                    <a:p>
                      <a:r>
                        <a:rPr lang="tr-TR" sz="2400" b="1" dirty="0"/>
                        <a:t>Demans Hastalarında Antipsikotiklerin Kullanımı</a:t>
                      </a:r>
                      <a:endParaRPr lang="en-US" sz="2400" b="1" dirty="0"/>
                    </a:p>
                  </a:txBody>
                  <a:tcPr/>
                </a:tc>
                <a:extLst>
                  <a:ext uri="{0D108BD9-81ED-4DB2-BD59-A6C34878D82A}">
                    <a16:rowId xmlns:a16="http://schemas.microsoft.com/office/drawing/2014/main" val="667927033"/>
                  </a:ext>
                </a:extLst>
              </a:tr>
            </a:tbl>
          </a:graphicData>
        </a:graphic>
      </p:graphicFrame>
    </p:spTree>
    <p:extLst>
      <p:ext uri="{BB962C8B-B14F-4D97-AF65-F5344CB8AC3E}">
        <p14:creationId xmlns:p14="http://schemas.microsoft.com/office/powerpoint/2010/main" val="17052988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B7336-5897-4B8B-922A-1A945AAD7010}"/>
              </a:ext>
            </a:extLst>
          </p:cNvPr>
          <p:cNvSpPr>
            <a:spLocks noGrp="1"/>
          </p:cNvSpPr>
          <p:nvPr>
            <p:ph type="title"/>
          </p:nvPr>
        </p:nvSpPr>
        <p:spPr>
          <a:ln>
            <a:solidFill>
              <a:srgbClr val="00B0F0"/>
            </a:solidFill>
          </a:ln>
        </p:spPr>
        <p:txBody>
          <a:bodyPr/>
          <a:lstStyle/>
          <a:p>
            <a:pPr algn="ctr"/>
            <a:r>
              <a:rPr lang="tr-TR" b="1" dirty="0">
                <a:solidFill>
                  <a:srgbClr val="0070C0"/>
                </a:solidFill>
              </a:rPr>
              <a:t>Yaşlılarda İlaç Reçetelerken Nelere Dikkat Etmeliyiz ?</a:t>
            </a:r>
            <a:endParaRPr lang="en-US" b="1" dirty="0">
              <a:solidFill>
                <a:srgbClr val="0070C0"/>
              </a:solidFill>
            </a:endParaRPr>
          </a:p>
        </p:txBody>
      </p:sp>
      <p:graphicFrame>
        <p:nvGraphicFramePr>
          <p:cNvPr id="5" name="Content Placeholder 4">
            <a:extLst>
              <a:ext uri="{FF2B5EF4-FFF2-40B4-BE49-F238E27FC236}">
                <a16:creationId xmlns:a16="http://schemas.microsoft.com/office/drawing/2014/main" id="{6458F935-DEE3-4254-B493-D578A45A170C}"/>
              </a:ext>
            </a:extLst>
          </p:cNvPr>
          <p:cNvGraphicFramePr>
            <a:graphicFrameLocks noGrp="1"/>
          </p:cNvGraphicFramePr>
          <p:nvPr>
            <p:ph idx="1"/>
            <p:extLst>
              <p:ext uri="{D42A27DB-BD31-4B8C-83A1-F6EECF244321}">
                <p14:modId xmlns:p14="http://schemas.microsoft.com/office/powerpoint/2010/main" val="1482533286"/>
              </p:ext>
            </p:extLst>
          </p:nvPr>
        </p:nvGraphicFramePr>
        <p:xfrm>
          <a:off x="964660" y="1690688"/>
          <a:ext cx="10515600" cy="5242560"/>
        </p:xfrm>
        <a:graphic>
          <a:graphicData uri="http://schemas.openxmlformats.org/drawingml/2006/table">
            <a:tbl>
              <a:tblPr bandRow="1">
                <a:tableStyleId>{5C22544A-7EE6-4342-B048-85BDC9FD1C3A}</a:tableStyleId>
              </a:tblPr>
              <a:tblGrid>
                <a:gridCol w="3813848">
                  <a:extLst>
                    <a:ext uri="{9D8B030D-6E8A-4147-A177-3AD203B41FA5}">
                      <a16:colId xmlns:a16="http://schemas.microsoft.com/office/drawing/2014/main" val="1637713702"/>
                    </a:ext>
                  </a:extLst>
                </a:gridCol>
                <a:gridCol w="6701752">
                  <a:extLst>
                    <a:ext uri="{9D8B030D-6E8A-4147-A177-3AD203B41FA5}">
                      <a16:colId xmlns:a16="http://schemas.microsoft.com/office/drawing/2014/main" val="2910490151"/>
                    </a:ext>
                  </a:extLst>
                </a:gridCol>
              </a:tblGrid>
              <a:tr h="370840">
                <a:tc>
                  <a:txBody>
                    <a:bodyPr/>
                    <a:lstStyle/>
                    <a:p>
                      <a:r>
                        <a:rPr lang="tr-TR" sz="2000" b="1" dirty="0">
                          <a:solidFill>
                            <a:srgbClr val="0070C0"/>
                          </a:solidFill>
                        </a:rPr>
                        <a:t>İLAÇ VE HASTALARLA İLİŞKİLİ </a:t>
                      </a:r>
                      <a:endParaRPr lang="en-US" sz="2000" b="1" dirty="0">
                        <a:solidFill>
                          <a:srgbClr val="0070C0"/>
                        </a:solidFill>
                      </a:endParaRPr>
                    </a:p>
                  </a:txBody>
                  <a:tcPr/>
                </a:tc>
                <a:tc>
                  <a:txBody>
                    <a:bodyPr/>
                    <a:lstStyle/>
                    <a:p>
                      <a:r>
                        <a:rPr lang="tr-TR" sz="2000" dirty="0"/>
                        <a:t>Kullandığı bütün ilaçları hasta yanında getirmelidir (reçeteli, reçetesiz, bitkisel), ilaç yan etkileri, doğru ilaç endikasyonları, karaciğer ve böbrek fonksiyonları, ilaç-ilaç etkileşimleri, ilaç-hastalık etkileşimleri, reçete kaskatları, aynı etkiye sahip ilaçları aynı anda kullanıyor mu? Uluslararası kriterler (BEERS vs). START LOW, GO SLOW. </a:t>
                      </a:r>
                      <a:endParaRPr lang="en-US" sz="2000" dirty="0"/>
                    </a:p>
                  </a:txBody>
                  <a:tcPr/>
                </a:tc>
                <a:extLst>
                  <a:ext uri="{0D108BD9-81ED-4DB2-BD59-A6C34878D82A}">
                    <a16:rowId xmlns:a16="http://schemas.microsoft.com/office/drawing/2014/main" val="3356502130"/>
                  </a:ext>
                </a:extLst>
              </a:tr>
              <a:tr h="370840">
                <a:tc>
                  <a:txBody>
                    <a:bodyPr/>
                    <a:lstStyle/>
                    <a:p>
                      <a:r>
                        <a:rPr lang="tr-TR" sz="2000" b="1" dirty="0">
                          <a:solidFill>
                            <a:srgbClr val="0070C0"/>
                          </a:solidFill>
                        </a:rPr>
                        <a:t>TEDAVİ AMACI </a:t>
                      </a:r>
                      <a:endParaRPr lang="en-US" sz="2000" b="1" dirty="0">
                        <a:solidFill>
                          <a:srgbClr val="0070C0"/>
                        </a:solidFill>
                      </a:endParaRPr>
                    </a:p>
                  </a:txBody>
                  <a:tcPr/>
                </a:tc>
                <a:tc>
                  <a:txBody>
                    <a:bodyPr/>
                    <a:lstStyle/>
                    <a:p>
                      <a:r>
                        <a:rPr lang="tr-TR" sz="2000" dirty="0"/>
                        <a:t>Hasta tercihi: Hasta semptomlarının mı azalmasını istiyor ya da yaşam süresinin mi uzaması mı istiyor ?</a:t>
                      </a:r>
                      <a:endParaRPr lang="en-US" sz="2000" dirty="0"/>
                    </a:p>
                  </a:txBody>
                  <a:tcPr/>
                </a:tc>
                <a:extLst>
                  <a:ext uri="{0D108BD9-81ED-4DB2-BD59-A6C34878D82A}">
                    <a16:rowId xmlns:a16="http://schemas.microsoft.com/office/drawing/2014/main" val="208626608"/>
                  </a:ext>
                </a:extLst>
              </a:tr>
              <a:tr h="370840">
                <a:tc>
                  <a:txBody>
                    <a:bodyPr/>
                    <a:lstStyle/>
                    <a:p>
                      <a:r>
                        <a:rPr lang="tr-TR" sz="2000" b="1" dirty="0">
                          <a:solidFill>
                            <a:srgbClr val="0070C0"/>
                          </a:solidFill>
                        </a:rPr>
                        <a:t>VERDİĞİMİZ İLAÇLARDAN HASTALARIN FAYDA GÖRMEYE BAŞLAMA ZAMANLARI</a:t>
                      </a:r>
                      <a:endParaRPr lang="en-US" sz="2000" b="1" dirty="0">
                        <a:solidFill>
                          <a:srgbClr val="0070C0"/>
                        </a:solidFill>
                      </a:endParaRPr>
                    </a:p>
                  </a:txBody>
                  <a:tcPr/>
                </a:tc>
                <a:tc>
                  <a:txBody>
                    <a:bodyPr/>
                    <a:lstStyle/>
                    <a:p>
                      <a:r>
                        <a:rPr lang="tr-TR" sz="2000" dirty="0"/>
                        <a:t>Bazı hastaların beklenen yaşam ömürleri verdiğimiz tedavinin faydasının ortaya çıkma süresinden kısa olabilir.</a:t>
                      </a:r>
                    </a:p>
                    <a:p>
                      <a:r>
                        <a:rPr lang="tr-TR" sz="2000" dirty="0"/>
                        <a:t>Bifosfonatların faydası: Ort. 1.5 yıl</a:t>
                      </a:r>
                    </a:p>
                    <a:p>
                      <a:r>
                        <a:rPr lang="tr-TR" sz="2000" dirty="0"/>
                        <a:t>Antidiyabetikler: Mikrovasküler komplikasyonlar için ort. 7 yıl</a:t>
                      </a:r>
                    </a:p>
                    <a:p>
                      <a:r>
                        <a:rPr lang="tr-TR" sz="2000" dirty="0"/>
                        <a:t>Statinler: Ort. 1 yıl</a:t>
                      </a:r>
                    </a:p>
                  </a:txBody>
                  <a:tcPr/>
                </a:tc>
                <a:extLst>
                  <a:ext uri="{0D108BD9-81ED-4DB2-BD59-A6C34878D82A}">
                    <a16:rowId xmlns:a16="http://schemas.microsoft.com/office/drawing/2014/main" val="3988990317"/>
                  </a:ext>
                </a:extLst>
              </a:tr>
              <a:tr h="370840">
                <a:tc>
                  <a:txBody>
                    <a:bodyPr/>
                    <a:lstStyle/>
                    <a:p>
                      <a:r>
                        <a:rPr lang="tr-TR" sz="2000" b="1" dirty="0">
                          <a:solidFill>
                            <a:srgbClr val="0070C0"/>
                          </a:solidFill>
                        </a:rPr>
                        <a:t>İLAÇLARIN ANİDEN KESİLMESİ</a:t>
                      </a:r>
                      <a:endParaRPr lang="en-US" sz="2000" b="1" dirty="0">
                        <a:solidFill>
                          <a:srgbClr val="0070C0"/>
                        </a:solidFill>
                      </a:endParaRPr>
                    </a:p>
                  </a:txBody>
                  <a:tcPr/>
                </a:tc>
                <a:tc>
                  <a:txBody>
                    <a:bodyPr/>
                    <a:lstStyle/>
                    <a:p>
                      <a:r>
                        <a:rPr lang="tr-TR" sz="2000" dirty="0"/>
                        <a:t>Allta yatan hastalığın alvelenmesi veya çekilme semptomlarına neden olabilir. Örnek olarak, opioidler, beta blokerler ve antidepresanlar azaltılarak kesilmelidir.  </a:t>
                      </a:r>
                    </a:p>
                  </a:txBody>
                  <a:tcPr/>
                </a:tc>
                <a:extLst>
                  <a:ext uri="{0D108BD9-81ED-4DB2-BD59-A6C34878D82A}">
                    <a16:rowId xmlns:a16="http://schemas.microsoft.com/office/drawing/2014/main" val="2399919869"/>
                  </a:ext>
                </a:extLst>
              </a:tr>
            </a:tbl>
          </a:graphicData>
        </a:graphic>
      </p:graphicFrame>
    </p:spTree>
    <p:extLst>
      <p:ext uri="{BB962C8B-B14F-4D97-AF65-F5344CB8AC3E}">
        <p14:creationId xmlns:p14="http://schemas.microsoft.com/office/powerpoint/2010/main" val="3168285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1B298-9099-498A-89AE-A99D2E24DAD1}"/>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E97831E3-D867-447F-9493-3B0684F8FFCE}"/>
              </a:ext>
            </a:extLst>
          </p:cNvPr>
          <p:cNvGraphicFramePr>
            <a:graphicFrameLocks noGrp="1"/>
          </p:cNvGraphicFramePr>
          <p:nvPr>
            <p:ph idx="1"/>
            <p:extLst>
              <p:ext uri="{D42A27DB-BD31-4B8C-83A1-F6EECF244321}">
                <p14:modId xmlns:p14="http://schemas.microsoft.com/office/powerpoint/2010/main" val="3670303907"/>
              </p:ext>
            </p:extLst>
          </p:nvPr>
        </p:nvGraphicFramePr>
        <p:xfrm>
          <a:off x="698241" y="90132"/>
          <a:ext cx="9709076" cy="6723655"/>
        </p:xfrm>
        <a:graphic>
          <a:graphicData uri="http://schemas.openxmlformats.org/drawingml/2006/table">
            <a:tbl>
              <a:tblPr bandRow="1">
                <a:tableStyleId>{5C22544A-7EE6-4342-B048-85BDC9FD1C3A}</a:tableStyleId>
              </a:tblPr>
              <a:tblGrid>
                <a:gridCol w="4854538">
                  <a:extLst>
                    <a:ext uri="{9D8B030D-6E8A-4147-A177-3AD203B41FA5}">
                      <a16:colId xmlns:a16="http://schemas.microsoft.com/office/drawing/2014/main" val="2210005670"/>
                    </a:ext>
                  </a:extLst>
                </a:gridCol>
                <a:gridCol w="4854538">
                  <a:extLst>
                    <a:ext uri="{9D8B030D-6E8A-4147-A177-3AD203B41FA5}">
                      <a16:colId xmlns:a16="http://schemas.microsoft.com/office/drawing/2014/main" val="2290056160"/>
                    </a:ext>
                  </a:extLst>
                </a:gridCol>
              </a:tblGrid>
              <a:tr h="1572535">
                <a:tc>
                  <a:txBody>
                    <a:bodyPr/>
                    <a:lstStyle/>
                    <a:p>
                      <a:r>
                        <a:rPr lang="tr-TR" sz="1600" b="1" dirty="0">
                          <a:solidFill>
                            <a:srgbClr val="0070C0"/>
                          </a:solidFill>
                        </a:rPr>
                        <a:t>ULUSAL VEYA ULUSLARARASI TEDAVİ KILAVUZLARININ KULLANIMI </a:t>
                      </a:r>
                      <a:endParaRPr lang="en-US" sz="1600" b="1" dirty="0">
                        <a:solidFill>
                          <a:srgbClr val="0070C0"/>
                        </a:solidFill>
                      </a:endParaRPr>
                    </a:p>
                  </a:txBody>
                  <a:tcPr/>
                </a:tc>
                <a:tc>
                  <a:txBody>
                    <a:bodyPr/>
                    <a:lstStyle/>
                    <a:p>
                      <a:r>
                        <a:rPr lang="tr-TR" sz="1600" dirty="0"/>
                        <a:t>Bu kılavuzlarda referans gösterilen çalışmalarda genelde düşkün çoklu hastalığı olan yaşlılar yer almıyor. Ancak kılavuzlarda önerilen bazı tedavilerden yaşlılar gençlere göre çok daha fazla fayda görebiliyor. Örnek olarak, uygun olarak verilen antihipertansif veya kolesterol yüksekliği tedavisinden yaşlılar daha fazla yarar görüyor. </a:t>
                      </a:r>
                    </a:p>
                  </a:txBody>
                  <a:tcPr/>
                </a:tc>
                <a:extLst>
                  <a:ext uri="{0D108BD9-81ED-4DB2-BD59-A6C34878D82A}">
                    <a16:rowId xmlns:a16="http://schemas.microsoft.com/office/drawing/2014/main" val="3895530835"/>
                  </a:ext>
                </a:extLst>
              </a:tr>
              <a:tr h="771690">
                <a:tc>
                  <a:txBody>
                    <a:bodyPr/>
                    <a:lstStyle/>
                    <a:p>
                      <a:r>
                        <a:rPr lang="tr-TR" sz="1600" b="1" dirty="0">
                          <a:solidFill>
                            <a:srgbClr val="0070C0"/>
                          </a:solidFill>
                        </a:rPr>
                        <a:t>FARMAKOLOJİK OLMAYAN TEDAVİ YÖNTEMLERİ HER ZAMAN AKILDA TUTULMALIDIR </a:t>
                      </a:r>
                      <a:endParaRPr lang="en-US" sz="1600" b="1" dirty="0">
                        <a:solidFill>
                          <a:srgbClr val="0070C0"/>
                        </a:solidFill>
                      </a:endParaRPr>
                    </a:p>
                  </a:txBody>
                  <a:tcPr/>
                </a:tc>
                <a:tc>
                  <a:txBody>
                    <a:bodyPr/>
                    <a:lstStyle/>
                    <a:p>
                      <a:r>
                        <a:rPr lang="tr-TR" sz="1600" dirty="0"/>
                        <a:t>Yaşlılarda da faydalı. Örnek olarak, yaşlılarda kilo verilmesinin sağlanması ve tuz alımının azaltılması hipertansiyon tedavisine ihtiyacı azaltmaktadır. </a:t>
                      </a:r>
                      <a:endParaRPr lang="en-US" sz="1600" dirty="0"/>
                    </a:p>
                  </a:txBody>
                  <a:tcPr/>
                </a:tc>
                <a:extLst>
                  <a:ext uri="{0D108BD9-81ED-4DB2-BD59-A6C34878D82A}">
                    <a16:rowId xmlns:a16="http://schemas.microsoft.com/office/drawing/2014/main" val="430509139"/>
                  </a:ext>
                </a:extLst>
              </a:tr>
              <a:tr h="1228988">
                <a:tc>
                  <a:txBody>
                    <a:bodyPr/>
                    <a:lstStyle/>
                    <a:p>
                      <a:r>
                        <a:rPr lang="tr-TR" sz="1600" b="1" dirty="0">
                          <a:solidFill>
                            <a:srgbClr val="0070C0"/>
                          </a:solidFill>
                        </a:rPr>
                        <a:t>KULLANDIĞI İLAÇLARIN DEĞERLENDİRİLMESİ</a:t>
                      </a:r>
                      <a:endParaRPr lang="en-US" sz="1600" b="1" dirty="0">
                        <a:solidFill>
                          <a:srgbClr val="0070C0"/>
                        </a:solidFill>
                      </a:endParaRPr>
                    </a:p>
                  </a:txBody>
                  <a:tcPr/>
                </a:tc>
                <a:tc>
                  <a:txBody>
                    <a:bodyPr/>
                    <a:lstStyle/>
                    <a:p>
                      <a:r>
                        <a:rPr lang="tr-TR" sz="1600" dirty="0"/>
                        <a:t>İlaçlar doğru endikasyonda mı?, doğru dozda mı? Hasta doğru bilgilendirilmiş mi?, tedavi süresi yeterli mi yoksa tedaviye devam mı?, Doz azaltımı gerekiyor mu? Daha güvenli tedaviler mevcut mu? Yüksek riskli ilaçlar var mı? Anti-kolinerjik özellikte fazlaca ilaç var mı?</a:t>
                      </a:r>
                      <a:endParaRPr lang="en-US" sz="1600" dirty="0"/>
                    </a:p>
                  </a:txBody>
                  <a:tcPr/>
                </a:tc>
                <a:extLst>
                  <a:ext uri="{0D108BD9-81ED-4DB2-BD59-A6C34878D82A}">
                    <a16:rowId xmlns:a16="http://schemas.microsoft.com/office/drawing/2014/main" val="740199753"/>
                  </a:ext>
                </a:extLst>
              </a:tr>
              <a:tr h="2829531">
                <a:tc>
                  <a:txBody>
                    <a:bodyPr/>
                    <a:lstStyle/>
                    <a:p>
                      <a:r>
                        <a:rPr lang="tr-TR" sz="1600" b="1" dirty="0">
                          <a:solidFill>
                            <a:srgbClr val="0070C0"/>
                          </a:solidFill>
                        </a:rPr>
                        <a:t>TEDAVİYE UYUMUN DEĞERLENDİRİLMESİ VE SAĞLANMASI</a:t>
                      </a:r>
                      <a:endParaRPr lang="en-US" sz="1600" b="1" dirty="0">
                        <a:solidFill>
                          <a:srgbClr val="0070C0"/>
                        </a:solidFill>
                      </a:endParaRPr>
                    </a:p>
                  </a:txBody>
                  <a:tcPr/>
                </a:tc>
                <a:tc>
                  <a:txBody>
                    <a:bodyPr/>
                    <a:lstStyle/>
                    <a:p>
                      <a:r>
                        <a:rPr lang="tr-TR" sz="1600" dirty="0"/>
                        <a:t>Yaşlılarda uyum daha zor. Daha falza ilaç kullanıyorlar (Polifarmasi). Kronik hastalıklar çok, ilaçları daha uzun süre kullanıyorlar ve ilaç yan etkileri daha fazla. Neler yapabilirİ z?</a:t>
                      </a:r>
                    </a:p>
                    <a:p>
                      <a:pPr marL="285750" indent="-285750">
                        <a:buFont typeface="Arial" panose="020B0604020202020204" pitchFamily="34" charset="0"/>
                        <a:buChar char="•"/>
                      </a:pPr>
                      <a:r>
                        <a:rPr lang="tr-TR" sz="1600" dirty="0"/>
                        <a:t>İlaç gerçekten işe yaramıyordur. Değiştirmek gerekir.</a:t>
                      </a:r>
                    </a:p>
                    <a:p>
                      <a:pPr marL="285750" indent="-285750">
                        <a:buFont typeface="Arial" panose="020B0604020202020204" pitchFamily="34" charset="0"/>
                        <a:buChar char="•"/>
                      </a:pPr>
                      <a:r>
                        <a:rPr lang="tr-TR" sz="1600" dirty="0"/>
                        <a:t>Kombinasyon ilaçlar ve uzun etkili ilaç formları kullanarak tedavi rejimini basitleştirebiliriz.</a:t>
                      </a:r>
                    </a:p>
                    <a:p>
                      <a:pPr marL="285750" indent="-285750">
                        <a:buFont typeface="Arial" panose="020B0604020202020204" pitchFamily="34" charset="0"/>
                        <a:buChar char="•"/>
                      </a:pPr>
                      <a:r>
                        <a:rPr lang="tr-TR" sz="1600" dirty="0"/>
                        <a:t>Hasta tedavi konusunda yetersiz bilgiye sahiptir. Eğitmeliyiz.</a:t>
                      </a:r>
                    </a:p>
                    <a:p>
                      <a:pPr marL="285750" indent="-285750">
                        <a:buFont typeface="Arial" panose="020B0604020202020204" pitchFamily="34" charset="0"/>
                        <a:buChar char="•"/>
                      </a:pPr>
                      <a:endParaRPr lang="tr-TR" sz="1600" dirty="0"/>
                    </a:p>
                    <a:p>
                      <a:endParaRPr lang="tr-TR" sz="1600" dirty="0"/>
                    </a:p>
                    <a:p>
                      <a:endParaRPr lang="en-US" sz="1600" dirty="0"/>
                    </a:p>
                  </a:txBody>
                  <a:tcPr/>
                </a:tc>
                <a:extLst>
                  <a:ext uri="{0D108BD9-81ED-4DB2-BD59-A6C34878D82A}">
                    <a16:rowId xmlns:a16="http://schemas.microsoft.com/office/drawing/2014/main" val="721371135"/>
                  </a:ext>
                </a:extLst>
              </a:tr>
            </a:tbl>
          </a:graphicData>
        </a:graphic>
      </p:graphicFrame>
    </p:spTree>
    <p:extLst>
      <p:ext uri="{BB962C8B-B14F-4D97-AF65-F5344CB8AC3E}">
        <p14:creationId xmlns:p14="http://schemas.microsoft.com/office/powerpoint/2010/main" val="3932066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980BF12-C701-44AC-A51B-58DFC89BB177}"/>
              </a:ext>
            </a:extLst>
          </p:cNvPr>
          <p:cNvSpPr>
            <a:spLocks noGrp="1"/>
          </p:cNvSpPr>
          <p:nvPr>
            <p:ph type="ctrTitle"/>
          </p:nvPr>
        </p:nvSpPr>
        <p:spPr/>
        <p:txBody>
          <a:bodyPr>
            <a:normAutofit/>
          </a:bodyPr>
          <a:lstStyle/>
          <a:p>
            <a:r>
              <a:rPr lang="tr-TR" b="1" i="1" u="sng" dirty="0">
                <a:solidFill>
                  <a:srgbClr val="FF0000"/>
                </a:solidFill>
              </a:rPr>
              <a:t>HEPİNİZE SINAVINIZDA TEKRAR TEKRAR BAŞARILAR</a:t>
            </a:r>
            <a:endParaRPr lang="en-US" b="1" i="1" u="sng" dirty="0">
              <a:solidFill>
                <a:srgbClr val="FF0000"/>
              </a:solidFill>
            </a:endParaRPr>
          </a:p>
        </p:txBody>
      </p:sp>
      <p:sp>
        <p:nvSpPr>
          <p:cNvPr id="7" name="Subtitle 6">
            <a:extLst>
              <a:ext uri="{FF2B5EF4-FFF2-40B4-BE49-F238E27FC236}">
                <a16:creationId xmlns:a16="http://schemas.microsoft.com/office/drawing/2014/main" id="{94903634-0E55-4123-AE14-02E7C407F80C}"/>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014A707B-D034-4FE0-9F93-B94157A75B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7641" y="3775690"/>
            <a:ext cx="4805265" cy="2143125"/>
          </a:xfrm>
          <a:prstGeom prst="rect">
            <a:avLst/>
          </a:prstGeom>
        </p:spPr>
      </p:pic>
    </p:spTree>
    <p:extLst>
      <p:ext uri="{BB962C8B-B14F-4D97-AF65-F5344CB8AC3E}">
        <p14:creationId xmlns:p14="http://schemas.microsoft.com/office/powerpoint/2010/main" val="3532865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7AFCA-E053-4D81-9048-38FFDC3B1ACF}"/>
              </a:ext>
            </a:extLst>
          </p:cNvPr>
          <p:cNvSpPr>
            <a:spLocks noGrp="1"/>
          </p:cNvSpPr>
          <p:nvPr>
            <p:ph type="title"/>
          </p:nvPr>
        </p:nvSpPr>
        <p:spPr>
          <a:xfrm>
            <a:off x="838200" y="205273"/>
            <a:ext cx="10515600" cy="1485415"/>
          </a:xfrm>
          <a:ln>
            <a:solidFill>
              <a:srgbClr val="00B0F0"/>
            </a:solidFill>
          </a:ln>
        </p:spPr>
        <p:txBody>
          <a:bodyPr>
            <a:normAutofit fontScale="90000"/>
          </a:bodyPr>
          <a:lstStyle/>
          <a:p>
            <a:pPr algn="ctr"/>
            <a:br>
              <a:rPr lang="tr-TR" b="1" i="1" dirty="0">
                <a:solidFill>
                  <a:srgbClr val="0070C0"/>
                </a:solidFill>
              </a:rPr>
            </a:br>
            <a:r>
              <a:rPr lang="tr-TR" b="1" i="1" dirty="0">
                <a:solidFill>
                  <a:srgbClr val="0070C0"/>
                </a:solidFill>
              </a:rPr>
              <a:t>Yaşlanmaya Bağlı Farmakokinetik ve Farmakodinamik Değişiklikler-I</a:t>
            </a:r>
            <a:br>
              <a:rPr lang="en-US" dirty="0"/>
            </a:br>
            <a:endParaRPr lang="en-US" b="1" i="1" dirty="0"/>
          </a:p>
        </p:txBody>
      </p:sp>
      <p:pic>
        <p:nvPicPr>
          <p:cNvPr id="6" name="Content Placeholder 5">
            <a:extLst>
              <a:ext uri="{FF2B5EF4-FFF2-40B4-BE49-F238E27FC236}">
                <a16:creationId xmlns:a16="http://schemas.microsoft.com/office/drawing/2014/main" id="{F0810E10-10C7-43E2-ADDC-8FFE58EC22A3}"/>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25151" y="2062065"/>
            <a:ext cx="4594549" cy="3172408"/>
          </a:xfrm>
          <a:ln>
            <a:solidFill>
              <a:srgbClr val="00B0F0"/>
            </a:solidFill>
          </a:ln>
        </p:spPr>
      </p:pic>
      <p:sp>
        <p:nvSpPr>
          <p:cNvPr id="4" name="Content Placeholder 3">
            <a:extLst>
              <a:ext uri="{FF2B5EF4-FFF2-40B4-BE49-F238E27FC236}">
                <a16:creationId xmlns:a16="http://schemas.microsoft.com/office/drawing/2014/main" id="{07DECA1D-EBE1-4071-92D2-019B212998F8}"/>
              </a:ext>
            </a:extLst>
          </p:cNvPr>
          <p:cNvSpPr>
            <a:spLocks noGrp="1"/>
          </p:cNvSpPr>
          <p:nvPr>
            <p:ph sz="half" idx="2"/>
          </p:nvPr>
        </p:nvSpPr>
        <p:spPr>
          <a:ln>
            <a:solidFill>
              <a:srgbClr val="00B0F0"/>
            </a:solidFill>
          </a:ln>
        </p:spPr>
        <p:txBody>
          <a:bodyPr>
            <a:normAutofit fontScale="92500" lnSpcReduction="10000"/>
          </a:bodyPr>
          <a:lstStyle/>
          <a:p>
            <a:r>
              <a:rPr lang="tr-TR" dirty="0"/>
              <a:t>İlaç emiliminde belirgin değişiklik olmaz.</a:t>
            </a:r>
          </a:p>
          <a:p>
            <a:pPr marL="0" indent="0" algn="ctr">
              <a:buNone/>
            </a:pPr>
            <a:r>
              <a:rPr lang="tr-TR" dirty="0">
                <a:solidFill>
                  <a:srgbClr val="FF0000"/>
                </a:solidFill>
              </a:rPr>
              <a:t>İlaçların Dağılımı</a:t>
            </a:r>
          </a:p>
          <a:p>
            <a:r>
              <a:rPr lang="tr-TR" dirty="0"/>
              <a:t>Vücut yağ oranı artar+iskelet kas oranı+ vücut su oranı azalır.</a:t>
            </a:r>
          </a:p>
          <a:p>
            <a:pPr lvl="1">
              <a:buFont typeface="Wingdings" panose="05000000000000000000" pitchFamily="2" charset="2"/>
              <a:buChar char="§"/>
            </a:pPr>
            <a:r>
              <a:rPr lang="tr-TR" dirty="0"/>
              <a:t>Farmakokinetik değişiklik: İlaçların dağılım hacmi değişir.</a:t>
            </a:r>
          </a:p>
          <a:p>
            <a:pPr lvl="1">
              <a:buFont typeface="Wingdings" panose="05000000000000000000" pitchFamily="2" charset="2"/>
              <a:buChar char="§"/>
            </a:pPr>
            <a:r>
              <a:rPr lang="tr-TR" dirty="0"/>
              <a:t>Yağda çözünen ilaçların (benzodiazepinler) etki süreleri uzar.</a:t>
            </a:r>
          </a:p>
          <a:p>
            <a:pPr lvl="1">
              <a:buFont typeface="Wingdings" panose="05000000000000000000" pitchFamily="2" charset="2"/>
              <a:buChar char="§"/>
            </a:pPr>
            <a:r>
              <a:rPr lang="tr-TR" dirty="0"/>
              <a:t>Suda çözünen ilaçların (digoksin) dağılım hacmi azalır serum seviyeleri artar.</a:t>
            </a:r>
          </a:p>
          <a:p>
            <a:pPr lvl="1">
              <a:buFont typeface="Wingdings" panose="05000000000000000000" pitchFamily="2" charset="2"/>
              <a:buChar char="§"/>
            </a:pPr>
            <a:endParaRPr lang="tr-TR" dirty="0"/>
          </a:p>
          <a:p>
            <a:endParaRPr lang="tr-TR" dirty="0"/>
          </a:p>
          <a:p>
            <a:endParaRPr lang="en-US" dirty="0"/>
          </a:p>
        </p:txBody>
      </p:sp>
    </p:spTree>
    <p:extLst>
      <p:ext uri="{BB962C8B-B14F-4D97-AF65-F5344CB8AC3E}">
        <p14:creationId xmlns:p14="http://schemas.microsoft.com/office/powerpoint/2010/main" val="3132529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C9022-257E-428F-8C88-6BF8321EFD3E}"/>
              </a:ext>
            </a:extLst>
          </p:cNvPr>
          <p:cNvSpPr>
            <a:spLocks noGrp="1"/>
          </p:cNvSpPr>
          <p:nvPr>
            <p:ph type="title"/>
          </p:nvPr>
        </p:nvSpPr>
        <p:spPr>
          <a:ln>
            <a:solidFill>
              <a:srgbClr val="00B0F0"/>
            </a:solidFill>
          </a:ln>
        </p:spPr>
        <p:txBody>
          <a:bodyPr/>
          <a:lstStyle/>
          <a:p>
            <a:pPr algn="ctr"/>
            <a:r>
              <a:rPr lang="tr-TR" b="1" i="1" dirty="0">
                <a:solidFill>
                  <a:srgbClr val="0070C0"/>
                </a:solidFill>
              </a:rPr>
              <a:t>Yaşlanmaya Bağlı Farmakokinetik ve Farmakodinamik Değişiklikler-II</a:t>
            </a:r>
            <a:endParaRPr lang="en-US" dirty="0"/>
          </a:p>
        </p:txBody>
      </p:sp>
      <p:pic>
        <p:nvPicPr>
          <p:cNvPr id="10" name="Content Placeholder 9">
            <a:extLst>
              <a:ext uri="{FF2B5EF4-FFF2-40B4-BE49-F238E27FC236}">
                <a16:creationId xmlns:a16="http://schemas.microsoft.com/office/drawing/2014/main" id="{2EB836AA-6D8B-4524-8A80-4BDB8EF74D5B}"/>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200" y="1989267"/>
            <a:ext cx="2076450" cy="2200275"/>
          </a:xfrm>
          <a:ln>
            <a:solidFill>
              <a:srgbClr val="00B0F0"/>
            </a:solidFill>
          </a:ln>
        </p:spPr>
      </p:pic>
      <p:sp>
        <p:nvSpPr>
          <p:cNvPr id="4" name="Content Placeholder 3">
            <a:extLst>
              <a:ext uri="{FF2B5EF4-FFF2-40B4-BE49-F238E27FC236}">
                <a16:creationId xmlns:a16="http://schemas.microsoft.com/office/drawing/2014/main" id="{BBF05F77-487A-41CB-BE0B-8029DAA61CF3}"/>
              </a:ext>
            </a:extLst>
          </p:cNvPr>
          <p:cNvSpPr>
            <a:spLocks noGrp="1"/>
          </p:cNvSpPr>
          <p:nvPr>
            <p:ph sz="half" idx="2"/>
          </p:nvPr>
        </p:nvSpPr>
        <p:spPr>
          <a:ln>
            <a:solidFill>
              <a:srgbClr val="00B0F0"/>
            </a:solidFill>
          </a:ln>
        </p:spPr>
        <p:txBody>
          <a:bodyPr/>
          <a:lstStyle/>
          <a:p>
            <a:r>
              <a:rPr lang="tr-TR" dirty="0"/>
              <a:t>Albümin seviyesi azalır (özellikle hastalık durumlarında).</a:t>
            </a:r>
          </a:p>
          <a:p>
            <a:pPr lvl="1">
              <a:buFont typeface="Wingdings" panose="05000000000000000000" pitchFamily="2" charset="2"/>
              <a:buChar char="§"/>
            </a:pPr>
            <a:r>
              <a:rPr lang="tr-TR" dirty="0"/>
              <a:t>Albümine bağlanmak için yarışan farklı ilaçların serum seviyeleri artabilir. </a:t>
            </a:r>
          </a:p>
          <a:p>
            <a:pPr marL="0" indent="0" algn="ctr">
              <a:buNone/>
            </a:pPr>
            <a:r>
              <a:rPr lang="tr-TR" dirty="0">
                <a:solidFill>
                  <a:srgbClr val="FF0000"/>
                </a:solidFill>
              </a:rPr>
              <a:t>İlaç Metabolizması</a:t>
            </a:r>
          </a:p>
          <a:p>
            <a:r>
              <a:rPr lang="tr-TR" dirty="0"/>
              <a:t>Karaciğerde faz I reaksiyonları etkilenirken faz II reaksiyonları etkilenmez.</a:t>
            </a:r>
            <a:endParaRPr lang="en-US" dirty="0"/>
          </a:p>
        </p:txBody>
      </p:sp>
      <p:pic>
        <p:nvPicPr>
          <p:cNvPr id="12" name="Picture 11">
            <a:extLst>
              <a:ext uri="{FF2B5EF4-FFF2-40B4-BE49-F238E27FC236}">
                <a16:creationId xmlns:a16="http://schemas.microsoft.com/office/drawing/2014/main" id="{8517CAC6-1B3E-4F98-825C-07F8618FDE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44620" y="4001294"/>
            <a:ext cx="3275045" cy="1733550"/>
          </a:xfrm>
          <a:prstGeom prst="rect">
            <a:avLst/>
          </a:prstGeom>
          <a:ln>
            <a:solidFill>
              <a:srgbClr val="00B0F0"/>
            </a:solidFill>
          </a:ln>
        </p:spPr>
      </p:pic>
    </p:spTree>
    <p:extLst>
      <p:ext uri="{BB962C8B-B14F-4D97-AF65-F5344CB8AC3E}">
        <p14:creationId xmlns:p14="http://schemas.microsoft.com/office/powerpoint/2010/main" val="3206648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62BAC-FF4E-413D-9FF7-66C9A6BB5C40}"/>
              </a:ext>
            </a:extLst>
          </p:cNvPr>
          <p:cNvSpPr>
            <a:spLocks noGrp="1"/>
          </p:cNvSpPr>
          <p:nvPr>
            <p:ph type="title"/>
          </p:nvPr>
        </p:nvSpPr>
        <p:spPr>
          <a:ln>
            <a:solidFill>
              <a:srgbClr val="00B0F0"/>
            </a:solidFill>
          </a:ln>
        </p:spPr>
        <p:txBody>
          <a:bodyPr/>
          <a:lstStyle/>
          <a:p>
            <a:pPr algn="ctr"/>
            <a:r>
              <a:rPr lang="tr-TR" b="1" i="1" dirty="0">
                <a:solidFill>
                  <a:srgbClr val="0070C0"/>
                </a:solidFill>
              </a:rPr>
              <a:t>Yaşlanmaya Bağlı Farmakokinetik ve Farmakodinamik Değişiklikler-III</a:t>
            </a:r>
            <a:endParaRPr lang="en-US" dirty="0"/>
          </a:p>
        </p:txBody>
      </p:sp>
      <p:pic>
        <p:nvPicPr>
          <p:cNvPr id="6" name="Content Placeholder 5">
            <a:extLst>
              <a:ext uri="{FF2B5EF4-FFF2-40B4-BE49-F238E27FC236}">
                <a16:creationId xmlns:a16="http://schemas.microsoft.com/office/drawing/2014/main" id="{5E363421-F2AE-46D2-982E-1F1BE35A2A88}"/>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604865" y="2202024"/>
            <a:ext cx="3582955" cy="3442996"/>
          </a:xfrm>
          <a:ln>
            <a:solidFill>
              <a:srgbClr val="00B0F0"/>
            </a:solidFill>
          </a:ln>
        </p:spPr>
      </p:pic>
      <p:sp>
        <p:nvSpPr>
          <p:cNvPr id="4" name="Content Placeholder 3">
            <a:extLst>
              <a:ext uri="{FF2B5EF4-FFF2-40B4-BE49-F238E27FC236}">
                <a16:creationId xmlns:a16="http://schemas.microsoft.com/office/drawing/2014/main" id="{A8B8F643-D997-4CA5-84BD-B8F15CFF10DE}"/>
              </a:ext>
            </a:extLst>
          </p:cNvPr>
          <p:cNvSpPr>
            <a:spLocks noGrp="1"/>
          </p:cNvSpPr>
          <p:nvPr>
            <p:ph sz="half" idx="2"/>
          </p:nvPr>
        </p:nvSpPr>
        <p:spPr>
          <a:ln>
            <a:solidFill>
              <a:srgbClr val="00B0F0"/>
            </a:solidFill>
          </a:ln>
        </p:spPr>
        <p:txBody>
          <a:bodyPr/>
          <a:lstStyle/>
          <a:p>
            <a:pPr marL="0" indent="0" algn="ctr">
              <a:buNone/>
            </a:pPr>
            <a:r>
              <a:rPr lang="tr-TR" dirty="0">
                <a:solidFill>
                  <a:srgbClr val="FF0000"/>
                </a:solidFill>
              </a:rPr>
              <a:t>İlaçların Eliminasyonu</a:t>
            </a:r>
          </a:p>
          <a:p>
            <a:r>
              <a:rPr lang="tr-TR" dirty="0"/>
              <a:t>Kreatin klirensi azalır.</a:t>
            </a:r>
          </a:p>
          <a:p>
            <a:r>
              <a:rPr lang="tr-TR" dirty="0"/>
              <a:t>Yaşlılarda uygun formüller ile kreatin klirensi hesaplanmalıdır. </a:t>
            </a:r>
          </a:p>
          <a:p>
            <a:r>
              <a:rPr lang="tr-TR" dirty="0"/>
              <a:t>Böbrekten atılan ilaçlar için kreatin klirensine göre doz ayarı yapılmalıdır.</a:t>
            </a:r>
            <a:endParaRPr lang="en-US" dirty="0"/>
          </a:p>
        </p:txBody>
      </p:sp>
    </p:spTree>
    <p:extLst>
      <p:ext uri="{BB962C8B-B14F-4D97-AF65-F5344CB8AC3E}">
        <p14:creationId xmlns:p14="http://schemas.microsoft.com/office/powerpoint/2010/main" val="1452600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C5D1E-77A3-48AF-9D84-0D446B343D7E}"/>
              </a:ext>
            </a:extLst>
          </p:cNvPr>
          <p:cNvSpPr>
            <a:spLocks noGrp="1"/>
          </p:cNvSpPr>
          <p:nvPr>
            <p:ph type="title"/>
          </p:nvPr>
        </p:nvSpPr>
        <p:spPr>
          <a:ln>
            <a:solidFill>
              <a:srgbClr val="00B0F0"/>
            </a:solidFill>
          </a:ln>
        </p:spPr>
        <p:txBody>
          <a:bodyPr/>
          <a:lstStyle/>
          <a:p>
            <a:pPr algn="ctr"/>
            <a:r>
              <a:rPr lang="tr-TR" b="1" i="1" dirty="0">
                <a:solidFill>
                  <a:srgbClr val="0070C0"/>
                </a:solidFill>
              </a:rPr>
              <a:t>Yaşlanmaya Bağlı Farmakokinetik ve Farmakodinamik Değişiklikler-IV</a:t>
            </a:r>
            <a:endParaRPr lang="en-US" dirty="0"/>
          </a:p>
        </p:txBody>
      </p:sp>
      <p:pic>
        <p:nvPicPr>
          <p:cNvPr id="6" name="Content Placeholder 5">
            <a:extLst>
              <a:ext uri="{FF2B5EF4-FFF2-40B4-BE49-F238E27FC236}">
                <a16:creationId xmlns:a16="http://schemas.microsoft.com/office/drawing/2014/main" id="{70826903-9D6B-4704-879E-71F9FA26DFD3}"/>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989045" y="2425959"/>
            <a:ext cx="4637314" cy="3415004"/>
          </a:xfrm>
          <a:ln>
            <a:solidFill>
              <a:srgbClr val="00B0F0"/>
            </a:solidFill>
          </a:ln>
        </p:spPr>
      </p:pic>
      <p:sp>
        <p:nvSpPr>
          <p:cNvPr id="4" name="Content Placeholder 3">
            <a:extLst>
              <a:ext uri="{FF2B5EF4-FFF2-40B4-BE49-F238E27FC236}">
                <a16:creationId xmlns:a16="http://schemas.microsoft.com/office/drawing/2014/main" id="{13FAABEF-BB17-4A92-9DF3-3FC86CAA27EA}"/>
              </a:ext>
            </a:extLst>
          </p:cNvPr>
          <p:cNvSpPr>
            <a:spLocks noGrp="1"/>
          </p:cNvSpPr>
          <p:nvPr>
            <p:ph sz="half" idx="2"/>
          </p:nvPr>
        </p:nvSpPr>
        <p:spPr>
          <a:ln>
            <a:solidFill>
              <a:srgbClr val="00B0F0"/>
            </a:solidFill>
          </a:ln>
        </p:spPr>
        <p:txBody>
          <a:bodyPr>
            <a:normAutofit lnSpcReduction="10000"/>
          </a:bodyPr>
          <a:lstStyle/>
          <a:p>
            <a:pPr marL="0" indent="0" algn="ctr">
              <a:buNone/>
            </a:pPr>
            <a:r>
              <a:rPr lang="tr-TR" dirty="0">
                <a:solidFill>
                  <a:srgbClr val="FF0000"/>
                </a:solidFill>
              </a:rPr>
              <a:t>Farmakodinamik Değişiklikler</a:t>
            </a:r>
          </a:p>
          <a:p>
            <a:r>
              <a:rPr lang="tr-TR" dirty="0"/>
              <a:t>İlaçların vücutta nasıl etki ettiğini araştırır.</a:t>
            </a:r>
          </a:p>
          <a:p>
            <a:r>
              <a:rPr lang="tr-TR" dirty="0"/>
              <a:t>Yaşlılarda geniş bir araştırma konusu.</a:t>
            </a:r>
          </a:p>
          <a:p>
            <a:r>
              <a:rPr lang="tr-TR" dirty="0"/>
              <a:t>Yaşlıların bazı ilaçlara duyarlılıkları farmakodinamik değişikliklere bağlanmaktadır. </a:t>
            </a:r>
          </a:p>
          <a:p>
            <a:pPr lvl="1">
              <a:buFont typeface="Wingdings" panose="05000000000000000000" pitchFamily="2" charset="2"/>
              <a:buChar char="§"/>
            </a:pPr>
            <a:r>
              <a:rPr lang="tr-TR" dirty="0"/>
              <a:t>Santral sinir sistemini etkileyen ilaçlar.</a:t>
            </a:r>
          </a:p>
          <a:p>
            <a:pPr lvl="1">
              <a:buFont typeface="Wingdings" panose="05000000000000000000" pitchFamily="2" charset="2"/>
              <a:buChar char="§"/>
            </a:pPr>
            <a:r>
              <a:rPr lang="tr-TR" dirty="0"/>
              <a:t>Hipertansiyon ilaçları.</a:t>
            </a:r>
            <a:endParaRPr lang="en-US" dirty="0"/>
          </a:p>
        </p:txBody>
      </p:sp>
    </p:spTree>
    <p:extLst>
      <p:ext uri="{BB962C8B-B14F-4D97-AF65-F5344CB8AC3E}">
        <p14:creationId xmlns:p14="http://schemas.microsoft.com/office/powerpoint/2010/main" val="95606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D8AE9-DDCE-4F5A-B9D9-21143A9DE7A3}"/>
              </a:ext>
            </a:extLst>
          </p:cNvPr>
          <p:cNvSpPr>
            <a:spLocks noGrp="1"/>
          </p:cNvSpPr>
          <p:nvPr>
            <p:ph type="title"/>
          </p:nvPr>
        </p:nvSpPr>
        <p:spPr>
          <a:ln>
            <a:solidFill>
              <a:schemeClr val="accent1"/>
            </a:solidFill>
          </a:ln>
        </p:spPr>
        <p:txBody>
          <a:bodyPr>
            <a:normAutofit fontScale="90000"/>
          </a:bodyPr>
          <a:lstStyle/>
          <a:p>
            <a:pPr algn="ctr"/>
            <a:br>
              <a:rPr lang="tr-TR" b="1" i="1" dirty="0">
                <a:solidFill>
                  <a:schemeClr val="accent1"/>
                </a:solidFill>
              </a:rPr>
            </a:br>
            <a:r>
              <a:rPr lang="tr-TR" b="1" i="1" dirty="0">
                <a:solidFill>
                  <a:schemeClr val="accent1"/>
                </a:solidFill>
              </a:rPr>
              <a:t>Bitkisel İlaçlar ve Gıda Takviyeleri</a:t>
            </a:r>
            <a:br>
              <a:rPr lang="en-US" dirty="0"/>
            </a:br>
            <a:endParaRPr lang="en-US" dirty="0"/>
          </a:p>
        </p:txBody>
      </p:sp>
      <p:sp>
        <p:nvSpPr>
          <p:cNvPr id="3" name="Content Placeholder 2">
            <a:extLst>
              <a:ext uri="{FF2B5EF4-FFF2-40B4-BE49-F238E27FC236}">
                <a16:creationId xmlns:a16="http://schemas.microsoft.com/office/drawing/2014/main" id="{B2DA9C58-6D69-463B-B9C5-E96F7F40792D}"/>
              </a:ext>
            </a:extLst>
          </p:cNvPr>
          <p:cNvSpPr>
            <a:spLocks noGrp="1"/>
          </p:cNvSpPr>
          <p:nvPr>
            <p:ph sz="half" idx="1"/>
          </p:nvPr>
        </p:nvSpPr>
        <p:spPr>
          <a:ln>
            <a:solidFill>
              <a:schemeClr val="accent1"/>
            </a:solidFill>
          </a:ln>
        </p:spPr>
        <p:txBody>
          <a:bodyPr>
            <a:normAutofit fontScale="92500" lnSpcReduction="20000"/>
          </a:bodyPr>
          <a:lstStyle/>
          <a:p>
            <a:r>
              <a:rPr lang="tr-TR" dirty="0"/>
              <a:t>Yaşlılar sıklıkla bitkisel ilaçlardan hastalıklarının tedavisi için yararlanmaktadır. </a:t>
            </a:r>
          </a:p>
          <a:p>
            <a:r>
              <a:rPr lang="tr-TR" dirty="0"/>
              <a:t>Genel olarak daha doğal olduklarını ve yan etkilerinin daha az  olduğunu düşündürmektedir.</a:t>
            </a:r>
          </a:p>
          <a:p>
            <a:r>
              <a:rPr lang="tr-TR" dirty="0"/>
              <a:t>Bitkisel ilaçların ve gıda takviyelerinin kullanımı bazı çalışmalarda %50 civarına yaklaşmaktadır. </a:t>
            </a:r>
          </a:p>
          <a:p>
            <a:r>
              <a:rPr lang="tr-TR" dirty="0"/>
              <a:t>Ginseng, ginkgo biloba ve glukozamin sıklıkla kullanılan ajanlardır. </a:t>
            </a:r>
            <a:endParaRPr lang="en-US" dirty="0"/>
          </a:p>
        </p:txBody>
      </p:sp>
      <p:pic>
        <p:nvPicPr>
          <p:cNvPr id="1026" name="Picture 2" descr="ginseng ile ilgili gÃ¶rsel sonucu">
            <a:extLst>
              <a:ext uri="{FF2B5EF4-FFF2-40B4-BE49-F238E27FC236}">
                <a16:creationId xmlns:a16="http://schemas.microsoft.com/office/drawing/2014/main" id="{4EF7DA26-856D-471E-BD5F-3C7018974D7B}"/>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7533262" y="1825625"/>
            <a:ext cx="1455096" cy="1191066"/>
          </a:xfrm>
          <a:prstGeom prst="rect">
            <a:avLst/>
          </a:prstGeom>
          <a:solidFill>
            <a:schemeClr val="accent1"/>
          </a:solidFill>
          <a:ln>
            <a:solidFill>
              <a:schemeClr val="accent1"/>
            </a:solidFill>
          </a:ln>
        </p:spPr>
      </p:pic>
      <p:pic>
        <p:nvPicPr>
          <p:cNvPr id="1028" name="Picture 4" descr="ginkgo biloba aÄacÄ± ile ilgili gÃ¶rsel sonucu">
            <a:extLst>
              <a:ext uri="{FF2B5EF4-FFF2-40B4-BE49-F238E27FC236}">
                <a16:creationId xmlns:a16="http://schemas.microsoft.com/office/drawing/2014/main" id="{5E9F5296-A60A-46F2-9585-0E59A2D534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30257" y="2756272"/>
            <a:ext cx="2143125" cy="2143125"/>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pic>
        <p:nvPicPr>
          <p:cNvPr id="1030" name="Picture 6" descr="glucosamine ile ilgili gÃ¶rsel sonucu">
            <a:extLst>
              <a:ext uri="{FF2B5EF4-FFF2-40B4-BE49-F238E27FC236}">
                <a16:creationId xmlns:a16="http://schemas.microsoft.com/office/drawing/2014/main" id="{A463F591-7FF2-4D17-8259-653E350CA87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5233" y="4033838"/>
            <a:ext cx="2143125" cy="2143125"/>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957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A7B5D-C4D4-43E8-9C54-B11E4F99F6F7}"/>
              </a:ext>
            </a:extLst>
          </p:cNvPr>
          <p:cNvSpPr>
            <a:spLocks noGrp="1"/>
          </p:cNvSpPr>
          <p:nvPr>
            <p:ph type="title"/>
          </p:nvPr>
        </p:nvSpPr>
        <p:spPr>
          <a:ln>
            <a:solidFill>
              <a:schemeClr val="accent1"/>
            </a:solidFill>
          </a:ln>
        </p:spPr>
        <p:txBody>
          <a:bodyPr/>
          <a:lstStyle/>
          <a:p>
            <a:pPr algn="ctr"/>
            <a:r>
              <a:rPr lang="tr-TR" b="1" i="1" dirty="0">
                <a:solidFill>
                  <a:schemeClr val="accent1"/>
                </a:solidFill>
              </a:rPr>
              <a:t>Bitkisel İlaçlar ve Gıda Takviyeleri</a:t>
            </a:r>
            <a:endParaRPr lang="en-US" dirty="0"/>
          </a:p>
        </p:txBody>
      </p:sp>
      <p:sp>
        <p:nvSpPr>
          <p:cNvPr id="3" name="Content Placeholder 2">
            <a:extLst>
              <a:ext uri="{FF2B5EF4-FFF2-40B4-BE49-F238E27FC236}">
                <a16:creationId xmlns:a16="http://schemas.microsoft.com/office/drawing/2014/main" id="{92CF82B7-AE1F-4979-9849-01A91F33D81F}"/>
              </a:ext>
            </a:extLst>
          </p:cNvPr>
          <p:cNvSpPr>
            <a:spLocks noGrp="1"/>
          </p:cNvSpPr>
          <p:nvPr>
            <p:ph sz="half" idx="1"/>
          </p:nvPr>
        </p:nvSpPr>
        <p:spPr>
          <a:ln>
            <a:solidFill>
              <a:schemeClr val="accent1"/>
            </a:solidFill>
          </a:ln>
        </p:spPr>
        <p:txBody>
          <a:bodyPr>
            <a:normAutofit fontScale="92500" lnSpcReduction="10000"/>
          </a:bodyPr>
          <a:lstStyle/>
          <a:p>
            <a:r>
              <a:rPr lang="tr-TR" dirty="0"/>
              <a:t>Ginkgo biloba sıklıkla kognitif disfonksiyon için kullanılmaktadır, fakat  asetil salisilik asit ve warfarin ile etkileşerek kanama riskini artırmaktadır. </a:t>
            </a:r>
          </a:p>
          <a:p>
            <a:r>
              <a:rPr lang="tr-TR" dirty="0"/>
              <a:t>St. John’s Wort (Sarı Kantaron) depresif şikayetler için kullanılmaktadır. Ancak hasta eş zamanlı olarak seratonin geri alım inhibitörü de kullanıyorsa seratonin sendromu gelişme riski artmaktadır. </a:t>
            </a:r>
            <a:endParaRPr lang="en-US" dirty="0"/>
          </a:p>
        </p:txBody>
      </p:sp>
      <p:sp>
        <p:nvSpPr>
          <p:cNvPr id="4" name="Content Placeholder 3">
            <a:extLst>
              <a:ext uri="{FF2B5EF4-FFF2-40B4-BE49-F238E27FC236}">
                <a16:creationId xmlns:a16="http://schemas.microsoft.com/office/drawing/2014/main" id="{3CF6DBC5-61D2-4EE8-B2A5-7DABF990A88A}"/>
              </a:ext>
            </a:extLst>
          </p:cNvPr>
          <p:cNvSpPr>
            <a:spLocks noGrp="1"/>
          </p:cNvSpPr>
          <p:nvPr>
            <p:ph sz="half" idx="2"/>
          </p:nvPr>
        </p:nvSpPr>
        <p:spPr>
          <a:ln>
            <a:solidFill>
              <a:schemeClr val="accent1"/>
            </a:solidFill>
          </a:ln>
        </p:spPr>
        <p:txBody>
          <a:bodyPr>
            <a:normAutofit fontScale="92500" lnSpcReduction="10000"/>
          </a:bodyPr>
          <a:lstStyle/>
          <a:p>
            <a:r>
              <a:rPr lang="tr-TR" dirty="0"/>
              <a:t>En sık kullanılan bitkisel ilaçlar; ginkgo biloba, St. John’s wort, ekinezya, ginseng, sarımsak ve saw palmetto (benin prostat hipertrofisi için kullanılmaktadır). </a:t>
            </a:r>
          </a:p>
          <a:p>
            <a:endParaRPr lang="en-US" dirty="0"/>
          </a:p>
          <a:p>
            <a:endParaRPr lang="en-US" dirty="0"/>
          </a:p>
        </p:txBody>
      </p:sp>
      <p:pic>
        <p:nvPicPr>
          <p:cNvPr id="2052" name="Picture 4" descr="benign prostat hipertrofisi ile ilgili gÃ¶rsel sonucu">
            <a:extLst>
              <a:ext uri="{FF2B5EF4-FFF2-40B4-BE49-F238E27FC236}">
                <a16:creationId xmlns:a16="http://schemas.microsoft.com/office/drawing/2014/main" id="{0DA50F42-080B-467C-A43E-CFAF225FF3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19098" y="3709465"/>
            <a:ext cx="2579451" cy="1617326"/>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pic>
        <p:nvPicPr>
          <p:cNvPr id="2054" name="Picture 6" descr="hipertansiyon ile ilgili gÃ¶rsel sonucu">
            <a:extLst>
              <a:ext uri="{FF2B5EF4-FFF2-40B4-BE49-F238E27FC236}">
                <a16:creationId xmlns:a16="http://schemas.microsoft.com/office/drawing/2014/main" id="{69F458B1-47AB-4F4B-AA5F-D299783367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3796" y="4419870"/>
            <a:ext cx="2116172" cy="1600200"/>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2759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D6BB971-1ED3-4A97-9D1C-8742EFE95DEC}"/>
              </a:ext>
            </a:extLst>
          </p:cNvPr>
          <p:cNvSpPr>
            <a:spLocks noGrp="1"/>
          </p:cNvSpPr>
          <p:nvPr>
            <p:ph type="title"/>
          </p:nvPr>
        </p:nvSpPr>
        <p:spPr>
          <a:ln>
            <a:solidFill>
              <a:schemeClr val="accent1"/>
            </a:solidFill>
          </a:ln>
        </p:spPr>
        <p:txBody>
          <a:bodyPr/>
          <a:lstStyle/>
          <a:p>
            <a:pPr algn="ctr"/>
            <a:r>
              <a:rPr lang="tr-TR" b="1" i="1" dirty="0">
                <a:solidFill>
                  <a:schemeClr val="accent1"/>
                </a:solidFill>
              </a:rPr>
              <a:t>Bakımevi ve Huzurevi Yaşlılarında İlaç Kullanımı </a:t>
            </a:r>
            <a:endParaRPr lang="en-US" b="1" i="1" dirty="0">
              <a:solidFill>
                <a:schemeClr val="accent1"/>
              </a:solidFill>
            </a:endParaRPr>
          </a:p>
        </p:txBody>
      </p:sp>
      <p:sp>
        <p:nvSpPr>
          <p:cNvPr id="3" name="Content Placeholder 2">
            <a:extLst>
              <a:ext uri="{FF2B5EF4-FFF2-40B4-BE49-F238E27FC236}">
                <a16:creationId xmlns:a16="http://schemas.microsoft.com/office/drawing/2014/main" id="{FCCCE3C8-4081-4B07-AC09-ED788EA1A701}"/>
              </a:ext>
            </a:extLst>
          </p:cNvPr>
          <p:cNvSpPr>
            <a:spLocks noGrp="1"/>
          </p:cNvSpPr>
          <p:nvPr>
            <p:ph idx="1"/>
          </p:nvPr>
        </p:nvSpPr>
        <p:spPr/>
        <p:txBody>
          <a:bodyPr>
            <a:normAutofit/>
          </a:bodyPr>
          <a:lstStyle/>
          <a:p>
            <a:r>
              <a:rPr lang="tr-TR" dirty="0"/>
              <a:t>Bakım evinde veya huzur evinde yaşayan yaşlılar uygunsuz ilaç kullanımı ve ilaç yan etkileri açısından toplumda yaşayan yaşlılara göre daha fazla risk altındadır. </a:t>
            </a:r>
          </a:p>
          <a:p>
            <a:r>
              <a:rPr lang="tr-TR" dirty="0"/>
              <a:t>Ortalama ilaç sayısı 7 civarındadır ve bu popülasyonun %30’u 9 ve daha fazla ilaç kullanmaktadır.  </a:t>
            </a:r>
          </a:p>
          <a:p>
            <a:r>
              <a:rPr lang="tr-TR" dirty="0"/>
              <a:t>Anti-psikotik ilaçlar bakım evi yaşlılarında davranışsal bozukluklarda sıklıkla kullanılmaktadır, ancak düşme riskini artırmaktadır.  </a:t>
            </a:r>
          </a:p>
          <a:p>
            <a:pPr marL="0" indent="0">
              <a:buNone/>
            </a:pPr>
            <a:endParaRPr lang="en-US" dirty="0"/>
          </a:p>
        </p:txBody>
      </p:sp>
    </p:spTree>
    <p:extLst>
      <p:ext uri="{BB962C8B-B14F-4D97-AF65-F5344CB8AC3E}">
        <p14:creationId xmlns:p14="http://schemas.microsoft.com/office/powerpoint/2010/main" val="2499246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869</TotalTime>
  <Words>1703</Words>
  <Application>Microsoft Office PowerPoint</Application>
  <PresentationFormat>Widescreen</PresentationFormat>
  <Paragraphs>190</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Wingdings</vt:lpstr>
      <vt:lpstr>Office Theme</vt:lpstr>
      <vt:lpstr>YAŞLIDA AKILCI İLAÇ KULLANIMI VE POLİFARMASİ </vt:lpstr>
      <vt:lpstr>GİRİŞ</vt:lpstr>
      <vt:lpstr> Yaşlanmaya Bağlı Farmakokinetik ve Farmakodinamik Değişiklikler-I </vt:lpstr>
      <vt:lpstr>Yaşlanmaya Bağlı Farmakokinetik ve Farmakodinamik Değişiklikler-II</vt:lpstr>
      <vt:lpstr>Yaşlanmaya Bağlı Farmakokinetik ve Farmakodinamik Değişiklikler-III</vt:lpstr>
      <vt:lpstr>Yaşlanmaya Bağlı Farmakokinetik ve Farmakodinamik Değişiklikler-IV</vt:lpstr>
      <vt:lpstr> Bitkisel İlaçlar ve Gıda Takviyeleri </vt:lpstr>
      <vt:lpstr>Bitkisel İlaçlar ve Gıda Takviyeleri</vt:lpstr>
      <vt:lpstr>Bakımevi ve Huzurevi Yaşlılarında İlaç Kullanımı </vt:lpstr>
      <vt:lpstr>PowerPoint Presentation</vt:lpstr>
      <vt:lpstr>Hastanede Yatan Yaşlılar </vt:lpstr>
      <vt:lpstr>PowerPoint Presentation</vt:lpstr>
      <vt:lpstr>Yaşlılarda İlaç Kullanımında Sorunlar: İlaç Yan Etkileri</vt:lpstr>
      <vt:lpstr>PowerPoint Presentation</vt:lpstr>
      <vt:lpstr>START SLOW-GO SLOW</vt:lpstr>
      <vt:lpstr>Yaşlılarda İlaç Kullanımında Sorunlar: Reçeteleme Kaskadı </vt:lpstr>
      <vt:lpstr>Yaşlılarda İlaç Kullanımında Sorunlar: Polifarmasi</vt:lpstr>
      <vt:lpstr>YAŞLILARDA İLAÇ KULLANIMINDA SORUNLAR: UYGUNSUZ İLAÇLARIN KULLANIMI</vt:lpstr>
      <vt:lpstr>BEER’S KRİTERLERİNDEN ÖRNEKLER</vt:lpstr>
      <vt:lpstr>STOOP KRİTERLERİ ÖRNEKLER</vt:lpstr>
      <vt:lpstr>YAŞLILARDA İLAÇ KULLANIMINDA SORUNLAR: UYGUN İLACIN KULLANILMAMASI</vt:lpstr>
      <vt:lpstr>START KRİTERLERİNE ÖRNEKLER</vt:lpstr>
      <vt:lpstr>YAŞLILARDA İLAÇ KULLANIMINDA SORUNLAR: YAŞLILAR İÇİN YÜKSEK RİSKLİ İLAÇLAR</vt:lpstr>
      <vt:lpstr>Yaşlılarda İlaç Reçetelerken Nelere Dikkat Etmeliyiz ?</vt:lpstr>
      <vt:lpstr>PowerPoint Presentation</vt:lpstr>
      <vt:lpstr>HEPİNİZE SINAVINIZDA TEKRAR TEKRAR BAŞARILAR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Yaşlıda İlaç Kullanımı ve Polifarmasi </dc:title>
  <dc:creator>User</dc:creator>
  <cp:lastModifiedBy>User</cp:lastModifiedBy>
  <cp:revision>94</cp:revision>
  <dcterms:created xsi:type="dcterms:W3CDTF">2019-01-22T17:10:02Z</dcterms:created>
  <dcterms:modified xsi:type="dcterms:W3CDTF">2019-08-24T15:41:23Z</dcterms:modified>
</cp:coreProperties>
</file>