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3" r:id="rId7"/>
    <p:sldId id="262"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3/27/2018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smtClean="0"/>
              <a:t>Toplumsal cinsiyet </a:t>
            </a:r>
            <a:br>
              <a:rPr lang="tr-TR" dirty="0" smtClean="0"/>
            </a:br>
            <a:r>
              <a:rPr lang="tr-TR" dirty="0" smtClean="0"/>
              <a:t>ve eğitim</a:t>
            </a:r>
            <a:endParaRPr lang="tr-TR" dirty="0"/>
          </a:p>
        </p:txBody>
      </p:sp>
      <p:sp>
        <p:nvSpPr>
          <p:cNvPr id="3" name="Alt Başlık 2"/>
          <p:cNvSpPr>
            <a:spLocks noGrp="1"/>
          </p:cNvSpPr>
          <p:nvPr>
            <p:ph type="subTitle" idx="1"/>
          </p:nvPr>
        </p:nvSpPr>
        <p:spPr>
          <a:xfrm>
            <a:off x="684212" y="3843867"/>
            <a:ext cx="9704388" cy="1947333"/>
          </a:xfrm>
        </p:spPr>
        <p:txBody>
          <a:bodyPr>
            <a:normAutofit fontScale="92500" lnSpcReduction="10000"/>
          </a:bodyPr>
          <a:lstStyle/>
          <a:p>
            <a:pPr algn="ctr"/>
            <a:endParaRPr lang="tr-TR" b="1" dirty="0" smtClean="0">
              <a:solidFill>
                <a:srgbClr val="7030A0"/>
              </a:solidFill>
            </a:endParaRPr>
          </a:p>
          <a:p>
            <a:pPr algn="ctr"/>
            <a:endParaRPr lang="tr-TR" b="1" dirty="0">
              <a:solidFill>
                <a:srgbClr val="7030A0"/>
              </a:solidFill>
            </a:endParaRPr>
          </a:p>
          <a:p>
            <a:pPr algn="ctr"/>
            <a:r>
              <a:rPr lang="tr-TR" b="1" dirty="0" err="1">
                <a:solidFill>
                  <a:schemeClr val="tx1"/>
                </a:solidFill>
              </a:rPr>
              <a:t>Doç.Dr</a:t>
            </a:r>
            <a:r>
              <a:rPr lang="tr-TR" b="1" dirty="0">
                <a:solidFill>
                  <a:schemeClr val="tx1"/>
                </a:solidFill>
              </a:rPr>
              <a:t>. Fevziye Sayılan </a:t>
            </a:r>
            <a:r>
              <a:rPr lang="tr-TR" b="1" dirty="0" err="1">
                <a:solidFill>
                  <a:schemeClr val="tx1"/>
                </a:solidFill>
              </a:rPr>
              <a:t>Kocayiğit</a:t>
            </a:r>
            <a:r>
              <a:rPr lang="tr-TR" b="1" dirty="0">
                <a:solidFill>
                  <a:schemeClr val="tx1"/>
                </a:solidFill>
              </a:rPr>
              <a:t> </a:t>
            </a:r>
          </a:p>
          <a:p>
            <a:pPr algn="ctr"/>
            <a:r>
              <a:rPr lang="tr-TR" b="1" dirty="0">
                <a:solidFill>
                  <a:schemeClr val="tx1"/>
                </a:solidFill>
              </a:rPr>
              <a:t>ARP472 Toplumsal Cinsiyet ve Eğitim Dersi </a:t>
            </a:r>
          </a:p>
          <a:p>
            <a:pPr algn="ctr"/>
            <a:r>
              <a:rPr lang="tr-TR" b="1" dirty="0">
                <a:solidFill>
                  <a:schemeClr val="tx1"/>
                </a:solidFill>
              </a:rPr>
              <a:t>Açık Ders Malzemeleri </a:t>
            </a:r>
          </a:p>
        </p:txBody>
      </p:sp>
    </p:spTree>
    <p:extLst>
      <p:ext uri="{BB962C8B-B14F-4D97-AF65-F5344CB8AC3E}">
        <p14:creationId xmlns:p14="http://schemas.microsoft.com/office/powerpoint/2010/main" val="239224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212" y="4610100"/>
            <a:ext cx="8534400" cy="1384299"/>
          </a:xfrm>
        </p:spPr>
        <p:txBody>
          <a:bodyPr>
            <a:normAutofit/>
          </a:bodyPr>
          <a:lstStyle/>
          <a:p>
            <a:pPr algn="ctr"/>
            <a:r>
              <a:rPr lang="tr-TR" sz="1600" cap="none" dirty="0"/>
              <a:t>Doç. Dr. Fevziye Sayılan </a:t>
            </a:r>
            <a:r>
              <a:rPr lang="tr-TR" sz="1600" cap="none" dirty="0" err="1"/>
              <a:t>Kocayiğit</a:t>
            </a:r>
            <a:r>
              <a:rPr lang="tr-TR" sz="1600" cap="none" dirty="0"/>
              <a:t> </a:t>
            </a:r>
            <a:br>
              <a:rPr lang="tr-TR" sz="1600" cap="none" dirty="0"/>
            </a:br>
            <a:r>
              <a:rPr lang="tr-TR" sz="1600" cap="none" dirty="0"/>
              <a:t>ARP472 Toplumsal Cinsiyet Ve Eğitim Dersi </a:t>
            </a:r>
            <a:br>
              <a:rPr lang="tr-TR" sz="1600" cap="none" dirty="0"/>
            </a:br>
            <a:r>
              <a:rPr lang="tr-TR" sz="1600" cap="none" dirty="0"/>
              <a:t>Açık Ders Malzemeleri</a:t>
            </a:r>
            <a:endParaRPr lang="tr-TR" sz="1600" dirty="0"/>
          </a:p>
        </p:txBody>
      </p:sp>
      <p:sp>
        <p:nvSpPr>
          <p:cNvPr id="3" name="İçerik Yer Tutucusu 2"/>
          <p:cNvSpPr>
            <a:spLocks noGrp="1"/>
          </p:cNvSpPr>
          <p:nvPr>
            <p:ph idx="1"/>
          </p:nvPr>
        </p:nvSpPr>
        <p:spPr/>
        <p:txBody>
          <a:bodyPr>
            <a:normAutofit/>
          </a:bodyPr>
          <a:lstStyle/>
          <a:p>
            <a:r>
              <a:rPr lang="tr-TR" sz="2800" dirty="0">
                <a:solidFill>
                  <a:schemeClr val="tx1"/>
                </a:solidFill>
              </a:rPr>
              <a:t>Toplumsal cinsiyet eşitliği hak temelli bir yaklaşımdır ve kadın ve erkek rollerine dair önyargıların ortadan kaldırılmasına hizmet eder.</a:t>
            </a:r>
          </a:p>
        </p:txBody>
      </p:sp>
    </p:spTree>
    <p:extLst>
      <p:ext uri="{BB962C8B-B14F-4D97-AF65-F5344CB8AC3E}">
        <p14:creationId xmlns:p14="http://schemas.microsoft.com/office/powerpoint/2010/main" val="366064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3700" y="5588000"/>
            <a:ext cx="8636000" cy="1130300"/>
          </a:xfrm>
        </p:spPr>
        <p:txBody>
          <a:bodyPr>
            <a:normAutofit fontScale="90000"/>
          </a:bodyPr>
          <a:lstStyle/>
          <a:p>
            <a:pPr algn="ctr"/>
            <a:r>
              <a:rPr lang="tr-TR" sz="1600" b="1" cap="none" dirty="0" smtClean="0">
                <a:solidFill>
                  <a:srgbClr val="7030A0"/>
                </a:solidFill>
              </a:rPr>
              <a:t/>
            </a:r>
            <a:br>
              <a:rPr lang="tr-TR" sz="1600" b="1" cap="none" dirty="0" smtClean="0">
                <a:solidFill>
                  <a:srgbClr val="7030A0"/>
                </a:solidFill>
              </a:rPr>
            </a:br>
            <a:r>
              <a:rPr lang="tr-TR" sz="1600" b="1" cap="none" dirty="0" smtClean="0">
                <a:solidFill>
                  <a:srgbClr val="7030A0"/>
                </a:solidFill>
              </a:rPr>
              <a:t/>
            </a:r>
            <a:br>
              <a:rPr lang="tr-TR" sz="1600" b="1" cap="none" dirty="0" smtClean="0">
                <a:solidFill>
                  <a:srgbClr val="7030A0"/>
                </a:solidFill>
              </a:rPr>
            </a:br>
            <a:r>
              <a:rPr lang="tr-TR" sz="1600" b="1" cap="none" dirty="0">
                <a:solidFill>
                  <a:srgbClr val="7030A0"/>
                </a:solidFill>
              </a:rPr>
              <a:t/>
            </a:r>
            <a:br>
              <a:rPr lang="tr-TR" sz="1600" b="1" cap="none" dirty="0">
                <a:solidFill>
                  <a:srgbClr val="7030A0"/>
                </a:solidFill>
              </a:rPr>
            </a:br>
            <a:r>
              <a:rPr lang="tr-TR" sz="1600" cap="none" dirty="0" smtClean="0"/>
              <a:t>Doç. Dr. Fevziye Sayılan </a:t>
            </a:r>
            <a:r>
              <a:rPr lang="tr-TR" sz="1600" cap="none" dirty="0" err="1" smtClean="0"/>
              <a:t>Kocayiğit</a:t>
            </a:r>
            <a:r>
              <a:rPr lang="tr-TR" sz="1600" cap="none" dirty="0" smtClean="0"/>
              <a:t> </a:t>
            </a:r>
            <a:br>
              <a:rPr lang="tr-TR" sz="1600" cap="none" dirty="0" smtClean="0"/>
            </a:br>
            <a:r>
              <a:rPr lang="tr-TR" sz="1600" cap="none" dirty="0" smtClean="0"/>
              <a:t>ARP472 Toplumsal Cinsiyet Ve Eğitim Dersi </a:t>
            </a:r>
            <a:br>
              <a:rPr lang="tr-TR" sz="1600" cap="none" dirty="0" smtClean="0"/>
            </a:br>
            <a:r>
              <a:rPr lang="tr-TR" sz="1600" cap="none" dirty="0" smtClean="0"/>
              <a:t>Açık Ders Malzemeleri </a:t>
            </a:r>
            <a:r>
              <a:rPr lang="tr-TR" dirty="0"/>
              <a:t/>
            </a:r>
            <a:br>
              <a:rPr lang="tr-TR" dirty="0"/>
            </a:br>
            <a:endParaRPr lang="tr-TR" dirty="0"/>
          </a:p>
        </p:txBody>
      </p:sp>
      <p:pic>
        <p:nvPicPr>
          <p:cNvPr id="4" name="İçerik Yer Tutucusu 3" descr="C:\Users\FEVZİYE\Desktop\Ekran Alıntısı.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46301" y="495300"/>
            <a:ext cx="7072311" cy="4521200"/>
          </a:xfrm>
          <a:prstGeom prst="rect">
            <a:avLst/>
          </a:prstGeom>
          <a:noFill/>
          <a:ln>
            <a:noFill/>
          </a:ln>
        </p:spPr>
      </p:pic>
    </p:spTree>
    <p:extLst>
      <p:ext uri="{BB962C8B-B14F-4D97-AF65-F5344CB8AC3E}">
        <p14:creationId xmlns:p14="http://schemas.microsoft.com/office/powerpoint/2010/main" val="2115495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Giriş </a:t>
            </a:r>
            <a:br>
              <a:rPr lang="tr-TR" b="1" dirty="0" smtClean="0"/>
            </a:br>
            <a:r>
              <a:rPr lang="tr-TR" b="1" dirty="0" smtClean="0"/>
              <a:t>Eğitim </a:t>
            </a:r>
            <a:r>
              <a:rPr lang="tr-TR" b="1" dirty="0"/>
              <a:t>Toplumsal Cinsiyet ilişkisi </a:t>
            </a:r>
            <a:r>
              <a:rPr lang="tr-TR" dirty="0"/>
              <a:t/>
            </a:r>
            <a:br>
              <a:rPr lang="tr-TR" dirty="0"/>
            </a:br>
            <a:endParaRPr lang="tr-TR" dirty="0"/>
          </a:p>
        </p:txBody>
      </p:sp>
      <p:sp>
        <p:nvSpPr>
          <p:cNvPr id="3" name="İçerik Yer Tutucusu 2"/>
          <p:cNvSpPr>
            <a:spLocks noGrp="1"/>
          </p:cNvSpPr>
          <p:nvPr>
            <p:ph idx="1"/>
          </p:nvPr>
        </p:nvSpPr>
        <p:spPr/>
        <p:txBody>
          <a:bodyPr/>
          <a:lstStyle/>
          <a:p>
            <a:r>
              <a:rPr lang="tr-TR" i="1" dirty="0" smtClean="0">
                <a:solidFill>
                  <a:schemeClr val="tx1"/>
                </a:solidFill>
              </a:rPr>
              <a:t>«Eğitim </a:t>
            </a:r>
            <a:r>
              <a:rPr lang="tr-TR" i="1" dirty="0">
                <a:solidFill>
                  <a:schemeClr val="tx1"/>
                </a:solidFill>
              </a:rPr>
              <a:t>sistemleri içinde bulundukları toplumun toplumsal cinsiyet </a:t>
            </a:r>
            <a:endParaRPr lang="tr-TR" dirty="0">
              <a:solidFill>
                <a:schemeClr val="tx1"/>
              </a:solidFill>
            </a:endParaRPr>
          </a:p>
          <a:p>
            <a:pPr marL="0" indent="0">
              <a:buNone/>
            </a:pPr>
            <a:r>
              <a:rPr lang="tr-TR" i="1" dirty="0">
                <a:solidFill>
                  <a:schemeClr val="tx1"/>
                </a:solidFill>
              </a:rPr>
              <a:t>sistemlerinin bir mikro </a:t>
            </a:r>
            <a:r>
              <a:rPr lang="tr-TR" i="1" dirty="0" err="1">
                <a:solidFill>
                  <a:schemeClr val="tx1"/>
                </a:solidFill>
              </a:rPr>
              <a:t>kozmozunu</a:t>
            </a:r>
            <a:r>
              <a:rPr lang="tr-TR" i="1" dirty="0">
                <a:solidFill>
                  <a:schemeClr val="tx1"/>
                </a:solidFill>
              </a:rPr>
              <a:t> oluşturur, </a:t>
            </a:r>
            <a:r>
              <a:rPr lang="tr-TR" i="1" dirty="0" err="1">
                <a:solidFill>
                  <a:schemeClr val="tx1"/>
                </a:solidFill>
              </a:rPr>
              <a:t>varolan</a:t>
            </a:r>
            <a:r>
              <a:rPr lang="tr-TR" i="1" dirty="0">
                <a:solidFill>
                  <a:schemeClr val="tx1"/>
                </a:solidFill>
              </a:rPr>
              <a:t> toplumsal </a:t>
            </a:r>
            <a:endParaRPr lang="tr-TR" dirty="0">
              <a:solidFill>
                <a:schemeClr val="tx1"/>
              </a:solidFill>
            </a:endParaRPr>
          </a:p>
          <a:p>
            <a:pPr marL="0" indent="0">
              <a:buNone/>
            </a:pPr>
            <a:r>
              <a:rPr lang="tr-TR" i="1" dirty="0">
                <a:solidFill>
                  <a:schemeClr val="tx1"/>
                </a:solidFill>
              </a:rPr>
              <a:t>ilişkilere ve pratiklere meşruiyet </a:t>
            </a:r>
            <a:r>
              <a:rPr lang="tr-TR" i="1" dirty="0" smtClean="0">
                <a:solidFill>
                  <a:schemeClr val="tx1"/>
                </a:solidFill>
              </a:rPr>
              <a:t>kazandırırlar.»  </a:t>
            </a:r>
            <a:r>
              <a:rPr lang="tr-TR" i="1" dirty="0">
                <a:solidFill>
                  <a:schemeClr val="tx1"/>
                </a:solidFill>
              </a:rPr>
              <a:t>(Tan, 2000:26). </a:t>
            </a:r>
            <a:endParaRPr lang="tr-TR" dirty="0">
              <a:solidFill>
                <a:schemeClr val="tx1"/>
              </a:solidFill>
            </a:endParaRPr>
          </a:p>
        </p:txBody>
      </p:sp>
    </p:spTree>
    <p:extLst>
      <p:ext uri="{BB962C8B-B14F-4D97-AF65-F5344CB8AC3E}">
        <p14:creationId xmlns:p14="http://schemas.microsoft.com/office/powerpoint/2010/main" val="2232151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212" y="4800600"/>
            <a:ext cx="8534400" cy="1270000"/>
          </a:xfrm>
        </p:spPr>
        <p:txBody>
          <a:bodyPr>
            <a:noAutofit/>
          </a:bodyPr>
          <a:lstStyle/>
          <a:p>
            <a:pPr algn="ctr"/>
            <a:r>
              <a:rPr lang="tr-TR" sz="1400" cap="none" dirty="0"/>
              <a:t>Doç. Dr. Fevziye Sayılan </a:t>
            </a:r>
            <a:r>
              <a:rPr lang="tr-TR" sz="1400" cap="none" dirty="0" err="1"/>
              <a:t>Kocayiğit</a:t>
            </a:r>
            <a:r>
              <a:rPr lang="tr-TR" sz="1400" cap="none" dirty="0"/>
              <a:t> </a:t>
            </a:r>
            <a:br>
              <a:rPr lang="tr-TR" sz="1400" cap="none" dirty="0"/>
            </a:br>
            <a:r>
              <a:rPr lang="tr-TR" sz="1400" cap="none" dirty="0"/>
              <a:t>ARP472 Toplumsal Cinsiyet Ve Eğitim Dersi </a:t>
            </a:r>
            <a:br>
              <a:rPr lang="tr-TR" sz="1400" cap="none" dirty="0"/>
            </a:br>
            <a:r>
              <a:rPr lang="tr-TR" sz="1400" cap="none" dirty="0"/>
              <a:t>Açık Ders Malzemeleri </a:t>
            </a:r>
            <a:r>
              <a:rPr lang="tr-TR" sz="1400" dirty="0"/>
              <a:t/>
            </a:r>
            <a:br>
              <a:rPr lang="tr-TR" sz="1400" dirty="0"/>
            </a:br>
            <a:endParaRPr lang="tr-TR" sz="1400" dirty="0"/>
          </a:p>
        </p:txBody>
      </p:sp>
      <p:sp>
        <p:nvSpPr>
          <p:cNvPr id="3" name="İçerik Yer Tutucusu 2"/>
          <p:cNvSpPr>
            <a:spLocks noGrp="1"/>
          </p:cNvSpPr>
          <p:nvPr>
            <p:ph idx="1"/>
          </p:nvPr>
        </p:nvSpPr>
        <p:spPr/>
        <p:txBody>
          <a:bodyPr>
            <a:normAutofit fontScale="77500" lnSpcReduction="20000"/>
          </a:bodyPr>
          <a:lstStyle/>
          <a:p>
            <a:pPr algn="just"/>
            <a:r>
              <a:rPr lang="tr-TR" dirty="0">
                <a:solidFill>
                  <a:schemeClr val="tx1"/>
                </a:solidFill>
              </a:rPr>
              <a:t>Günümüzde teknolojinin sunduğu olanaklarla öğrenme ve bilgi edinme kaynakları ve olanakları artarak çeşitlense de, okul  hala bilgiyi güce dönüştüren  en önemli kurum özelliğini koruyor. Daha ileri eğitime erişimin  eşiği olan   zorunlu eğitimin  evrensel düzeyde  norm olarak kabul edilmesi ve süresinin giderek uzaması,  okul sisteminin  hem devletler hem de bireyler açısından  önemini güçlendiriyor. </a:t>
            </a:r>
          </a:p>
          <a:p>
            <a:pPr algn="just"/>
            <a:endParaRPr lang="tr-TR" dirty="0" smtClean="0">
              <a:solidFill>
                <a:schemeClr val="tx1"/>
              </a:solidFill>
            </a:endParaRPr>
          </a:p>
          <a:p>
            <a:pPr algn="just"/>
            <a:endParaRPr lang="tr-TR" dirty="0">
              <a:solidFill>
                <a:schemeClr val="tx1"/>
              </a:solidFill>
            </a:endParaRPr>
          </a:p>
          <a:p>
            <a:pPr algn="just"/>
            <a:r>
              <a:rPr lang="tr-TR" dirty="0" smtClean="0">
                <a:solidFill>
                  <a:schemeClr val="tx1"/>
                </a:solidFill>
              </a:rPr>
              <a:t>Eğitim </a:t>
            </a:r>
            <a:r>
              <a:rPr lang="tr-TR" dirty="0">
                <a:solidFill>
                  <a:schemeClr val="tx1"/>
                </a:solidFill>
              </a:rPr>
              <a:t>ve okul sistemi ataerkil kapitalist toplumun temel kurumları olan istihdam-piyasa ve aile ile daha geniş toplum ve devlet arasındaki ilişkilerin düğüm noktasıdır. Zorunlu temel eğitimden geçen çocukların ve gençlerin ilerde hangi işlere ve konumlara yerleşeceği, ailedeki ve piyasadaki işlerin kimler arasında nasıl paylaşılacağı, çocukların nasıl büyütüleceği, kaynaklardan kimlerin nasıl yararlanacağı,  işlerin kimler tarafından yapılacağı ile ilgili soruların yanıtını sağlayacak etkinliklerin  çoğu  okullarda sistematik biçimde örgütlenir. </a:t>
            </a:r>
          </a:p>
        </p:txBody>
      </p:sp>
    </p:spTree>
    <p:extLst>
      <p:ext uri="{BB962C8B-B14F-4D97-AF65-F5344CB8AC3E}">
        <p14:creationId xmlns:p14="http://schemas.microsoft.com/office/powerpoint/2010/main" val="2130706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212" y="4864100"/>
            <a:ext cx="8534400" cy="1130299"/>
          </a:xfrm>
        </p:spPr>
        <p:txBody>
          <a:bodyPr>
            <a:normAutofit fontScale="90000"/>
          </a:bodyPr>
          <a:lstStyle/>
          <a:p>
            <a:pPr algn="ctr"/>
            <a:r>
              <a:rPr lang="tr-TR" sz="1400" cap="none" dirty="0" smtClean="0"/>
              <a:t/>
            </a:r>
            <a:br>
              <a:rPr lang="tr-TR" sz="1400" cap="none" dirty="0" smtClean="0"/>
            </a:br>
            <a:r>
              <a:rPr lang="tr-TR" sz="1400" cap="none" dirty="0"/>
              <a:t/>
            </a:r>
            <a:br>
              <a:rPr lang="tr-TR" sz="1400" cap="none" dirty="0"/>
            </a:br>
            <a:r>
              <a:rPr lang="tr-TR" sz="1400" cap="none" dirty="0" smtClean="0"/>
              <a:t>Doç</a:t>
            </a:r>
            <a:r>
              <a:rPr lang="tr-TR" sz="1400" cap="none" dirty="0"/>
              <a:t>. Dr. Fevziye Sayılan </a:t>
            </a:r>
            <a:r>
              <a:rPr lang="tr-TR" sz="1400" cap="none" dirty="0" err="1"/>
              <a:t>Kocayiğit</a:t>
            </a:r>
            <a:r>
              <a:rPr lang="tr-TR" sz="1400" cap="none" dirty="0"/>
              <a:t> </a:t>
            </a:r>
            <a:br>
              <a:rPr lang="tr-TR" sz="1400" cap="none" dirty="0"/>
            </a:br>
            <a:r>
              <a:rPr lang="tr-TR" sz="1400" cap="none" dirty="0"/>
              <a:t>ARP472 Toplumsal Cinsiyet Ve Eğitim Dersi </a:t>
            </a:r>
            <a:br>
              <a:rPr lang="tr-TR" sz="1400" cap="none" dirty="0"/>
            </a:br>
            <a:r>
              <a:rPr lang="tr-TR" sz="1400" cap="none" dirty="0"/>
              <a:t>Açık Ders Malzemeleri </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a:solidFill>
                  <a:schemeClr val="tx1"/>
                </a:solidFill>
              </a:rPr>
              <a:t>E</a:t>
            </a:r>
            <a:r>
              <a:rPr lang="tr-TR" dirty="0" smtClean="0">
                <a:solidFill>
                  <a:schemeClr val="tx1"/>
                </a:solidFill>
              </a:rPr>
              <a:t>ğitim </a:t>
            </a:r>
            <a:r>
              <a:rPr lang="tr-TR" dirty="0">
                <a:solidFill>
                  <a:schemeClr val="tx1"/>
                </a:solidFill>
              </a:rPr>
              <a:t>ve okul sistemi,  egemen ideolojinin ve toplumun başat değerlerinin yeni nesillere aktarılmasını sağlar.  Bu başat değerler toplumsal farklılıkların  (sınıf, toplumsal cinsiyet, </a:t>
            </a:r>
            <a:r>
              <a:rPr lang="tr-TR" dirty="0" err="1">
                <a:solidFill>
                  <a:schemeClr val="tx1"/>
                </a:solidFill>
              </a:rPr>
              <a:t>etnisite</a:t>
            </a:r>
            <a:r>
              <a:rPr lang="tr-TR" dirty="0">
                <a:solidFill>
                  <a:schemeClr val="tx1"/>
                </a:solidFill>
              </a:rPr>
              <a:t>, dinsel ve </a:t>
            </a:r>
            <a:r>
              <a:rPr lang="tr-TR" dirty="0" smtClean="0">
                <a:solidFill>
                  <a:schemeClr val="tx1"/>
                </a:solidFill>
              </a:rPr>
              <a:t>kültürel farklılık)   </a:t>
            </a:r>
            <a:r>
              <a:rPr lang="tr-TR" dirty="0">
                <a:solidFill>
                  <a:schemeClr val="tx1"/>
                </a:solidFill>
              </a:rPr>
              <a:t>ve verili iktidar ilişkilerinin  sürmesini (yeniden üretimini) sağlar. Bu yeniden üretim süreci oldukça karmaşık  biçimde ve kültürel kodlar aracılığıyla işler.</a:t>
            </a:r>
          </a:p>
        </p:txBody>
      </p:sp>
    </p:spTree>
    <p:extLst>
      <p:ext uri="{BB962C8B-B14F-4D97-AF65-F5344CB8AC3E}">
        <p14:creationId xmlns:p14="http://schemas.microsoft.com/office/powerpoint/2010/main" val="192162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74900" y="5003800"/>
            <a:ext cx="5918200" cy="1041399"/>
          </a:xfrm>
        </p:spPr>
        <p:txBody>
          <a:bodyPr>
            <a:normAutofit/>
          </a:bodyPr>
          <a:lstStyle/>
          <a:p>
            <a:pPr algn="ctr"/>
            <a:r>
              <a:rPr lang="tr-TR" sz="1400" cap="none" dirty="0"/>
              <a:t>Doç. Dr. Fevziye Sayılan </a:t>
            </a:r>
            <a:r>
              <a:rPr lang="tr-TR" sz="1400" cap="none" dirty="0" err="1"/>
              <a:t>Kocayiğit</a:t>
            </a:r>
            <a:r>
              <a:rPr lang="tr-TR" sz="1400" cap="none" dirty="0"/>
              <a:t> </a:t>
            </a:r>
            <a:br>
              <a:rPr lang="tr-TR" sz="1400" cap="none" dirty="0"/>
            </a:br>
            <a:r>
              <a:rPr lang="tr-TR" sz="1400" cap="none" dirty="0"/>
              <a:t>ARP472 Toplumsal Cinsiyet Ve Eğitim Dersi </a:t>
            </a:r>
            <a:br>
              <a:rPr lang="tr-TR" sz="1400" cap="none" dirty="0"/>
            </a:br>
            <a:r>
              <a:rPr lang="tr-TR" sz="1400" cap="none" dirty="0"/>
              <a:t>Açık Ders Malzemeleri </a:t>
            </a:r>
            <a:r>
              <a:rPr lang="tr-TR" sz="1400" dirty="0"/>
              <a:t/>
            </a:r>
            <a:br>
              <a:rPr lang="tr-TR" sz="1400" dirty="0"/>
            </a:br>
            <a:endParaRPr lang="tr-TR" sz="1400" dirty="0"/>
          </a:p>
        </p:txBody>
      </p:sp>
      <p:sp>
        <p:nvSpPr>
          <p:cNvPr id="3" name="İçerik Yer Tutucusu 2"/>
          <p:cNvSpPr>
            <a:spLocks noGrp="1"/>
          </p:cNvSpPr>
          <p:nvPr>
            <p:ph idx="1"/>
          </p:nvPr>
        </p:nvSpPr>
        <p:spPr/>
        <p:txBody>
          <a:bodyPr>
            <a:normAutofit lnSpcReduction="10000"/>
          </a:bodyPr>
          <a:lstStyle/>
          <a:p>
            <a:pPr algn="just"/>
            <a:r>
              <a:rPr lang="tr-TR" dirty="0">
                <a:solidFill>
                  <a:schemeClr val="tx1"/>
                </a:solidFill>
              </a:rPr>
              <a:t>Okul benlikler ve öznelliklerin inşasında diğer kültürel kurumlardan daha   elverişli olanaklara sahiptir. Bu ayrımları ve asimetrileri üretirken meşrulaştırıcı daha fazla araç vardır elinde.  Bilimsellik ve </a:t>
            </a:r>
            <a:r>
              <a:rPr lang="tr-TR" dirty="0" smtClean="0">
                <a:solidFill>
                  <a:schemeClr val="tx1"/>
                </a:solidFill>
              </a:rPr>
              <a:t>pedagoji </a:t>
            </a:r>
            <a:r>
              <a:rPr lang="tr-TR" dirty="0">
                <a:solidFill>
                  <a:schemeClr val="tx1"/>
                </a:solidFill>
              </a:rPr>
              <a:t>adına pek çok asimetriyi,  kolaylıkla kabul ettirebilirsiniz. </a:t>
            </a:r>
            <a:endParaRPr lang="tr-TR" dirty="0" smtClean="0">
              <a:solidFill>
                <a:schemeClr val="tx1"/>
              </a:solidFill>
            </a:endParaRPr>
          </a:p>
          <a:p>
            <a:pPr algn="just"/>
            <a:r>
              <a:rPr lang="tr-TR" dirty="0">
                <a:solidFill>
                  <a:schemeClr val="tx1"/>
                </a:solidFill>
              </a:rPr>
              <a:t>İdeolojik ve toplumsal yeniden üretimindeki bu rolü nedeniyle eğitim sistemi ve okullar hem  kapitalist iş yaşamı, aile ve toplumdaki değişimlerden  etkilenir (Tan, 1994),  hem de  eğitim sistemi ve okul bu değişimi yönlendirme potansiyeline sahiptir. Çünkü okullar sadece başat değerlerin ve verili iktidar ilişkilerinin yeniden üretimini sağlamaz, aynı zamanda bunların sorgulanması için dayanaklar, koşullar  ve öznellikler üreterek toplumsal değişmede önemli bir rol oynar. </a:t>
            </a:r>
          </a:p>
        </p:txBody>
      </p:sp>
    </p:spTree>
    <p:extLst>
      <p:ext uri="{BB962C8B-B14F-4D97-AF65-F5344CB8AC3E}">
        <p14:creationId xmlns:p14="http://schemas.microsoft.com/office/powerpoint/2010/main" val="171851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7000" y="4864100"/>
            <a:ext cx="5283200" cy="1130299"/>
          </a:xfrm>
        </p:spPr>
        <p:txBody>
          <a:bodyPr>
            <a:normAutofit fontScale="90000"/>
          </a:bodyPr>
          <a:lstStyle/>
          <a:p>
            <a:pPr algn="ctr"/>
            <a:r>
              <a:rPr lang="tr-TR" sz="1600" cap="none" dirty="0" smtClean="0"/>
              <a:t/>
            </a:r>
            <a:br>
              <a:rPr lang="tr-TR" sz="1600" cap="none" dirty="0" smtClean="0"/>
            </a:br>
            <a:r>
              <a:rPr lang="tr-TR" sz="1600" cap="none" dirty="0" smtClean="0"/>
              <a:t/>
            </a:r>
            <a:br>
              <a:rPr lang="tr-TR" sz="1600" cap="none" dirty="0" smtClean="0"/>
            </a:br>
            <a:r>
              <a:rPr lang="tr-TR" sz="1600" cap="none" dirty="0"/>
              <a:t/>
            </a:r>
            <a:br>
              <a:rPr lang="tr-TR" sz="1600" cap="none" dirty="0"/>
            </a:br>
            <a:r>
              <a:rPr lang="tr-TR" sz="1600" cap="none" dirty="0" smtClean="0"/>
              <a:t>Doç</a:t>
            </a:r>
            <a:r>
              <a:rPr lang="tr-TR" sz="1600" cap="none" dirty="0"/>
              <a:t>. Dr. Fevziye Sayılan </a:t>
            </a:r>
            <a:r>
              <a:rPr lang="tr-TR" sz="1600" cap="none" dirty="0" err="1"/>
              <a:t>Kocayiğit</a:t>
            </a:r>
            <a:r>
              <a:rPr lang="tr-TR" sz="1600" cap="none" dirty="0"/>
              <a:t> </a:t>
            </a:r>
            <a:br>
              <a:rPr lang="tr-TR" sz="1600" cap="none" dirty="0"/>
            </a:br>
            <a:r>
              <a:rPr lang="tr-TR" sz="1600" cap="none" dirty="0"/>
              <a:t>ARP472 Toplumsal Cinsiyet Ve Eğitim Dersi </a:t>
            </a:r>
            <a:br>
              <a:rPr lang="tr-TR" sz="1600" cap="none" dirty="0"/>
            </a:br>
            <a:r>
              <a:rPr lang="tr-TR" sz="1600" cap="none" dirty="0"/>
              <a:t>Açık Ders Malzemeleri </a:t>
            </a:r>
            <a:r>
              <a:rPr lang="tr-TR" dirty="0"/>
              <a:t/>
            </a:r>
            <a:br>
              <a:rPr lang="tr-TR" dirty="0"/>
            </a:br>
            <a:endParaRPr lang="tr-TR" dirty="0"/>
          </a:p>
        </p:txBody>
      </p:sp>
      <p:sp>
        <p:nvSpPr>
          <p:cNvPr id="3" name="İçerik Yer Tutucusu 2"/>
          <p:cNvSpPr>
            <a:spLocks noGrp="1"/>
          </p:cNvSpPr>
          <p:nvPr>
            <p:ph idx="1"/>
          </p:nvPr>
        </p:nvSpPr>
        <p:spPr/>
        <p:txBody>
          <a:bodyPr/>
          <a:lstStyle/>
          <a:p>
            <a:pPr algn="just"/>
            <a:r>
              <a:rPr lang="tr-TR" dirty="0">
                <a:solidFill>
                  <a:schemeClr val="tx1"/>
                </a:solidFill>
              </a:rPr>
              <a:t>Bu biçimlendirmenin önemli bir </a:t>
            </a:r>
            <a:r>
              <a:rPr lang="tr-TR" dirty="0" smtClean="0">
                <a:solidFill>
                  <a:schemeClr val="tx1"/>
                </a:solidFill>
              </a:rPr>
              <a:t>boyutu </a:t>
            </a:r>
            <a:r>
              <a:rPr lang="tr-TR" dirty="0" err="1">
                <a:solidFill>
                  <a:schemeClr val="tx1"/>
                </a:solidFill>
              </a:rPr>
              <a:t>cinsiyetlendirilmiş</a:t>
            </a:r>
            <a:r>
              <a:rPr lang="tr-TR" dirty="0">
                <a:solidFill>
                  <a:schemeClr val="tx1"/>
                </a:solidFill>
              </a:rPr>
              <a:t> </a:t>
            </a:r>
            <a:r>
              <a:rPr lang="tr-TR" dirty="0" smtClean="0">
                <a:solidFill>
                  <a:schemeClr val="tx1"/>
                </a:solidFill>
              </a:rPr>
              <a:t>öznelliklerin </a:t>
            </a:r>
            <a:r>
              <a:rPr lang="tr-TR" dirty="0">
                <a:solidFill>
                  <a:schemeClr val="tx1"/>
                </a:solidFill>
              </a:rPr>
              <a:t>(kadınlık ve erkeklikle ilgili) </a:t>
            </a:r>
            <a:r>
              <a:rPr lang="tr-TR" dirty="0" smtClean="0">
                <a:solidFill>
                  <a:schemeClr val="tx1"/>
                </a:solidFill>
              </a:rPr>
              <a:t>inşasıyla </a:t>
            </a:r>
            <a:r>
              <a:rPr lang="tr-TR" dirty="0">
                <a:solidFill>
                  <a:schemeClr val="tx1"/>
                </a:solidFill>
              </a:rPr>
              <a:t>ilgilidir.  Eğitim sistemleri gerek okulda sunulan bilgi süreçleri aracılığıyla, gerekse okulun sunduğu kültürel iklim içinde,    cinsiyetçi kalıp yargıların ve değerlerin yeniden </a:t>
            </a:r>
            <a:r>
              <a:rPr lang="tr-TR" dirty="0" smtClean="0">
                <a:solidFill>
                  <a:schemeClr val="tx1"/>
                </a:solidFill>
              </a:rPr>
              <a:t>üretiminde ya da dönüşümünde  </a:t>
            </a:r>
            <a:r>
              <a:rPr lang="tr-TR" dirty="0">
                <a:solidFill>
                  <a:schemeClr val="tx1"/>
                </a:solidFill>
              </a:rPr>
              <a:t>kilit rol oynar. </a:t>
            </a:r>
          </a:p>
        </p:txBody>
      </p:sp>
    </p:spTree>
    <p:extLst>
      <p:ext uri="{BB962C8B-B14F-4D97-AF65-F5344CB8AC3E}">
        <p14:creationId xmlns:p14="http://schemas.microsoft.com/office/powerpoint/2010/main" val="3163710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60800" y="5029200"/>
            <a:ext cx="4025900" cy="901699"/>
          </a:xfrm>
        </p:spPr>
        <p:txBody>
          <a:bodyPr>
            <a:normAutofit/>
          </a:bodyPr>
          <a:lstStyle/>
          <a:p>
            <a:pPr algn="ctr"/>
            <a:r>
              <a:rPr lang="tr-TR" sz="1400" cap="none" dirty="0"/>
              <a:t>Doç. Dr. Fevziye Sayılan </a:t>
            </a:r>
            <a:r>
              <a:rPr lang="tr-TR" sz="1400" cap="none" dirty="0" err="1"/>
              <a:t>Kocayiğit</a:t>
            </a:r>
            <a:r>
              <a:rPr lang="tr-TR" sz="1400" cap="none" dirty="0"/>
              <a:t> </a:t>
            </a:r>
            <a:br>
              <a:rPr lang="tr-TR" sz="1400" cap="none" dirty="0"/>
            </a:br>
            <a:r>
              <a:rPr lang="tr-TR" sz="1400" cap="none" dirty="0"/>
              <a:t>ARP472 Toplumsal Cinsiyet Ve Eğitim Dersi </a:t>
            </a:r>
            <a:br>
              <a:rPr lang="tr-TR" sz="1400" cap="none" dirty="0"/>
            </a:br>
            <a:r>
              <a:rPr lang="tr-TR" sz="1400" cap="none" dirty="0"/>
              <a:t>Açık Ders Malzemeleri</a:t>
            </a:r>
            <a:endParaRPr lang="tr-TR" sz="1400" dirty="0"/>
          </a:p>
        </p:txBody>
      </p:sp>
      <p:sp>
        <p:nvSpPr>
          <p:cNvPr id="3" name="İçerik Yer Tutucusu 2"/>
          <p:cNvSpPr>
            <a:spLocks noGrp="1"/>
          </p:cNvSpPr>
          <p:nvPr>
            <p:ph idx="1"/>
          </p:nvPr>
        </p:nvSpPr>
        <p:spPr/>
        <p:txBody>
          <a:bodyPr/>
          <a:lstStyle/>
          <a:p>
            <a:pPr algn="ctr"/>
            <a:r>
              <a:rPr lang="tr-TR" b="1" dirty="0" smtClean="0">
                <a:solidFill>
                  <a:schemeClr val="tx1"/>
                </a:solidFill>
              </a:rPr>
              <a:t>EĞİTİMDE TOPLUMSAL CİNSİYET EŞİTLİĞİNİN ÖNEMİ</a:t>
            </a:r>
          </a:p>
          <a:p>
            <a:pPr algn="just"/>
            <a:r>
              <a:rPr lang="tr-TR" b="1" dirty="0">
                <a:solidFill>
                  <a:schemeClr val="tx1"/>
                </a:solidFill>
              </a:rPr>
              <a:t>Her iki cins için de eğitim düzeyi ile gelecekteki kazanımlar ve  yaşam standartları arasında doğrudan bir ilişki bulunmaktadır. Kimlik, statü, gelir  gibi  olanaklara,  daha sağlıklı ve  kaliteli  bir yaşama erişmek  için eğitim sistemleri (örgün ve yaygın) kilit önemdedir. Bu nedenle, eğitimde cinsiyet temelli ayrımcılık daha geniş toplumdaki cinsiyet eşitsizliği biçimlerinin hem nedeni hem de sonucudur  (UNICEF, 2003). </a:t>
            </a:r>
          </a:p>
        </p:txBody>
      </p:sp>
    </p:spTree>
    <p:extLst>
      <p:ext uri="{BB962C8B-B14F-4D97-AF65-F5344CB8AC3E}">
        <p14:creationId xmlns:p14="http://schemas.microsoft.com/office/powerpoint/2010/main" val="1801201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33700" y="5969000"/>
            <a:ext cx="5080000" cy="698500"/>
          </a:xfrm>
        </p:spPr>
        <p:txBody>
          <a:bodyPr>
            <a:normAutofit fontScale="90000"/>
          </a:bodyPr>
          <a:lstStyle/>
          <a:p>
            <a:pPr algn="ctr"/>
            <a:r>
              <a:rPr lang="tr-TR" sz="1400" cap="none" dirty="0"/>
              <a:t>Doç. Dr. Fevziye Sayılan </a:t>
            </a:r>
            <a:r>
              <a:rPr lang="tr-TR" sz="1400" cap="none" dirty="0" err="1"/>
              <a:t>Kocayiğit</a:t>
            </a:r>
            <a:r>
              <a:rPr lang="tr-TR" sz="1400" cap="none" dirty="0"/>
              <a:t> </a:t>
            </a:r>
            <a:br>
              <a:rPr lang="tr-TR" sz="1400" cap="none" dirty="0"/>
            </a:br>
            <a:r>
              <a:rPr lang="tr-TR" sz="1400" cap="none" dirty="0"/>
              <a:t>ARP472 Toplumsal Cinsiyet Ve Eğitim Dersi </a:t>
            </a:r>
            <a:br>
              <a:rPr lang="tr-TR" sz="1400" cap="none" dirty="0"/>
            </a:br>
            <a:r>
              <a:rPr lang="tr-TR" sz="1400" cap="none" dirty="0"/>
              <a:t>Açık Ders Malzemeleri</a:t>
            </a:r>
            <a:endParaRPr lang="tr-TR" sz="1400" dirty="0"/>
          </a:p>
        </p:txBody>
      </p:sp>
      <p:sp>
        <p:nvSpPr>
          <p:cNvPr id="3" name="İçerik Yer Tutucusu 2"/>
          <p:cNvSpPr>
            <a:spLocks noGrp="1"/>
          </p:cNvSpPr>
          <p:nvPr>
            <p:ph idx="1"/>
          </p:nvPr>
        </p:nvSpPr>
        <p:spPr>
          <a:xfrm>
            <a:off x="684212" y="685800"/>
            <a:ext cx="8534400" cy="5156200"/>
          </a:xfrm>
        </p:spPr>
        <p:txBody>
          <a:bodyPr>
            <a:normAutofit fontScale="85000" lnSpcReduction="20000"/>
          </a:bodyPr>
          <a:lstStyle/>
          <a:p>
            <a:pPr algn="ctr"/>
            <a:r>
              <a:rPr lang="tr-TR" b="1" dirty="0">
                <a:solidFill>
                  <a:schemeClr val="tx1"/>
                </a:solidFill>
              </a:rPr>
              <a:t>EĞİTİMDE TOPLUMSAL CİNSİYET EŞİTLİĞİNİN </a:t>
            </a:r>
            <a:r>
              <a:rPr lang="tr-TR" b="1" dirty="0" smtClean="0">
                <a:solidFill>
                  <a:schemeClr val="tx1"/>
                </a:solidFill>
              </a:rPr>
              <a:t>ÖNEMİ</a:t>
            </a:r>
            <a:endParaRPr lang="tr-TR" sz="2400" dirty="0">
              <a:solidFill>
                <a:schemeClr val="tx1"/>
              </a:solidFill>
            </a:endParaRPr>
          </a:p>
          <a:p>
            <a:pPr algn="just"/>
            <a:r>
              <a:rPr lang="tr-TR" sz="2400" dirty="0" smtClean="0">
                <a:solidFill>
                  <a:schemeClr val="tx1"/>
                </a:solidFill>
              </a:rPr>
              <a:t>Günümüzde </a:t>
            </a:r>
            <a:r>
              <a:rPr lang="tr-TR" sz="2400" dirty="0">
                <a:solidFill>
                  <a:schemeClr val="tx1"/>
                </a:solidFill>
              </a:rPr>
              <a:t>eğitim sistemleri eşitlik doğrultusunda önemli mesafeler almasına ve genel olarak eğitimin yaygınlaşmasından kadınlar da yararlanmasına rağmen,   kadınlar ile erkekler arasında, okuryazarlıktan başlayarak daha ileri  eğitime erişim düzeyinde eşitsizlik  azalmakla birlikte kapanmadı. Kadınlar eğitimden daha az yararlanıyor. Eğitime eriştikleri </a:t>
            </a:r>
            <a:r>
              <a:rPr lang="tr-TR" sz="2400" dirty="0" smtClean="0">
                <a:solidFill>
                  <a:schemeClr val="tx1"/>
                </a:solidFill>
              </a:rPr>
              <a:t>durumda </a:t>
            </a:r>
            <a:r>
              <a:rPr lang="tr-TR" sz="2400" dirty="0">
                <a:solidFill>
                  <a:schemeClr val="tx1"/>
                </a:solidFill>
              </a:rPr>
              <a:t>da,   müfredatın ve okul kültürünün cinsiyet ayrımcılığına dayalı pratikleri içinde kendilerini yeterince güçlendiremiyorlar. Bu nedenle eğitimin dönüştürücü potansiyelini harekete geçirici  eşitlikçi eğitim politikaları kadınlar açısından ve genel olarak eğitimdeki ayrımcılığı sonlandırmak için  hayati bir öneme sahiptir. İlgili literatürden elde edilen bulgular,  eğitimin kadınların  yaşam becerilerinin yükselmesinde nasıl kritik bir role sahip olduğunu; eğitimli kadınların yaşamlarını dönüştürücü araçlara ulaşma ve evlilik, aile büyüklüğü, çocuk sayısı ve sağlığı konusunda nasıl daha akılcı kararlar alabildiklerini ve iş piyasasına ve siyasete katılmaya daha hazırlıklı olduklarını göstermektedir (UNICEF, 2015)  </a:t>
            </a:r>
          </a:p>
          <a:p>
            <a:endParaRPr lang="tr-TR" dirty="0"/>
          </a:p>
        </p:txBody>
      </p:sp>
    </p:spTree>
    <p:extLst>
      <p:ext uri="{BB962C8B-B14F-4D97-AF65-F5344CB8AC3E}">
        <p14:creationId xmlns:p14="http://schemas.microsoft.com/office/powerpoint/2010/main" val="2924401541"/>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147</TotalTime>
  <Words>653</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Wingdings 3</vt:lpstr>
      <vt:lpstr>Dilim</vt:lpstr>
      <vt:lpstr>Toplumsal cinsiyet  ve eğitim</vt:lpstr>
      <vt:lpstr>   Doç. Dr. Fevziye Sayılan Kocayiğit  ARP472 Toplumsal Cinsiyet Ve Eğitim Dersi  Açık Ders Malzemeleri  </vt:lpstr>
      <vt:lpstr>Giriş  Eğitim Toplumsal Cinsiyet ilişkisi  </vt:lpstr>
      <vt:lpstr>Doç. Dr. Fevziye Sayılan Kocayiğit  ARP472 Toplumsal Cinsiyet Ve Eğitim Dersi  Açık Ders Malzemeleri  </vt:lpstr>
      <vt:lpstr>  Doç. Dr. Fevziye Sayılan Kocayiğit  ARP472 Toplumsal Cinsiyet Ve Eğitim Dersi  Açık Ders Malzemeleri  </vt:lpstr>
      <vt:lpstr>Doç. Dr. Fevziye Sayılan Kocayiğit  ARP472 Toplumsal Cinsiyet Ve Eğitim Dersi  Açık Ders Malzemeleri  </vt:lpstr>
      <vt:lpstr>   Doç. Dr. Fevziye Sayılan Kocayiğit  ARP472 Toplumsal Cinsiyet Ve Eğitim Dersi  Açık Ders Malzemeleri  </vt:lpstr>
      <vt:lpstr>Doç. Dr. Fevziye Sayılan Kocayiğit  ARP472 Toplumsal Cinsiyet Ve Eğitim Dersi  Açık Ders Malzemeleri</vt:lpstr>
      <vt:lpstr>Doç. Dr. Fevziye Sayılan Kocayiğit  ARP472 Toplumsal Cinsiyet Ve Eğitim Dersi  Açık Ders Malzemeleri</vt:lpstr>
      <vt:lpstr>Doç. Dr. Fevziye Sayılan Kocayiğit  ARP472 Toplumsal Cinsiyet Ve Eğitim Dersi  Açık Ders Malzemeleri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cinsiyet  ve eğitim</dc:title>
  <dc:creator>FEVZİYE</dc:creator>
  <cp:lastModifiedBy>FEVZİYE</cp:lastModifiedBy>
  <cp:revision>13</cp:revision>
  <dcterms:created xsi:type="dcterms:W3CDTF">2018-03-20T08:36:53Z</dcterms:created>
  <dcterms:modified xsi:type="dcterms:W3CDTF">2018-03-27T10:00:26Z</dcterms:modified>
</cp:coreProperties>
</file>