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1" r:id="rId7"/>
    <p:sldId id="263"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Gelecekçiler</a:t>
            </a:r>
          </a:p>
        </p:txBody>
      </p:sp>
      <p:sp>
        <p:nvSpPr>
          <p:cNvPr id="3" name="İçerik Yer Tutucusu 2"/>
          <p:cNvSpPr>
            <a:spLocks noGrp="1"/>
          </p:cNvSpPr>
          <p:nvPr>
            <p:ph idx="1"/>
          </p:nvPr>
        </p:nvSpPr>
        <p:spPr/>
        <p:txBody>
          <a:bodyPr>
            <a:normAutofit fontScale="70000" lnSpcReduction="20000"/>
          </a:bodyPr>
          <a:lstStyle/>
          <a:p>
            <a:r>
              <a:rPr lang="tr-TR" dirty="0"/>
              <a:t>Gelecekçilik 20. yüzyılın başlarında İtalya’da ortaya çıkmış, edebiyatta devrim ve dinamizmi vurgulayan akım olarak değerlendirilir. İtalyan şair, romancı, oyun yazarı ve yayın yönetmeni </a:t>
            </a:r>
            <a:r>
              <a:rPr lang="tr-TR" dirty="0" err="1"/>
              <a:t>Filippo</a:t>
            </a:r>
            <a:r>
              <a:rPr lang="tr-TR" dirty="0"/>
              <a:t> </a:t>
            </a:r>
            <a:r>
              <a:rPr lang="tr-TR" dirty="0" err="1"/>
              <a:t>Tommaso</a:t>
            </a:r>
            <a:r>
              <a:rPr lang="tr-TR" dirty="0"/>
              <a:t> </a:t>
            </a:r>
            <a:r>
              <a:rPr lang="tr-TR" dirty="0" err="1"/>
              <a:t>Marinetti’nin</a:t>
            </a:r>
            <a:r>
              <a:rPr lang="tr-TR" dirty="0"/>
              <a:t> 1909’de Paris’te Le Figaro gazetesinde yayınladığı bildiri gelecekçiliğin manifestosu olur</a:t>
            </a:r>
            <a:r>
              <a:rPr lang="tr-TR" dirty="0" smtClean="0"/>
              <a:t>. </a:t>
            </a:r>
            <a:r>
              <a:rPr lang="tr-TR" dirty="0"/>
              <a:t>Dünyada hızla gelişe bu akımdan elbette Polonya’da etkilenmiştir. </a:t>
            </a:r>
            <a:endParaRPr lang="tr-TR" dirty="0" smtClean="0"/>
          </a:p>
          <a:p>
            <a:r>
              <a:rPr lang="tr-TR" dirty="0"/>
              <a:t>Polonyalı Gelecekçiler ilk manifestolarını 1921 yılında </a:t>
            </a:r>
            <a:r>
              <a:rPr lang="tr-TR" i="1" dirty="0" err="1"/>
              <a:t>Gga</a:t>
            </a:r>
            <a:r>
              <a:rPr lang="tr-TR" dirty="0"/>
              <a:t> başlığı altında yayımlarlar. </a:t>
            </a:r>
            <a:r>
              <a:rPr lang="tr-TR" dirty="0" smtClean="0"/>
              <a:t>Manifesto, bir </a:t>
            </a:r>
            <a:r>
              <a:rPr lang="tr-TR" dirty="0"/>
              <a:t>uygarlık eleştirisi, uygarlığın kazançlarının inkâr edilmesi ve sözcükler nezdinde tüm kültür mirasını reddetme içermektedir. </a:t>
            </a:r>
          </a:p>
          <a:p>
            <a:r>
              <a:rPr lang="tr-TR" dirty="0"/>
              <a:t>Eski olan her şeyi yıkma amacındaki protest bir grup olan gelecekçiler, bir yandan da gelişen teknolojiye karşı büyük bir heyecan beslemekteydiler. Kent-Kitle-Makine ilkesiyle eserlere yönelmişlerdir. Dikkatlerini, çağdaş uygarlığın kentlerde geliştiği ve çağdaş insanın, önemsiz uygarlık haberleriyle doğrudan ve sıklıkla yüz yüze geldiği büyük kentte yaşadığı konusuna yöneltmişlerdi</a:t>
            </a:r>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Gelecekçi hareket Polonya’da ateşli artistik bir huzursuzluk döneminde başlamıştır. Betimlerinin eleştiri isteksizliği uyandırdığı, seyircilerinin de anlamdan mahrum göründükleri </a:t>
            </a:r>
            <a:r>
              <a:rPr lang="tr-TR" dirty="0" err="1"/>
              <a:t>formistler</a:t>
            </a:r>
            <a:r>
              <a:rPr lang="tr-TR" dirty="0"/>
              <a:t> </a:t>
            </a:r>
            <a:r>
              <a:rPr lang="tr-TR" dirty="0" err="1"/>
              <a:t>Krakov’da</a:t>
            </a:r>
            <a:r>
              <a:rPr lang="tr-TR" dirty="0"/>
              <a:t> etkinlik göstermekteydiler. Gerçekte Genç Polonya Dönemi edebiyat sorunsalını sürdüren </a:t>
            </a:r>
            <a:r>
              <a:rPr lang="tr-TR" dirty="0" err="1"/>
              <a:t>Poznan’daki</a:t>
            </a:r>
            <a:r>
              <a:rPr lang="tr-TR" dirty="0"/>
              <a:t> </a:t>
            </a:r>
            <a:r>
              <a:rPr lang="tr-TR" dirty="0" err="1"/>
              <a:t>Zdrój</a:t>
            </a:r>
            <a:r>
              <a:rPr lang="tr-TR" dirty="0"/>
              <a:t> (Kaynak) dergisi, Alman dışavurumculuğu ile olan bağını ve sıradan, taşra ‘kültürel görüşü’ ile olan anlaşmazlığını gittikçe daha açık biçimde vurguluyordu. Varşova’da Pro </a:t>
            </a:r>
            <a:r>
              <a:rPr lang="tr-TR" dirty="0" err="1"/>
              <a:t>Arte’nin</a:t>
            </a:r>
            <a:r>
              <a:rPr lang="tr-TR" dirty="0"/>
              <a:t> genç şairleri, kısa bir süre sonra </a:t>
            </a:r>
            <a:r>
              <a:rPr lang="tr-TR" dirty="0" err="1"/>
              <a:t>Skamander</a:t>
            </a:r>
            <a:r>
              <a:rPr lang="tr-TR" dirty="0"/>
              <a:t> adını alacak edebi grubu biçimlendiriyorlardı. Sonraları bu döneme dair yazanlar, bu dönemi, kavramların bütünüyle birbirine karıştığı, bir yığın slogan ve terimin yer aldığı, sıklıkla yanlış anlaşılan, </a:t>
            </a:r>
            <a:r>
              <a:rPr lang="tr-TR" dirty="0" err="1"/>
              <a:t>spontan</a:t>
            </a:r>
            <a:r>
              <a:rPr lang="tr-TR" dirty="0"/>
              <a:t> yenilik heveslerinin gözlendiği ve yurtdışındaki sanata dair uzman bilgilerin bütünüyle eksik olduğu bir dönem olarak </a:t>
            </a:r>
            <a:r>
              <a:rPr lang="tr-TR" dirty="0" smtClean="0"/>
              <a:t>anımsamışlardır.</a:t>
            </a:r>
            <a:endParaRPr lang="tr-TR" dirty="0"/>
          </a:p>
        </p:txBody>
      </p:sp>
    </p:spTree>
    <p:extLst>
      <p:ext uri="{BB962C8B-B14F-4D97-AF65-F5344CB8AC3E}">
        <p14:creationId xmlns:p14="http://schemas.microsoft.com/office/powerpoint/2010/main" val="3000400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Ufuktaki Polonya gelecekçiliğinin ilk işaretleri aşağı yukarı 1913 yılında, yani Genç Polonya Dönemi’nin resmen sona ermesinden önce ortaya çıkmıştır. </a:t>
            </a:r>
            <a:r>
              <a:rPr lang="tr-TR" dirty="0" err="1"/>
              <a:t>Sıradışı</a:t>
            </a:r>
            <a:r>
              <a:rPr lang="tr-TR" dirty="0"/>
              <a:t> derecede gelecekçi bir şiirselliğe sahip şiirlerini 1913’den itibaren dergilerde yayımlayan şair </a:t>
            </a:r>
            <a:r>
              <a:rPr lang="tr-TR" dirty="0" err="1"/>
              <a:t>Jerzy</a:t>
            </a:r>
            <a:r>
              <a:rPr lang="tr-TR" dirty="0"/>
              <a:t> </a:t>
            </a:r>
            <a:r>
              <a:rPr lang="tr-TR" dirty="0" err="1"/>
              <a:t>Jankowski</a:t>
            </a:r>
            <a:r>
              <a:rPr lang="tr-TR" dirty="0"/>
              <a:t>, bu yönelimin habercisi olmuştur. Gerçek gelecekçi hareketse, Polonya’da bağımsızlık kazanıldıktan hemen sonra biçimlenmiştir. Gelecekçilik özellikle, şair ve ressam olan </a:t>
            </a:r>
            <a:r>
              <a:rPr lang="tr-TR" dirty="0" err="1"/>
              <a:t>Tytus</a:t>
            </a:r>
            <a:r>
              <a:rPr lang="tr-TR" dirty="0"/>
              <a:t> </a:t>
            </a:r>
            <a:r>
              <a:rPr lang="tr-TR" dirty="0" err="1"/>
              <a:t>Czyżewski’nin</a:t>
            </a:r>
            <a:r>
              <a:rPr lang="tr-TR" dirty="0"/>
              <a:t> ve I. Dünya Savaşı sırasında Rusya’da bulunan, bu sırada Rus gelecekçiliği olgusuyla tanışan </a:t>
            </a:r>
            <a:r>
              <a:rPr lang="tr-TR" dirty="0" err="1"/>
              <a:t>Bruno</a:t>
            </a:r>
            <a:r>
              <a:rPr lang="tr-TR" dirty="0"/>
              <a:t> </a:t>
            </a:r>
            <a:r>
              <a:rPr lang="tr-TR" dirty="0" err="1"/>
              <a:t>Jasieński’nin</a:t>
            </a:r>
            <a:r>
              <a:rPr lang="tr-TR" dirty="0"/>
              <a:t> ve </a:t>
            </a:r>
            <a:r>
              <a:rPr lang="tr-TR" dirty="0" err="1"/>
              <a:t>Stanisław</a:t>
            </a:r>
            <a:r>
              <a:rPr lang="tr-TR" dirty="0"/>
              <a:t> </a:t>
            </a:r>
            <a:r>
              <a:rPr lang="tr-TR" dirty="0" err="1"/>
              <a:t>Młodożeniec’in</a:t>
            </a:r>
            <a:r>
              <a:rPr lang="tr-TR" dirty="0"/>
              <a:t> etkinlik gösterdiği </a:t>
            </a:r>
            <a:r>
              <a:rPr lang="tr-TR" dirty="0" err="1"/>
              <a:t>Krakov’da</a:t>
            </a:r>
            <a:r>
              <a:rPr lang="tr-TR" dirty="0"/>
              <a:t> güçlü bir biçimde ortaya çıkmıştır. ‘</a:t>
            </a:r>
            <a:r>
              <a:rPr lang="tr-TR" dirty="0" err="1"/>
              <a:t>Krakov</a:t>
            </a:r>
            <a:r>
              <a:rPr lang="tr-TR" dirty="0"/>
              <a:t> Gelecekçileri’, kabare ve </a:t>
            </a:r>
            <a:r>
              <a:rPr lang="tr-TR" dirty="0" err="1"/>
              <a:t>klüplerdeki</a:t>
            </a:r>
            <a:r>
              <a:rPr lang="tr-TR" dirty="0"/>
              <a:t> doğrudan alıcılarla kişisel ilişkiler kurarken, şiir kitapları yayımlamamışlardır. Kulüplerine - kışkırtıcı biçimde - </a:t>
            </a:r>
            <a:r>
              <a:rPr lang="tr-TR" i="1" dirty="0" err="1"/>
              <a:t>Katarynka</a:t>
            </a:r>
            <a:r>
              <a:rPr lang="tr-TR" dirty="0"/>
              <a:t> (Laterna) adını vermişlerdi, önerdikleri şiirler ise, biçim açısından olduğu kadar içerik açısından da öylesine şok ediciydi ki, şairlerin sahne aldığı akşamların polis müdahalesi ve bir skandal olmaksızın sona erdiği enderdi. </a:t>
            </a:r>
            <a:r>
              <a:rPr lang="tr-TR" dirty="0" err="1"/>
              <a:t>Bruno</a:t>
            </a:r>
            <a:r>
              <a:rPr lang="tr-TR" dirty="0"/>
              <a:t> </a:t>
            </a:r>
            <a:r>
              <a:rPr lang="tr-TR" dirty="0" err="1"/>
              <a:t>Jasieński</a:t>
            </a:r>
            <a:r>
              <a:rPr lang="tr-TR" dirty="0"/>
              <a:t> gibi, bu gelecekçilerden bazıları </a:t>
            </a:r>
            <a:r>
              <a:rPr lang="tr-TR" dirty="0" err="1"/>
              <a:t>Krakov’un</a:t>
            </a:r>
            <a:r>
              <a:rPr lang="tr-TR" dirty="0"/>
              <a:t> geleneksel ve tutucu atmosferinde ideolojik-politik alanda </a:t>
            </a:r>
            <a:r>
              <a:rPr lang="tr-TR" dirty="0" err="1"/>
              <a:t>sıradışı</a:t>
            </a:r>
            <a:r>
              <a:rPr lang="tr-TR" dirty="0"/>
              <a:t> derecede açık bir biçimde kışkırtıcı ve patlayıcı bir atmosfer yaratan komünist bir tutum sergilemişlerdir.</a:t>
            </a:r>
          </a:p>
          <a:p>
            <a:r>
              <a:rPr lang="tr-TR" dirty="0"/>
              <a:t>Laterna: Kolu çevrilerek çalınan bir çeşit gövdeli müzik sandığı. </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85000" lnSpcReduction="10000"/>
          </a:bodyPr>
          <a:lstStyle/>
          <a:p>
            <a:r>
              <a:rPr lang="tr-TR" dirty="0"/>
              <a:t>Bu sırada Varşova’da, gelecekçiliğin, iki şair -</a:t>
            </a:r>
            <a:r>
              <a:rPr lang="tr-TR" dirty="0" err="1"/>
              <a:t>Anatol</a:t>
            </a:r>
            <a:r>
              <a:rPr lang="tr-TR" dirty="0"/>
              <a:t> </a:t>
            </a:r>
            <a:r>
              <a:rPr lang="tr-TR" dirty="0" err="1"/>
              <a:t>Stern</a:t>
            </a:r>
            <a:r>
              <a:rPr lang="tr-TR" dirty="0"/>
              <a:t> ve </a:t>
            </a:r>
            <a:r>
              <a:rPr lang="tr-TR" dirty="0" err="1"/>
              <a:t>Aleksander</a:t>
            </a:r>
            <a:r>
              <a:rPr lang="tr-TR" dirty="0"/>
              <a:t> </a:t>
            </a:r>
            <a:r>
              <a:rPr lang="tr-TR" dirty="0" err="1"/>
              <a:t>Wat</a:t>
            </a:r>
            <a:r>
              <a:rPr lang="tr-TR" dirty="0"/>
              <a:t>- etrafında toplanmış ikinci merkezi ortaya çıkmıştı. Olağanüstü derecede izole bir karaktere sahip olan </a:t>
            </a:r>
            <a:r>
              <a:rPr lang="tr-TR" dirty="0" err="1"/>
              <a:t>Krakov</a:t>
            </a:r>
            <a:r>
              <a:rPr lang="tr-TR" dirty="0"/>
              <a:t> gelecekçiliğinden farklı olarak, Varşovalı gelecekçiler, başka şiir anlayışlarının genç temsilcileriyle, örneğin </a:t>
            </a:r>
            <a:r>
              <a:rPr lang="tr-TR" i="1" dirty="0" err="1"/>
              <a:t>Skamander</a:t>
            </a:r>
            <a:r>
              <a:rPr lang="tr-TR" dirty="0"/>
              <a:t> ile ortak bir sanat cephesi yaratmayı denemişlerdi. Ancak, bu farklı şiir kavramlarının uzun süreli birlikteliği mümkün görünmüyordu, </a:t>
            </a:r>
            <a:r>
              <a:rPr lang="tr-TR" dirty="0" err="1"/>
              <a:t>Stern</a:t>
            </a:r>
            <a:r>
              <a:rPr lang="tr-TR" dirty="0"/>
              <a:t> ve </a:t>
            </a:r>
            <a:r>
              <a:rPr lang="tr-TR" dirty="0" err="1"/>
              <a:t>Wat</a:t>
            </a:r>
            <a:r>
              <a:rPr lang="tr-TR" dirty="0"/>
              <a:t> </a:t>
            </a:r>
            <a:r>
              <a:rPr lang="tr-TR" i="1" dirty="0" err="1"/>
              <a:t>Almanach</a:t>
            </a:r>
            <a:r>
              <a:rPr lang="tr-TR" i="1" dirty="0"/>
              <a:t> </a:t>
            </a:r>
            <a:r>
              <a:rPr lang="tr-TR" i="1" dirty="0" err="1"/>
              <a:t>Nowej</a:t>
            </a:r>
            <a:r>
              <a:rPr lang="tr-TR" i="1" dirty="0"/>
              <a:t> </a:t>
            </a:r>
            <a:r>
              <a:rPr lang="tr-TR" i="1" dirty="0" err="1"/>
              <a:t>Sztuki</a:t>
            </a:r>
            <a:r>
              <a:rPr lang="tr-TR" dirty="0"/>
              <a:t> (Yeni Sanat Yıllığı) adlı avangart ve gelecekçi derginin yayımlanmasında bir araya gelmişlerdir. </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a:t>1923 yılında Polonya gelecekçiliğinin dinamizmi zayıflamaya, yeni sanat kavramları da tükenmeye başlamıştır. Polonya gelecekçiliğinin </a:t>
            </a:r>
            <a:r>
              <a:rPr lang="tr-TR" dirty="0" err="1"/>
              <a:t>sıradışı</a:t>
            </a:r>
            <a:r>
              <a:rPr lang="tr-TR" dirty="0"/>
              <a:t> derecede hızlı biçimde ortaya çıkan bunalımının birkaç nedeni vardır.</a:t>
            </a:r>
            <a:r>
              <a:rPr lang="tr-TR" b="1" dirty="0"/>
              <a:t> </a:t>
            </a:r>
            <a:r>
              <a:rPr lang="tr-TR" dirty="0"/>
              <a:t>Polonyalıların yüzyılı aşkın bir esaretten sonra, kendi geleneklerini güçlükle yeniden yaratmaya girişmiş olmaları ve kendi kültürel sürekliliklerinin rahat anlatım olanaklarından hoşnut olmaları ilk ve belki de en önemli nedendi. </a:t>
            </a:r>
            <a:r>
              <a:rPr lang="tr-TR" dirty="0" err="1"/>
              <a:t>Marinetti’nin</a:t>
            </a:r>
            <a:r>
              <a:rPr lang="tr-TR" dirty="0"/>
              <a:t> ‘müzelerin </a:t>
            </a:r>
            <a:r>
              <a:rPr lang="tr-TR" dirty="0" err="1"/>
              <a:t>yakılması’na</a:t>
            </a:r>
            <a:r>
              <a:rPr lang="tr-TR" dirty="0"/>
              <a:t> ilişkin sloganının Polonya’daki yansıması sahteydi, çünkü Polonya’da müzeler açılıyor ve bu müzelerde ulusun dağılmış kültürel varlıkları toplanıyordu. Polonya devrim coşkusuyla kendinden geçecek bir ülke de değildi. Polonyalıların o sırada, sınırlarını belirleme ve sabitleme, üç işgalin ardından tek bir devlet organizması oluşturma konusunda yapacak çok işi vardı. Görüldüğü üzere, Polonya gelecekçiliği ne gerçek köklere sahip olmuş ne de okuyuculardan bir kabul görmüştür. Kısa süreli bir moda, geçici bir şok olmuş ve pratikte çok erken unutulmuştur.</a:t>
            </a:r>
          </a:p>
          <a:p>
            <a:endParaRPr lang="tr-TR" dirty="0"/>
          </a:p>
        </p:txBody>
      </p:sp>
    </p:spTree>
    <p:extLst>
      <p:ext uri="{BB962C8B-B14F-4D97-AF65-F5344CB8AC3E}">
        <p14:creationId xmlns:p14="http://schemas.microsoft.com/office/powerpoint/2010/main" val="508461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Gelecekçiler olarak edebiyat sahnesine çıkan şairler bu şiir formülünden adım adım uzaklaşmışlardır. </a:t>
            </a:r>
            <a:r>
              <a:rPr lang="tr-TR" dirty="0" err="1"/>
              <a:t>Dadacı</a:t>
            </a:r>
            <a:r>
              <a:rPr lang="tr-TR" dirty="0"/>
              <a:t> teknik bırakıldıktan sonra, halk sanatının biçimsel ve </a:t>
            </a:r>
            <a:r>
              <a:rPr lang="tr-TR" dirty="0" err="1"/>
              <a:t>içeriksel</a:t>
            </a:r>
            <a:r>
              <a:rPr lang="tr-TR" dirty="0"/>
              <a:t> saf anlatımlarında ilham ararken, bir anlamda, ilkelliğe ve folklora yönelmişlerdir. Yayım biçimleri, gelecekçi başarıların pekiştirilmesinde ek bir engel teşkil etmiştir. Şairler, kulüplerde skandal yaratan sahne alışları dışında, şiir kitaplarında sürekli bir başarı gösterememişlerdir. </a:t>
            </a:r>
          </a:p>
          <a:p>
            <a:r>
              <a:rPr lang="tr-TR" b="1" dirty="0"/>
              <a:t> </a:t>
            </a:r>
            <a:endParaRPr lang="tr-TR" dirty="0"/>
          </a:p>
          <a:p>
            <a:endParaRPr lang="tr-TR" dirty="0"/>
          </a:p>
        </p:txBody>
      </p:sp>
    </p:spTree>
    <p:extLst>
      <p:ext uri="{BB962C8B-B14F-4D97-AF65-F5344CB8AC3E}">
        <p14:creationId xmlns:p14="http://schemas.microsoft.com/office/powerpoint/2010/main" val="3173253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671</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Gelecekçiler</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12</cp:revision>
  <dcterms:created xsi:type="dcterms:W3CDTF">2020-05-10T17:38:32Z</dcterms:created>
  <dcterms:modified xsi:type="dcterms:W3CDTF">2020-05-17T19:30:55Z</dcterms:modified>
</cp:coreProperties>
</file>