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5" r:id="rId2"/>
    <p:sldId id="270" r:id="rId3"/>
    <p:sldId id="271" r:id="rId4"/>
    <p:sldId id="273" r:id="rId5"/>
    <p:sldId id="274" r:id="rId6"/>
    <p:sldId id="275" r:id="rId7"/>
    <p:sldId id="276" r:id="rId8"/>
    <p:sldId id="277" r:id="rId9"/>
    <p:sldId id="278" r:id="rId10"/>
    <p:sldId id="283" r:id="rId11"/>
    <p:sldId id="280" r:id="rId12"/>
    <p:sldId id="281" r:id="rId13"/>
    <p:sldId id="282"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0"/>
    <p:restoredTop sz="94681"/>
  </p:normalViewPr>
  <p:slideViewPr>
    <p:cSldViewPr snapToGrid="0" snapToObjects="1">
      <p:cViewPr varScale="1">
        <p:scale>
          <a:sx n="114" d="100"/>
          <a:sy n="114"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1/28/20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btecer@ankara.edu.tr" TargetMode="External"/><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0A9224-C5F2-3F43-956A-7A52B05D1FE3}"/>
              </a:ext>
            </a:extLst>
          </p:cNvPr>
          <p:cNvSpPr>
            <a:spLocks noGrp="1"/>
          </p:cNvSpPr>
          <p:nvPr>
            <p:ph type="ctrTitle"/>
          </p:nvPr>
        </p:nvSpPr>
        <p:spPr>
          <a:xfrm>
            <a:off x="1840933" y="2273337"/>
            <a:ext cx="8679915" cy="1748729"/>
          </a:xfrm>
        </p:spPr>
        <p:txBody>
          <a:bodyPr>
            <a:normAutofit/>
          </a:bodyPr>
          <a:lstStyle/>
          <a:p>
            <a:r>
              <a:rPr lang="tr-TR" sz="4000" dirty="0">
                <a:latin typeface="+mn-lt"/>
              </a:rPr>
              <a:t>GIDALARDA TEMEL İŞLEMLER</a:t>
            </a:r>
          </a:p>
        </p:txBody>
      </p:sp>
      <p:sp>
        <p:nvSpPr>
          <p:cNvPr id="3" name="Alt Başlık 2">
            <a:extLst>
              <a:ext uri="{FF2B5EF4-FFF2-40B4-BE49-F238E27FC236}">
                <a16:creationId xmlns:a16="http://schemas.microsoft.com/office/drawing/2014/main" id="{4D10820E-DE30-4E45-AC89-83B4E883FAF9}"/>
              </a:ext>
            </a:extLst>
          </p:cNvPr>
          <p:cNvSpPr>
            <a:spLocks noGrp="1"/>
          </p:cNvSpPr>
          <p:nvPr>
            <p:ph type="subTitle" idx="1"/>
          </p:nvPr>
        </p:nvSpPr>
        <p:spPr>
          <a:xfrm>
            <a:off x="1847421" y="2479095"/>
            <a:ext cx="8673427" cy="1322587"/>
          </a:xfrm>
        </p:spPr>
        <p:txBody>
          <a:bodyPr>
            <a:normAutofit/>
          </a:bodyPr>
          <a:lstStyle/>
          <a:p>
            <a:r>
              <a:rPr lang="tr-TR" dirty="0"/>
              <a:t>ANKARA ÜNİVERSİTESİ</a:t>
            </a:r>
          </a:p>
          <a:p>
            <a:r>
              <a:rPr lang="tr-TR" dirty="0"/>
              <a:t>KALECİK MESLEK YÜKSEKOKULU</a:t>
            </a:r>
          </a:p>
        </p:txBody>
      </p:sp>
      <p:pic>
        <p:nvPicPr>
          <p:cNvPr id="5" name="Resim 4">
            <a:extLst>
              <a:ext uri="{FF2B5EF4-FFF2-40B4-BE49-F238E27FC236}">
                <a16:creationId xmlns:a16="http://schemas.microsoft.com/office/drawing/2014/main" id="{458212E1-A95E-4A45-A18B-E1B8E56F6364}"/>
              </a:ext>
            </a:extLst>
          </p:cNvPr>
          <p:cNvPicPr>
            <a:picLocks noChangeAspect="1"/>
          </p:cNvPicPr>
          <p:nvPr/>
        </p:nvPicPr>
        <p:blipFill>
          <a:blip r:embed="rId2"/>
          <a:stretch>
            <a:fillRect/>
          </a:stretch>
        </p:blipFill>
        <p:spPr>
          <a:xfrm>
            <a:off x="0" y="5319132"/>
            <a:ext cx="2347387" cy="1515402"/>
          </a:xfrm>
          <a:prstGeom prst="rect">
            <a:avLst/>
          </a:prstGeom>
        </p:spPr>
      </p:pic>
      <p:pic>
        <p:nvPicPr>
          <p:cNvPr id="6" name="Resim 5">
            <a:extLst>
              <a:ext uri="{FF2B5EF4-FFF2-40B4-BE49-F238E27FC236}">
                <a16:creationId xmlns:a16="http://schemas.microsoft.com/office/drawing/2014/main" id="{E0FA8D5D-6A9E-1440-9379-0934D6B552F6}"/>
              </a:ext>
            </a:extLst>
          </p:cNvPr>
          <p:cNvPicPr>
            <a:picLocks noChangeAspect="1"/>
          </p:cNvPicPr>
          <p:nvPr/>
        </p:nvPicPr>
        <p:blipFill>
          <a:blip r:embed="rId2"/>
          <a:stretch>
            <a:fillRect/>
          </a:stretch>
        </p:blipFill>
        <p:spPr>
          <a:xfrm>
            <a:off x="10520848" y="7643"/>
            <a:ext cx="1671151" cy="1174386"/>
          </a:xfrm>
          <a:prstGeom prst="rect">
            <a:avLst/>
          </a:prstGeom>
        </p:spPr>
      </p:pic>
      <p:sp>
        <p:nvSpPr>
          <p:cNvPr id="7" name="Dikdörtgen 6">
            <a:extLst>
              <a:ext uri="{FF2B5EF4-FFF2-40B4-BE49-F238E27FC236}">
                <a16:creationId xmlns:a16="http://schemas.microsoft.com/office/drawing/2014/main" id="{6848B03F-8D95-5E4D-AE2E-417EC11F17CB}"/>
              </a:ext>
            </a:extLst>
          </p:cNvPr>
          <p:cNvSpPr/>
          <p:nvPr/>
        </p:nvSpPr>
        <p:spPr>
          <a:xfrm>
            <a:off x="3621398" y="4366387"/>
            <a:ext cx="4955587" cy="646331"/>
          </a:xfrm>
          <a:prstGeom prst="rect">
            <a:avLst/>
          </a:prstGeom>
        </p:spPr>
        <p:txBody>
          <a:bodyPr wrap="none">
            <a:spAutoFit/>
          </a:bodyPr>
          <a:lstStyle/>
          <a:p>
            <a:r>
              <a:rPr lang="tr-TR" dirty="0"/>
              <a:t>ÖĞRETİM GÖREVLİSİ NİLGÜN BAŞAK TECER</a:t>
            </a:r>
          </a:p>
          <a:p>
            <a:pPr algn="ctr"/>
            <a:r>
              <a:rPr lang="tr-TR" dirty="0">
                <a:solidFill>
                  <a:schemeClr val="bg2">
                    <a:lumMod val="50000"/>
                  </a:schemeClr>
                </a:solidFill>
                <a:hlinkClick r:id="rId3">
                  <a:extLst>
                    <a:ext uri="{A12FA001-AC4F-418D-AE19-62706E023703}">
                      <ahyp:hlinkClr xmlns:ahyp="http://schemas.microsoft.com/office/drawing/2018/hyperlinkcolor" val="tx"/>
                    </a:ext>
                  </a:extLst>
                </a:hlinkClick>
              </a:rPr>
              <a:t>nbtecer@ankara.edu.tr</a:t>
            </a:r>
            <a:endParaRPr lang="tr-TR" dirty="0">
              <a:solidFill>
                <a:schemeClr val="bg2">
                  <a:lumMod val="50000"/>
                </a:schemeClr>
              </a:solidFill>
            </a:endParaRPr>
          </a:p>
        </p:txBody>
      </p:sp>
    </p:spTree>
    <p:extLst>
      <p:ext uri="{BB962C8B-B14F-4D97-AF65-F5344CB8AC3E}">
        <p14:creationId xmlns:p14="http://schemas.microsoft.com/office/powerpoint/2010/main" val="2418998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E2BDD8AE-5C1F-3E42-8F24-C612FED5E3CA}"/>
              </a:ext>
            </a:extLst>
          </p:cNvPr>
          <p:cNvSpPr>
            <a:spLocks noGrp="1" noChangeArrowheads="1"/>
          </p:cNvSpPr>
          <p:nvPr>
            <p:ph type="body" idx="1"/>
          </p:nvPr>
        </p:nvSpPr>
        <p:spPr>
          <a:xfrm>
            <a:off x="4761571" y="1052514"/>
            <a:ext cx="6222380" cy="4530725"/>
          </a:xfrm>
        </p:spPr>
        <p:txBody>
          <a:bodyPr>
            <a:normAutofit fontScale="92500"/>
          </a:bodyPr>
          <a:lstStyle/>
          <a:p>
            <a:pPr algn="just" eaLnBrk="1" hangingPunct="1">
              <a:lnSpc>
                <a:spcPct val="80000"/>
              </a:lnSpc>
            </a:pPr>
            <a:r>
              <a:rPr lang="tr-TR" altLang="tr-TR" sz="2400" b="1" dirty="0">
                <a:latin typeface="Arial" panose="020B0604020202020204" pitchFamily="34" charset="0"/>
                <a:cs typeface="Arial" panose="020B0604020202020204" pitchFamily="34" charset="0"/>
              </a:rPr>
              <a:t>Mikrodalga enerjisi </a:t>
            </a:r>
            <a:r>
              <a:rPr lang="tr-TR" altLang="tr-TR" sz="2400" dirty="0">
                <a:latin typeface="Arial" panose="020B0604020202020204" pitchFamily="34" charset="0"/>
                <a:cs typeface="Arial" panose="020B0604020202020204" pitchFamily="34" charset="0"/>
              </a:rPr>
              <a:t>ise iyonize radyasyona benzemeyen ısıtma ya da ısı oluşturma özelliği ile diğer ısısal işlemlere ek ya da yardımcı olarak kullanılan bir enerji </a:t>
            </a:r>
            <a:r>
              <a:rPr lang="tr-TR" altLang="tr-TR" sz="2400" dirty="0" err="1">
                <a:latin typeface="Arial" panose="020B0604020202020204" pitchFamily="34" charset="0"/>
                <a:cs typeface="Arial" panose="020B0604020202020204" pitchFamily="34" charset="0"/>
              </a:rPr>
              <a:t>türüdür.Mikrodalgalar</a:t>
            </a:r>
            <a:r>
              <a:rPr lang="tr-TR" altLang="tr-TR" sz="2400" dirty="0">
                <a:latin typeface="Arial" panose="020B0604020202020204" pitchFamily="34" charset="0"/>
                <a:cs typeface="Arial" panose="020B0604020202020204" pitchFamily="34" charset="0"/>
              </a:rPr>
              <a:t> gıda endüstrisi;</a:t>
            </a:r>
          </a:p>
          <a:p>
            <a:pPr algn="just" eaLnBrk="1" hangingPunct="1">
              <a:lnSpc>
                <a:spcPct val="80000"/>
              </a:lnSpc>
              <a:buFont typeface="Wingdings" pitchFamily="2" charset="2"/>
              <a:buNone/>
            </a:pPr>
            <a:endParaRPr lang="tr-TR" altLang="tr-TR" sz="2400" dirty="0">
              <a:latin typeface="Arial" panose="020B0604020202020204" pitchFamily="34" charset="0"/>
              <a:cs typeface="Arial" panose="020B0604020202020204" pitchFamily="34" charset="0"/>
            </a:endParaRPr>
          </a:p>
          <a:p>
            <a:pPr algn="just" eaLnBrk="1" hangingPunct="1">
              <a:lnSpc>
                <a:spcPct val="80000"/>
              </a:lnSpc>
            </a:pPr>
            <a:r>
              <a:rPr lang="tr-TR" altLang="tr-TR" sz="2400" dirty="0">
                <a:latin typeface="Arial" panose="020B0604020202020204" pitchFamily="34" charset="0"/>
                <a:cs typeface="Arial" panose="020B0604020202020204" pitchFamily="34" charset="0"/>
              </a:rPr>
              <a:t>Bazı gıdaların kurutulmasında,</a:t>
            </a:r>
          </a:p>
          <a:p>
            <a:pPr algn="just" eaLnBrk="1" hangingPunct="1">
              <a:lnSpc>
                <a:spcPct val="80000"/>
              </a:lnSpc>
            </a:pPr>
            <a:r>
              <a:rPr lang="tr-TR" altLang="tr-TR" sz="2400" dirty="0">
                <a:latin typeface="Arial" panose="020B0604020202020204" pitchFamily="34" charset="0"/>
                <a:cs typeface="Arial" panose="020B0604020202020204" pitchFamily="34" charset="0"/>
              </a:rPr>
              <a:t>Mikroorganizmaların öldürülmesinde kullanılmaktadır.</a:t>
            </a:r>
          </a:p>
          <a:p>
            <a:pPr algn="just" eaLnBrk="1" hangingPunct="1">
              <a:lnSpc>
                <a:spcPct val="80000"/>
              </a:lnSpc>
            </a:pPr>
            <a:endParaRPr lang="tr-TR" altLang="tr-TR" sz="2400" dirty="0">
              <a:latin typeface="Arial" panose="020B0604020202020204" pitchFamily="34" charset="0"/>
              <a:cs typeface="Arial" panose="020B0604020202020204" pitchFamily="34" charset="0"/>
            </a:endParaRPr>
          </a:p>
          <a:p>
            <a:pPr algn="just" eaLnBrk="1" hangingPunct="1">
              <a:lnSpc>
                <a:spcPct val="80000"/>
              </a:lnSpc>
              <a:buFont typeface="Wingdings" pitchFamily="2" charset="2"/>
              <a:buNone/>
            </a:pPr>
            <a:r>
              <a:rPr lang="tr-TR" altLang="tr-TR" sz="2400" dirty="0">
                <a:latin typeface="Arial" panose="020B0604020202020204" pitchFamily="34" charset="0"/>
                <a:cs typeface="Arial" panose="020B0604020202020204" pitchFamily="34" charset="0"/>
              </a:rPr>
              <a:t>   Işınlamada kullanılan düzeneklerin kesikli ve sürekli çalışan tipleri </a:t>
            </a:r>
            <a:r>
              <a:rPr lang="tr-TR" altLang="tr-TR" sz="2400" dirty="0" err="1">
                <a:latin typeface="Arial" panose="020B0604020202020204" pitchFamily="34" charset="0"/>
                <a:cs typeface="Arial" panose="020B0604020202020204" pitchFamily="34" charset="0"/>
              </a:rPr>
              <a:t>bulunmaktadır.Işınlama</a:t>
            </a:r>
            <a:r>
              <a:rPr lang="tr-TR" altLang="tr-TR" sz="2400" dirty="0">
                <a:latin typeface="Arial" panose="020B0604020202020204" pitchFamily="34" charset="0"/>
                <a:cs typeface="Arial" panose="020B0604020202020204" pitchFamily="34" charset="0"/>
              </a:rPr>
              <a:t> işleminde gıda, ışın kaynaklarından istenilen dozda ışın alabilecek şekilde yerleştirilir.</a:t>
            </a:r>
          </a:p>
          <a:p>
            <a:pPr eaLnBrk="1" hangingPunct="1">
              <a:lnSpc>
                <a:spcPct val="80000"/>
              </a:lnSpc>
            </a:pPr>
            <a:endParaRPr lang="tr-TR" altLang="tr-TR" sz="2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FC375365-FA37-B34F-89F2-8C76D726F051}"/>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543688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760D9B2A-D3CF-A040-A64E-1FB3DBF345C1}"/>
              </a:ext>
            </a:extLst>
          </p:cNvPr>
          <p:cNvSpPr>
            <a:spLocks noGrp="1" noChangeArrowheads="1"/>
          </p:cNvSpPr>
          <p:nvPr>
            <p:ph type="body" idx="1"/>
          </p:nvPr>
        </p:nvSpPr>
        <p:spPr>
          <a:xfrm>
            <a:off x="4680261" y="1182805"/>
            <a:ext cx="6470959" cy="4530725"/>
          </a:xfrm>
        </p:spPr>
        <p:txBody>
          <a:bodyPr>
            <a:normAutofit fontScale="77500" lnSpcReduction="20000"/>
          </a:bodyPr>
          <a:lstStyle/>
          <a:p>
            <a:pPr eaLnBrk="1" hangingPunct="1">
              <a:lnSpc>
                <a:spcPct val="80000"/>
              </a:lnSpc>
            </a:pPr>
            <a:r>
              <a:rPr lang="tr-TR" altLang="tr-TR" sz="2000" b="1" dirty="0">
                <a:latin typeface="Arial" panose="020B0604020202020204" pitchFamily="34" charset="0"/>
                <a:cs typeface="Arial" panose="020B0604020202020204" pitchFamily="34" charset="0"/>
              </a:rPr>
              <a:t>Işınlama</a:t>
            </a:r>
          </a:p>
          <a:p>
            <a:pPr marL="0" indent="0" eaLnBrk="1" hangingPunct="1">
              <a:lnSpc>
                <a:spcPct val="80000"/>
              </a:lnSpc>
              <a:buNone/>
            </a:pPr>
            <a:endParaRPr lang="tr-TR" altLang="tr-TR" sz="2000" b="1"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Baharatlar,</a:t>
            </a:r>
          </a:p>
          <a:p>
            <a:pPr eaLnBrk="1" hangingPunct="1">
              <a:lnSpc>
                <a:spcPct val="80000"/>
              </a:lnSpc>
            </a:pPr>
            <a:r>
              <a:rPr lang="tr-TR" altLang="tr-TR" sz="2000" dirty="0">
                <a:latin typeface="Arial" panose="020B0604020202020204" pitchFamily="34" charset="0"/>
                <a:cs typeface="Arial" panose="020B0604020202020204" pitchFamily="34" charset="0"/>
              </a:rPr>
              <a:t>Taze ve dondurulmuş meyveler,</a:t>
            </a:r>
          </a:p>
          <a:p>
            <a:pPr eaLnBrk="1" hangingPunct="1">
              <a:lnSpc>
                <a:spcPct val="80000"/>
              </a:lnSpc>
            </a:pPr>
            <a:r>
              <a:rPr lang="tr-TR" altLang="tr-TR" sz="2000" dirty="0">
                <a:latin typeface="Arial" panose="020B0604020202020204" pitchFamily="34" charset="0"/>
                <a:cs typeface="Arial" panose="020B0604020202020204" pitchFamily="34" charset="0"/>
              </a:rPr>
              <a:t>Sebze ve meyve suları,</a:t>
            </a:r>
          </a:p>
          <a:p>
            <a:pPr eaLnBrk="1" hangingPunct="1">
              <a:lnSpc>
                <a:spcPct val="80000"/>
              </a:lnSpc>
            </a:pPr>
            <a:r>
              <a:rPr lang="tr-TR" altLang="tr-TR" sz="2000" dirty="0">
                <a:latin typeface="Arial" panose="020B0604020202020204" pitchFamily="34" charset="0"/>
                <a:cs typeface="Arial" panose="020B0604020202020204" pitchFamily="34" charset="0"/>
              </a:rPr>
              <a:t>Soğan, sarımsak,</a:t>
            </a:r>
          </a:p>
          <a:p>
            <a:pPr eaLnBrk="1" hangingPunct="1">
              <a:lnSpc>
                <a:spcPct val="80000"/>
              </a:lnSpc>
            </a:pPr>
            <a:r>
              <a:rPr lang="tr-TR" altLang="tr-TR" sz="2000" dirty="0">
                <a:latin typeface="Arial" panose="020B0604020202020204" pitchFamily="34" charset="0"/>
                <a:cs typeface="Arial" panose="020B0604020202020204" pitchFamily="34" charset="0"/>
              </a:rPr>
              <a:t>Pirinç, baklagiller, tahıl ve ürünleri,</a:t>
            </a:r>
          </a:p>
          <a:p>
            <a:pPr eaLnBrk="1" hangingPunct="1">
              <a:lnSpc>
                <a:spcPct val="80000"/>
              </a:lnSpc>
            </a:pPr>
            <a:r>
              <a:rPr lang="tr-TR" altLang="tr-TR" sz="2000" dirty="0">
                <a:latin typeface="Arial" panose="020B0604020202020204" pitchFamily="34" charset="0"/>
                <a:cs typeface="Arial" panose="020B0604020202020204" pitchFamily="34" charset="0"/>
              </a:rPr>
              <a:t>Patates,</a:t>
            </a:r>
          </a:p>
          <a:p>
            <a:pPr eaLnBrk="1" hangingPunct="1">
              <a:lnSpc>
                <a:spcPct val="80000"/>
              </a:lnSpc>
            </a:pPr>
            <a:r>
              <a:rPr lang="tr-TR" altLang="tr-TR" sz="2000" dirty="0">
                <a:latin typeface="Arial" panose="020B0604020202020204" pitchFamily="34" charset="0"/>
                <a:cs typeface="Arial" panose="020B0604020202020204" pitchFamily="34" charset="0"/>
              </a:rPr>
              <a:t>Sert kabuklular,</a:t>
            </a:r>
          </a:p>
          <a:p>
            <a:pPr eaLnBrk="1" hangingPunct="1">
              <a:lnSpc>
                <a:spcPct val="80000"/>
              </a:lnSpc>
            </a:pPr>
            <a:r>
              <a:rPr lang="tr-TR" altLang="tr-TR" sz="2000" dirty="0">
                <a:latin typeface="Arial" panose="020B0604020202020204" pitchFamily="34" charset="0"/>
                <a:cs typeface="Arial" panose="020B0604020202020204" pitchFamily="34" charset="0"/>
              </a:rPr>
              <a:t>Salça,</a:t>
            </a:r>
          </a:p>
          <a:p>
            <a:pPr eaLnBrk="1" hangingPunct="1">
              <a:lnSpc>
                <a:spcPct val="80000"/>
              </a:lnSpc>
            </a:pPr>
            <a:r>
              <a:rPr lang="tr-TR" altLang="tr-TR" sz="2000" dirty="0">
                <a:latin typeface="Arial" panose="020B0604020202020204" pitchFamily="34" charset="0"/>
                <a:cs typeface="Arial" panose="020B0604020202020204" pitchFamily="34" charset="0"/>
              </a:rPr>
              <a:t>Et, kanatlı ve ürünleri,</a:t>
            </a:r>
          </a:p>
          <a:p>
            <a:pPr eaLnBrk="1" hangingPunct="1">
              <a:lnSpc>
                <a:spcPct val="80000"/>
              </a:lnSpc>
            </a:pPr>
            <a:r>
              <a:rPr lang="tr-TR" altLang="tr-TR" sz="2000" dirty="0">
                <a:latin typeface="Arial" panose="020B0604020202020204" pitchFamily="34" charset="0"/>
                <a:cs typeface="Arial" panose="020B0604020202020204" pitchFamily="34" charset="0"/>
              </a:rPr>
              <a:t>Taze ve kurutulmuş deniz ürünleri,</a:t>
            </a:r>
          </a:p>
          <a:p>
            <a:pPr eaLnBrk="1" hangingPunct="1">
              <a:lnSpc>
                <a:spcPct val="80000"/>
              </a:lnSpc>
            </a:pPr>
            <a:r>
              <a:rPr lang="tr-TR" altLang="tr-TR" sz="2000" dirty="0">
                <a:latin typeface="Arial" panose="020B0604020202020204" pitchFamily="34" charset="0"/>
                <a:cs typeface="Arial" panose="020B0604020202020204" pitchFamily="34" charset="0"/>
              </a:rPr>
              <a:t>Çikolata,</a:t>
            </a:r>
          </a:p>
          <a:p>
            <a:pPr eaLnBrk="1" hangingPunct="1">
              <a:lnSpc>
                <a:spcPct val="80000"/>
              </a:lnSpc>
            </a:pPr>
            <a:r>
              <a:rPr lang="tr-TR" altLang="tr-TR" sz="2000" dirty="0">
                <a:latin typeface="Arial" panose="020B0604020202020204" pitchFamily="34" charset="0"/>
                <a:cs typeface="Arial" panose="020B0604020202020204" pitchFamily="34" charset="0"/>
              </a:rPr>
              <a:t>Çay ve </a:t>
            </a:r>
            <a:r>
              <a:rPr lang="tr-TR" altLang="tr-TR" sz="2000" dirty="0" err="1">
                <a:latin typeface="Arial" panose="020B0604020202020204" pitchFamily="34" charset="0"/>
                <a:cs typeface="Arial" panose="020B0604020202020204" pitchFamily="34" charset="0"/>
              </a:rPr>
              <a:t>ekstratlarında</a:t>
            </a:r>
            <a:r>
              <a:rPr lang="tr-TR" altLang="tr-TR" sz="2000" dirty="0">
                <a:latin typeface="Arial" panose="020B0604020202020204" pitchFamily="34" charset="0"/>
                <a:cs typeface="Arial" panose="020B0604020202020204" pitchFamily="34" charset="0"/>
              </a:rPr>
              <a:t> kullanılmaktadır.</a:t>
            </a:r>
          </a:p>
          <a:p>
            <a:pPr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    Ülkemizde başta baharat olmak üzere kurutulmuş sebzeler, bazı kuru yemişler, (badem, hurma, çam fıstığı, kuş üzümü) balık, tavuk eti, karides ve işkembe ışınlama yöntemi ile muhafaza edilmektedir.</a:t>
            </a:r>
          </a:p>
          <a:p>
            <a:pPr eaLnBrk="1" hangingPunct="1">
              <a:lnSpc>
                <a:spcPct val="80000"/>
              </a:lnSpc>
              <a:buFont typeface="Wingdings" pitchFamily="2" charset="2"/>
              <a:buNone/>
            </a:pPr>
            <a:endParaRPr lang="tr-TR" altLang="tr-TR" sz="20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73DC2934-D2CF-C64C-836F-9077C8A95151}"/>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3846570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a:extLst>
              <a:ext uri="{FF2B5EF4-FFF2-40B4-BE49-F238E27FC236}">
                <a16:creationId xmlns:a16="http://schemas.microsoft.com/office/drawing/2014/main" id="{EACD7F86-FA88-3040-8516-07217FBDC618}"/>
              </a:ext>
            </a:extLst>
          </p:cNvPr>
          <p:cNvSpPr>
            <a:spLocks noGrp="1" noChangeArrowheads="1"/>
          </p:cNvSpPr>
          <p:nvPr>
            <p:ph type="body" idx="1"/>
          </p:nvPr>
        </p:nvSpPr>
        <p:spPr>
          <a:xfrm>
            <a:off x="4828478" y="1600201"/>
            <a:ext cx="5588698" cy="4530725"/>
          </a:xfrm>
        </p:spPr>
        <p:txBody>
          <a:bodyPr>
            <a:normAutofit fontScale="92500" lnSpcReduction="10000"/>
          </a:bodyPr>
          <a:lstStyle/>
          <a:p>
            <a:pPr eaLnBrk="1" hangingPunct="1">
              <a:lnSpc>
                <a:spcPct val="80000"/>
              </a:lnSpc>
            </a:pPr>
            <a:r>
              <a:rPr lang="tr-TR" altLang="tr-TR" sz="2000" b="1" dirty="0">
                <a:latin typeface="Arial" panose="020B0604020202020204" pitchFamily="34" charset="0"/>
                <a:cs typeface="Arial" panose="020B0604020202020204" pitchFamily="34" charset="0"/>
              </a:rPr>
              <a:t>Radyasyon dozu: </a:t>
            </a:r>
            <a:r>
              <a:rPr lang="tr-TR" altLang="tr-TR" sz="2000" dirty="0">
                <a:latin typeface="Arial" panose="020B0604020202020204" pitchFamily="34" charset="0"/>
                <a:cs typeface="Arial" panose="020B0604020202020204" pitchFamily="34" charset="0"/>
              </a:rPr>
              <a:t>Gıda tarafından </a:t>
            </a:r>
            <a:r>
              <a:rPr lang="tr-TR" altLang="tr-TR" sz="2000" dirty="0" err="1">
                <a:latin typeface="Arial" panose="020B0604020202020204" pitchFamily="34" charset="0"/>
                <a:cs typeface="Arial" panose="020B0604020202020204" pitchFamily="34" charset="0"/>
              </a:rPr>
              <a:t>absorbe</a:t>
            </a:r>
            <a:r>
              <a:rPr lang="tr-TR" altLang="tr-TR" sz="2000" dirty="0">
                <a:latin typeface="Arial" panose="020B0604020202020204" pitchFamily="34" charset="0"/>
                <a:cs typeface="Arial" panose="020B0604020202020204" pitchFamily="34" charset="0"/>
              </a:rPr>
              <a:t> edilen (soğurulan) enerji miktarıdır.</a:t>
            </a:r>
          </a:p>
          <a:p>
            <a:pPr eaLnBrk="1" hangingPunct="1">
              <a:lnSpc>
                <a:spcPct val="80000"/>
              </a:lnSpc>
            </a:pPr>
            <a:r>
              <a:rPr lang="tr-TR" altLang="tr-TR" sz="2000" b="1" dirty="0">
                <a:latin typeface="Arial" panose="020B0604020202020204" pitchFamily="34" charset="0"/>
                <a:cs typeface="Arial" panose="020B0604020202020204" pitchFamily="34" charset="0"/>
              </a:rPr>
              <a:t>Işınlama dozu: </a:t>
            </a:r>
            <a:r>
              <a:rPr lang="tr-TR" altLang="tr-TR" sz="2000" dirty="0">
                <a:latin typeface="Arial" panose="020B0604020202020204" pitchFamily="34" charset="0"/>
                <a:cs typeface="Arial" panose="020B0604020202020204" pitchFamily="34" charset="0"/>
              </a:rPr>
              <a:t>Bir gıda ürününün birim hacmi tarafından </a:t>
            </a:r>
            <a:r>
              <a:rPr lang="tr-TR" altLang="tr-TR" sz="2000" dirty="0" err="1">
                <a:latin typeface="Arial" panose="020B0604020202020204" pitchFamily="34" charset="0"/>
                <a:cs typeface="Arial" panose="020B0604020202020204" pitchFamily="34" charset="0"/>
              </a:rPr>
              <a:t>absorbe</a:t>
            </a:r>
            <a:r>
              <a:rPr lang="tr-TR" altLang="tr-TR" sz="2000" dirty="0">
                <a:latin typeface="Arial" panose="020B0604020202020204" pitchFamily="34" charset="0"/>
                <a:cs typeface="Arial" panose="020B0604020202020204" pitchFamily="34" charset="0"/>
              </a:rPr>
              <a:t> edilen radyasyon enerjinin miktarıdır. Bu amaçla uluslararası birimler sistemi (SI), </a:t>
            </a:r>
            <a:r>
              <a:rPr lang="tr-TR" altLang="tr-TR" sz="2000" dirty="0" err="1">
                <a:latin typeface="Arial" panose="020B0604020202020204" pitchFamily="34" charset="0"/>
                <a:cs typeface="Arial" panose="020B0604020202020204" pitchFamily="34" charset="0"/>
              </a:rPr>
              <a:t>Gray</a:t>
            </a:r>
            <a:r>
              <a:rPr lang="tr-TR" altLang="tr-TR" sz="2000" dirty="0">
                <a:latin typeface="Arial" panose="020B0604020202020204" pitchFamily="34" charset="0"/>
                <a:cs typeface="Arial" panose="020B0604020202020204" pitchFamily="34" charset="0"/>
              </a:rPr>
              <a:t> (</a:t>
            </a:r>
            <a:r>
              <a:rPr lang="tr-TR" altLang="tr-TR" sz="2000" dirty="0" err="1">
                <a:latin typeface="Arial" panose="020B0604020202020204" pitchFamily="34" charset="0"/>
                <a:cs typeface="Arial" panose="020B0604020202020204" pitchFamily="34" charset="0"/>
              </a:rPr>
              <a:t>Gy</a:t>
            </a:r>
            <a:r>
              <a:rPr lang="tr-TR" altLang="tr-TR" sz="2000" dirty="0">
                <a:latin typeface="Arial" panose="020B0604020202020204" pitchFamily="34" charset="0"/>
                <a:cs typeface="Arial" panose="020B0604020202020204" pitchFamily="34" charset="0"/>
              </a:rPr>
              <a:t>) birimi kullanılmaktadır. En çok kullanılan ise </a:t>
            </a:r>
            <a:r>
              <a:rPr lang="tr-TR" altLang="tr-TR" sz="2000" dirty="0" err="1">
                <a:latin typeface="Arial" panose="020B0604020202020204" pitchFamily="34" charset="0"/>
                <a:cs typeface="Arial" panose="020B0604020202020204" pitchFamily="34" charset="0"/>
              </a:rPr>
              <a:t>Gray</a:t>
            </a:r>
            <a:r>
              <a:rPr lang="tr-TR" altLang="tr-TR" sz="2000" dirty="0">
                <a:latin typeface="Arial" panose="020B0604020202020204" pitchFamily="34" charset="0"/>
                <a:cs typeface="Arial" panose="020B0604020202020204" pitchFamily="34" charset="0"/>
              </a:rPr>
              <a:t> (</a:t>
            </a:r>
            <a:r>
              <a:rPr lang="tr-TR" altLang="tr-TR" sz="2000" dirty="0" err="1">
                <a:latin typeface="Arial" panose="020B0604020202020204" pitchFamily="34" charset="0"/>
                <a:cs typeface="Arial" panose="020B0604020202020204" pitchFamily="34" charset="0"/>
              </a:rPr>
              <a:t>Gy</a:t>
            </a:r>
            <a:r>
              <a:rPr lang="tr-TR" altLang="tr-TR" sz="2000" dirty="0">
                <a:latin typeface="Arial" panose="020B0604020202020204" pitchFamily="34" charset="0"/>
                <a:cs typeface="Arial" panose="020B0604020202020204" pitchFamily="34" charset="0"/>
              </a:rPr>
              <a:t>)</a:t>
            </a:r>
            <a:r>
              <a:rPr lang="tr-TR" altLang="tr-TR" sz="2000" dirty="0" err="1">
                <a:latin typeface="Arial" panose="020B0604020202020204" pitchFamily="34" charset="0"/>
                <a:cs typeface="Arial" panose="020B0604020202020204" pitchFamily="34" charset="0"/>
              </a:rPr>
              <a:t>dır</a:t>
            </a:r>
            <a:r>
              <a:rPr lang="tr-TR" altLang="tr-TR" sz="2000" dirty="0">
                <a:latin typeface="Arial" panose="020B0604020202020204" pitchFamily="34" charset="0"/>
                <a:cs typeface="Arial" panose="020B0604020202020204" pitchFamily="34" charset="0"/>
              </a:rPr>
              <a:t>.</a:t>
            </a:r>
          </a:p>
          <a:p>
            <a:pPr eaLnBrk="1" hangingPunct="1">
              <a:lnSpc>
                <a:spcPct val="80000"/>
              </a:lnSpc>
            </a:pPr>
            <a:r>
              <a:rPr lang="tr-TR" altLang="tr-TR" sz="2000" b="1" dirty="0" err="1">
                <a:latin typeface="Arial" panose="020B0604020202020204" pitchFamily="34" charset="0"/>
                <a:cs typeface="Arial" panose="020B0604020202020204" pitchFamily="34" charset="0"/>
              </a:rPr>
              <a:t>Gray</a:t>
            </a:r>
            <a:r>
              <a:rPr lang="tr-TR" altLang="tr-TR" sz="2000" b="1" dirty="0">
                <a:latin typeface="Arial" panose="020B0604020202020204" pitchFamily="34" charset="0"/>
                <a:cs typeface="Arial" panose="020B0604020202020204" pitchFamily="34" charset="0"/>
              </a:rPr>
              <a:t> (</a:t>
            </a:r>
            <a:r>
              <a:rPr lang="tr-TR" altLang="tr-TR" sz="2000" b="1" dirty="0" err="1">
                <a:latin typeface="Arial" panose="020B0604020202020204" pitchFamily="34" charset="0"/>
                <a:cs typeface="Arial" panose="020B0604020202020204" pitchFamily="34" charset="0"/>
              </a:rPr>
              <a:t>Gy</a:t>
            </a:r>
            <a:r>
              <a:rPr lang="tr-TR" altLang="tr-TR" sz="2000" b="1"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İyonize radyasyonun maddenin birim kütlesinin </a:t>
            </a:r>
            <a:r>
              <a:rPr lang="tr-TR" altLang="tr-TR" sz="2000" dirty="0" err="1">
                <a:latin typeface="Arial" panose="020B0604020202020204" pitchFamily="34" charset="0"/>
                <a:cs typeface="Arial" panose="020B0604020202020204" pitchFamily="34" charset="0"/>
              </a:rPr>
              <a:t>absorbe</a:t>
            </a:r>
            <a:r>
              <a:rPr lang="tr-TR" altLang="tr-TR" sz="2000" dirty="0">
                <a:latin typeface="Arial" panose="020B0604020202020204" pitchFamily="34" charset="0"/>
                <a:cs typeface="Arial" panose="020B0604020202020204" pitchFamily="34" charset="0"/>
              </a:rPr>
              <a:t> ettiği enerji miktarıdır.</a:t>
            </a:r>
          </a:p>
          <a:p>
            <a:pPr eaLnBrk="1" hangingPunct="1">
              <a:lnSpc>
                <a:spcPct val="80000"/>
              </a:lnSpc>
            </a:pPr>
            <a:r>
              <a:rPr lang="tr-TR" altLang="tr-TR" sz="2000" b="1" dirty="0">
                <a:latin typeface="Arial" panose="020B0604020202020204" pitchFamily="34" charset="0"/>
                <a:cs typeface="Arial" panose="020B0604020202020204" pitchFamily="34" charset="0"/>
              </a:rPr>
              <a:t>1 </a:t>
            </a:r>
            <a:r>
              <a:rPr lang="tr-TR" altLang="tr-TR" sz="2000" b="1" dirty="0" err="1">
                <a:latin typeface="Arial" panose="020B0604020202020204" pitchFamily="34" charset="0"/>
                <a:cs typeface="Arial" panose="020B0604020202020204" pitchFamily="34" charset="0"/>
              </a:rPr>
              <a:t>Gray</a:t>
            </a:r>
            <a:r>
              <a:rPr lang="tr-TR" altLang="tr-TR" sz="2000" b="1" dirty="0">
                <a:latin typeface="Arial" panose="020B0604020202020204" pitchFamily="34" charset="0"/>
                <a:cs typeface="Arial" panose="020B0604020202020204" pitchFamily="34" charset="0"/>
              </a:rPr>
              <a:t> (1 </a:t>
            </a:r>
            <a:r>
              <a:rPr lang="tr-TR" altLang="tr-TR" sz="2000" b="1" dirty="0" err="1">
                <a:latin typeface="Arial" panose="020B0604020202020204" pitchFamily="34" charset="0"/>
                <a:cs typeface="Arial" panose="020B0604020202020204" pitchFamily="34" charset="0"/>
              </a:rPr>
              <a:t>Gy</a:t>
            </a:r>
            <a:r>
              <a:rPr lang="tr-TR" altLang="tr-TR" sz="2000" b="1"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İyonize radyasyon etkisinde kalan homojen bir maddenin 1 kg’ına verilen 1 </a:t>
            </a:r>
            <a:r>
              <a:rPr lang="tr-TR" altLang="tr-TR" sz="2000" dirty="0" err="1">
                <a:latin typeface="Arial" panose="020B0604020202020204" pitchFamily="34" charset="0"/>
                <a:cs typeface="Arial" panose="020B0604020202020204" pitchFamily="34" charset="0"/>
              </a:rPr>
              <a:t>joule</a:t>
            </a:r>
            <a:r>
              <a:rPr lang="tr-TR" altLang="tr-TR" sz="2000" dirty="0">
                <a:latin typeface="Arial" panose="020B0604020202020204" pitchFamily="34" charset="0"/>
                <a:cs typeface="Arial" panose="020B0604020202020204" pitchFamily="34" charset="0"/>
              </a:rPr>
              <a:t> enerji miktarıdır (1 </a:t>
            </a:r>
            <a:r>
              <a:rPr lang="tr-TR" altLang="tr-TR" sz="2000" dirty="0" err="1">
                <a:latin typeface="Arial" panose="020B0604020202020204" pitchFamily="34" charset="0"/>
                <a:cs typeface="Arial" panose="020B0604020202020204" pitchFamily="34" charset="0"/>
              </a:rPr>
              <a:t>Gy</a:t>
            </a:r>
            <a:r>
              <a:rPr lang="tr-TR" altLang="tr-TR" sz="2000" dirty="0">
                <a:latin typeface="Arial" panose="020B0604020202020204" pitchFamily="34" charset="0"/>
                <a:cs typeface="Arial" panose="020B0604020202020204" pitchFamily="34" charset="0"/>
              </a:rPr>
              <a:t> = 1 J/kg).</a:t>
            </a:r>
          </a:p>
          <a:p>
            <a:pPr eaLnBrk="1" hangingPunct="1">
              <a:lnSpc>
                <a:spcPct val="80000"/>
              </a:lnSpc>
            </a:pPr>
            <a:r>
              <a:rPr lang="tr-TR" altLang="tr-TR" sz="2000" b="1" dirty="0">
                <a:latin typeface="Arial" panose="020B0604020202020204" pitchFamily="34" charset="0"/>
                <a:cs typeface="Arial" panose="020B0604020202020204" pitchFamily="34" charset="0"/>
              </a:rPr>
              <a:t>Kilo </a:t>
            </a:r>
            <a:r>
              <a:rPr lang="tr-TR" altLang="tr-TR" sz="2000" b="1" dirty="0" err="1">
                <a:latin typeface="Arial" panose="020B0604020202020204" pitchFamily="34" charset="0"/>
                <a:cs typeface="Arial" panose="020B0604020202020204" pitchFamily="34" charset="0"/>
              </a:rPr>
              <a:t>Gray</a:t>
            </a:r>
            <a:r>
              <a:rPr lang="tr-TR" altLang="tr-TR" sz="2000" b="1" dirty="0">
                <a:latin typeface="Arial" panose="020B0604020202020204" pitchFamily="34" charset="0"/>
                <a:cs typeface="Arial" panose="020B0604020202020204" pitchFamily="34" charset="0"/>
              </a:rPr>
              <a:t> (k </a:t>
            </a:r>
            <a:r>
              <a:rPr lang="tr-TR" altLang="tr-TR" sz="2000" b="1" dirty="0" err="1">
                <a:latin typeface="Arial" panose="020B0604020202020204" pitchFamily="34" charset="0"/>
                <a:cs typeface="Arial" panose="020B0604020202020204" pitchFamily="34" charset="0"/>
              </a:rPr>
              <a:t>Gy</a:t>
            </a:r>
            <a:r>
              <a:rPr lang="tr-TR" altLang="tr-TR" sz="2000" b="1"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Işınlanan gıdanın 1 kg başına </a:t>
            </a:r>
            <a:r>
              <a:rPr lang="tr-TR" altLang="tr-TR" sz="2000" dirty="0" err="1">
                <a:latin typeface="Arial" panose="020B0604020202020204" pitchFamily="34" charset="0"/>
                <a:cs typeface="Arial" panose="020B0604020202020204" pitchFamily="34" charset="0"/>
              </a:rPr>
              <a:t>absorblanan</a:t>
            </a:r>
            <a:r>
              <a:rPr lang="tr-TR" altLang="tr-TR" sz="2000" dirty="0">
                <a:latin typeface="Arial" panose="020B0604020202020204" pitchFamily="34" charset="0"/>
                <a:cs typeface="Arial" panose="020B0604020202020204" pitchFamily="34" charset="0"/>
              </a:rPr>
              <a:t> ortalama radyasyon enerjisinin </a:t>
            </a:r>
            <a:r>
              <a:rPr lang="tr-TR" altLang="tr-TR" sz="2000" dirty="0" err="1">
                <a:latin typeface="Arial" panose="020B0604020202020204" pitchFamily="34" charset="0"/>
                <a:cs typeface="Arial" panose="020B0604020202020204" pitchFamily="34" charset="0"/>
              </a:rPr>
              <a:t>kilojoule</a:t>
            </a:r>
            <a:r>
              <a:rPr lang="tr-TR" altLang="tr-TR" sz="2000" dirty="0">
                <a:latin typeface="Arial" panose="020B0604020202020204" pitchFamily="34" charset="0"/>
                <a:cs typeface="Arial" panose="020B0604020202020204" pitchFamily="34" charset="0"/>
              </a:rPr>
              <a:t> olarak miktarıdır.</a:t>
            </a:r>
          </a:p>
          <a:p>
            <a:pPr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	Her farklı tür gıda için uygun dozun verilmesi çok önemlidir. </a:t>
            </a:r>
          </a:p>
        </p:txBody>
      </p:sp>
      <p:sp>
        <p:nvSpPr>
          <p:cNvPr id="6" name="Rectangle 2">
            <a:extLst>
              <a:ext uri="{FF2B5EF4-FFF2-40B4-BE49-F238E27FC236}">
                <a16:creationId xmlns:a16="http://schemas.microsoft.com/office/drawing/2014/main" id="{A419FF12-BED7-D34D-971F-83BC6487D313}"/>
              </a:ext>
            </a:extLst>
          </p:cNvPr>
          <p:cNvSpPr>
            <a:spLocks noGrp="1" noChangeArrowheads="1"/>
          </p:cNvSpPr>
          <p:nvPr>
            <p:ph type="title"/>
          </p:nvPr>
        </p:nvSpPr>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2580399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a:extLst>
              <a:ext uri="{FF2B5EF4-FFF2-40B4-BE49-F238E27FC236}">
                <a16:creationId xmlns:a16="http://schemas.microsoft.com/office/drawing/2014/main" id="{E74759CC-49FC-3E40-9F55-86FD81BAD07F}"/>
              </a:ext>
            </a:extLst>
          </p:cNvPr>
          <p:cNvSpPr>
            <a:spLocks noGrp="1" noChangeArrowheads="1"/>
          </p:cNvSpPr>
          <p:nvPr>
            <p:ph type="body" idx="1"/>
          </p:nvPr>
        </p:nvSpPr>
        <p:spPr>
          <a:xfrm>
            <a:off x="4914941" y="1223574"/>
            <a:ext cx="6972260" cy="4530725"/>
          </a:xfrm>
        </p:spPr>
        <p:txBody>
          <a:bodyPr>
            <a:normAutofit fontScale="70000" lnSpcReduction="20000"/>
          </a:bodyPr>
          <a:lstStyle/>
          <a:p>
            <a:pPr eaLnBrk="1" hangingPunct="1">
              <a:lnSpc>
                <a:spcPct val="160000"/>
              </a:lnSpc>
              <a:buFont typeface="Wingdings" pitchFamily="2" charset="2"/>
              <a:buNone/>
            </a:pPr>
            <a:r>
              <a:rPr lang="tr-TR" altLang="tr-TR" sz="2000" dirty="0">
                <a:latin typeface="Arial" panose="020B0604020202020204" pitchFamily="34" charset="0"/>
                <a:cs typeface="Arial" panose="020B0604020202020204" pitchFamily="34" charset="0"/>
              </a:rPr>
              <a:t> 	Mikroorganizmalar radyasyonun direkt ve </a:t>
            </a:r>
            <a:r>
              <a:rPr lang="tr-TR" altLang="tr-TR" sz="2000" dirty="0" err="1">
                <a:latin typeface="Arial" panose="020B0604020202020204" pitchFamily="34" charset="0"/>
                <a:cs typeface="Arial" panose="020B0604020202020204" pitchFamily="34" charset="0"/>
              </a:rPr>
              <a:t>indirekt</a:t>
            </a:r>
            <a:r>
              <a:rPr lang="tr-TR" altLang="tr-TR" sz="2000" dirty="0">
                <a:latin typeface="Arial" panose="020B0604020202020204" pitchFamily="34" charset="0"/>
                <a:cs typeface="Arial" panose="020B0604020202020204" pitchFamily="34" charset="0"/>
              </a:rPr>
              <a:t> etkisi sonucunda ölürler. Ölüm logaritmik olarak seyretmektedir. Mikroorganizmaların radyasyona karşı direnci üzerine çeşitli faktörler etkilidir.</a:t>
            </a:r>
          </a:p>
          <a:p>
            <a:pPr eaLnBrk="1" hangingPunct="1">
              <a:lnSpc>
                <a:spcPct val="80000"/>
              </a:lnSpc>
              <a:buFont typeface="Wingdings" pitchFamily="2" charset="2"/>
              <a:buNone/>
            </a:pPr>
            <a:endParaRPr lang="tr-TR" altLang="tr-TR" sz="2000" dirty="0">
              <a:latin typeface="Arial" panose="020B0604020202020204" pitchFamily="34" charset="0"/>
              <a:cs typeface="Arial" panose="020B0604020202020204" pitchFamily="34" charset="0"/>
            </a:endParaRPr>
          </a:p>
          <a:p>
            <a:pPr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Bunlar;</a:t>
            </a:r>
          </a:p>
          <a:p>
            <a:pPr eaLnBrk="1" hangingPunct="1">
              <a:lnSpc>
                <a:spcPct val="80000"/>
              </a:lnSpc>
            </a:pPr>
            <a:r>
              <a:rPr lang="tr-TR" altLang="tr-TR" sz="2000" dirty="0">
                <a:latin typeface="Arial" panose="020B0604020202020204" pitchFamily="34" charset="0"/>
                <a:cs typeface="Arial" panose="020B0604020202020204" pitchFamily="34" charset="0"/>
              </a:rPr>
              <a:t>Işınlamanın dozu,</a:t>
            </a:r>
          </a:p>
          <a:p>
            <a:pPr eaLnBrk="1" hangingPunct="1">
              <a:lnSpc>
                <a:spcPct val="80000"/>
              </a:lnSpc>
            </a:pPr>
            <a:r>
              <a:rPr lang="tr-TR" altLang="tr-TR" sz="2000" dirty="0">
                <a:latin typeface="Arial" panose="020B0604020202020204" pitchFamily="34" charset="0"/>
                <a:cs typeface="Arial" panose="020B0604020202020204" pitchFamily="34" charset="0"/>
              </a:rPr>
              <a:t>Mikroorganizmanın cinsi,</a:t>
            </a:r>
          </a:p>
          <a:p>
            <a:pPr eaLnBrk="1" hangingPunct="1">
              <a:lnSpc>
                <a:spcPct val="80000"/>
              </a:lnSpc>
            </a:pPr>
            <a:r>
              <a:rPr lang="tr-TR" altLang="tr-TR" sz="2000" dirty="0">
                <a:latin typeface="Arial" panose="020B0604020202020204" pitchFamily="34" charset="0"/>
                <a:cs typeface="Arial" panose="020B0604020202020204" pitchFamily="34" charset="0"/>
              </a:rPr>
              <a:t>Spor veya </a:t>
            </a:r>
            <a:r>
              <a:rPr lang="tr-TR" altLang="tr-TR" sz="2000" dirty="0" err="1">
                <a:latin typeface="Arial" panose="020B0604020202020204" pitchFamily="34" charset="0"/>
                <a:cs typeface="Arial" panose="020B0604020202020204" pitchFamily="34" charset="0"/>
              </a:rPr>
              <a:t>vejetatif</a:t>
            </a:r>
            <a:r>
              <a:rPr lang="tr-TR" altLang="tr-TR" sz="2000" dirty="0">
                <a:latin typeface="Arial" panose="020B0604020202020204" pitchFamily="34" charset="0"/>
                <a:cs typeface="Arial" panose="020B0604020202020204" pitchFamily="34" charset="0"/>
              </a:rPr>
              <a:t> formda oluşu,</a:t>
            </a:r>
          </a:p>
          <a:p>
            <a:pPr eaLnBrk="1" hangingPunct="1">
              <a:lnSpc>
                <a:spcPct val="80000"/>
              </a:lnSpc>
            </a:pPr>
            <a:r>
              <a:rPr lang="tr-TR" altLang="tr-TR" sz="2000" dirty="0">
                <a:latin typeface="Arial" panose="020B0604020202020204" pitchFamily="34" charset="0"/>
                <a:cs typeface="Arial" panose="020B0604020202020204" pitchFamily="34" charset="0"/>
              </a:rPr>
              <a:t>Ortamın bileşimi,</a:t>
            </a:r>
          </a:p>
          <a:p>
            <a:pPr eaLnBrk="1" hangingPunct="1">
              <a:lnSpc>
                <a:spcPct val="80000"/>
              </a:lnSpc>
            </a:pPr>
            <a:r>
              <a:rPr lang="tr-TR" altLang="tr-TR" sz="2000" dirty="0">
                <a:latin typeface="Arial" panose="020B0604020202020204" pitchFamily="34" charset="0"/>
                <a:cs typeface="Arial" panose="020B0604020202020204" pitchFamily="34" charset="0"/>
              </a:rPr>
              <a:t>Hücrelerin dayanıklılığı ve kendilerini onarabilmeleri,</a:t>
            </a:r>
          </a:p>
          <a:p>
            <a:pPr eaLnBrk="1" hangingPunct="1">
              <a:lnSpc>
                <a:spcPct val="80000"/>
              </a:lnSpc>
            </a:pPr>
            <a:r>
              <a:rPr lang="tr-TR" altLang="tr-TR" sz="2000" dirty="0">
                <a:latin typeface="Arial" panose="020B0604020202020204" pitchFamily="34" charset="0"/>
                <a:cs typeface="Arial" panose="020B0604020202020204" pitchFamily="34" charset="0"/>
              </a:rPr>
              <a:t>Gıdaların kimyasal kompozisyonu,</a:t>
            </a:r>
          </a:p>
          <a:p>
            <a:pPr eaLnBrk="1" hangingPunct="1">
              <a:lnSpc>
                <a:spcPct val="80000"/>
              </a:lnSpc>
            </a:pPr>
            <a:r>
              <a:rPr lang="tr-TR" altLang="tr-TR" sz="2000" dirty="0">
                <a:latin typeface="Arial" panose="020B0604020202020204" pitchFamily="34" charset="0"/>
                <a:cs typeface="Arial" panose="020B0604020202020204" pitchFamily="34" charset="0"/>
              </a:rPr>
              <a:t>Gıdaların içinde bulunduğu atmosfer koşulları,</a:t>
            </a:r>
          </a:p>
          <a:p>
            <a:pPr eaLnBrk="1" hangingPunct="1">
              <a:lnSpc>
                <a:spcPct val="80000"/>
              </a:lnSpc>
            </a:pPr>
            <a:r>
              <a:rPr lang="tr-TR" altLang="tr-TR" sz="2000" dirty="0" err="1">
                <a:latin typeface="Arial" panose="020B0604020202020204" pitchFamily="34" charset="0"/>
                <a:cs typeface="Arial" panose="020B0604020202020204" pitchFamily="34" charset="0"/>
              </a:rPr>
              <a:t>pH’ı</a:t>
            </a:r>
            <a:r>
              <a:rPr lang="tr-TR" altLang="tr-TR" sz="2000" dirty="0">
                <a:latin typeface="Arial" panose="020B0604020202020204" pitchFamily="34" charset="0"/>
                <a:cs typeface="Arial" panose="020B0604020202020204" pitchFamily="34" charset="0"/>
              </a:rPr>
              <a:t>,</a:t>
            </a:r>
          </a:p>
          <a:p>
            <a:pPr eaLnBrk="1" hangingPunct="1">
              <a:lnSpc>
                <a:spcPct val="80000"/>
              </a:lnSpc>
            </a:pPr>
            <a:r>
              <a:rPr lang="tr-TR" altLang="tr-TR" sz="2000" dirty="0">
                <a:latin typeface="Arial" panose="020B0604020202020204" pitchFamily="34" charset="0"/>
                <a:cs typeface="Arial" panose="020B0604020202020204" pitchFamily="34" charset="0"/>
              </a:rPr>
              <a:t>Sıcaklıktır.</a:t>
            </a:r>
          </a:p>
          <a:p>
            <a:pPr eaLnBrk="1" hangingPunct="1">
              <a:lnSpc>
                <a:spcPct val="80000"/>
              </a:lnSpc>
            </a:pPr>
            <a:r>
              <a:rPr lang="tr-TR" altLang="tr-TR" sz="2000" dirty="0">
                <a:latin typeface="Arial" panose="020B0604020202020204" pitchFamily="34" charset="0"/>
                <a:cs typeface="Arial" panose="020B0604020202020204" pitchFamily="34" charset="0"/>
              </a:rPr>
              <a:t>Sıcaklık arttıkça daha düşük ışınlama dozu ile istenen </a:t>
            </a:r>
            <a:r>
              <a:rPr lang="tr-TR" altLang="tr-TR" sz="2000" dirty="0" err="1">
                <a:latin typeface="Arial" panose="020B0604020202020204" pitchFamily="34" charset="0"/>
                <a:cs typeface="Arial" panose="020B0604020202020204" pitchFamily="34" charset="0"/>
              </a:rPr>
              <a:t>steriliteye</a:t>
            </a:r>
            <a:r>
              <a:rPr lang="tr-TR" altLang="tr-TR" sz="2000" dirty="0">
                <a:latin typeface="Arial" panose="020B0604020202020204" pitchFamily="34" charset="0"/>
                <a:cs typeface="Arial" panose="020B0604020202020204" pitchFamily="34" charset="0"/>
              </a:rPr>
              <a:t> ulaşılabilmektedir. </a:t>
            </a:r>
          </a:p>
        </p:txBody>
      </p:sp>
      <p:sp>
        <p:nvSpPr>
          <p:cNvPr id="6" name="Rectangle 2">
            <a:extLst>
              <a:ext uri="{FF2B5EF4-FFF2-40B4-BE49-F238E27FC236}">
                <a16:creationId xmlns:a16="http://schemas.microsoft.com/office/drawing/2014/main" id="{E85265CF-BAC4-B244-B8D7-7AADA5F78BF9}"/>
              </a:ext>
            </a:extLst>
          </p:cNvPr>
          <p:cNvSpPr>
            <a:spLocks noGrp="1" noChangeArrowheads="1"/>
          </p:cNvSpPr>
          <p:nvPr>
            <p:ph type="title"/>
          </p:nvPr>
        </p:nvSpPr>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327412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5B5C2147-EC88-A74E-B6E5-AA54C28A6BA6}"/>
              </a:ext>
            </a:extLst>
          </p:cNvPr>
          <p:cNvSpPr>
            <a:spLocks noGrp="1"/>
          </p:cNvSpPr>
          <p:nvPr>
            <p:ph type="title"/>
          </p:nvPr>
        </p:nvSpPr>
        <p:spPr>
          <a:xfrm>
            <a:off x="828996" y="2199276"/>
            <a:ext cx="3498979" cy="2456442"/>
          </a:xfrm>
        </p:spPr>
        <p:txBody>
          <a:bodyPr>
            <a:normAutofit/>
          </a:bodyPr>
          <a:lstStyle/>
          <a:p>
            <a:r>
              <a:rPr lang="tr-TR" sz="3200" b="1" dirty="0"/>
              <a:t>DİNLEDİĞİNİZ İÇİN TEŞEKKÜRLER…</a:t>
            </a:r>
          </a:p>
        </p:txBody>
      </p:sp>
    </p:spTree>
    <p:extLst>
      <p:ext uri="{BB962C8B-B14F-4D97-AF65-F5344CB8AC3E}">
        <p14:creationId xmlns:p14="http://schemas.microsoft.com/office/powerpoint/2010/main" val="189466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EDFC095F-00D6-C242-987B-27866E8F0D6F}"/>
              </a:ext>
            </a:extLst>
          </p:cNvPr>
          <p:cNvSpPr>
            <a:spLocks noGrp="1" noChangeArrowheads="1"/>
          </p:cNvSpPr>
          <p:nvPr>
            <p:ph type="body" idx="1"/>
          </p:nvPr>
        </p:nvSpPr>
        <p:spPr>
          <a:xfrm>
            <a:off x="4817327" y="997261"/>
            <a:ext cx="6634976" cy="4530725"/>
          </a:xfrm>
        </p:spPr>
        <p:txBody>
          <a:bodyPr>
            <a:normAutofit fontScale="92500" lnSpcReduction="10000"/>
          </a:bodyPr>
          <a:lstStyle/>
          <a:p>
            <a:pPr eaLnBrk="1" hangingPunct="1">
              <a:lnSpc>
                <a:spcPct val="80000"/>
              </a:lnSpc>
              <a:buFont typeface="Wingdings" pitchFamily="2" charset="2"/>
              <a:buNone/>
            </a:pPr>
            <a:r>
              <a:rPr lang="tr-TR" altLang="tr-TR" sz="2400" b="1" dirty="0">
                <a:latin typeface="Arial" panose="020B0604020202020204" pitchFamily="34" charset="0"/>
                <a:cs typeface="Arial" panose="020B0604020202020204" pitchFamily="34" charset="0"/>
              </a:rPr>
              <a:t>Işınlama (Radyasyon)</a:t>
            </a:r>
          </a:p>
          <a:p>
            <a:pPr algn="just" eaLnBrk="1" hangingPunct="1">
              <a:lnSpc>
                <a:spcPct val="80000"/>
              </a:lnSpc>
            </a:pPr>
            <a:r>
              <a:rPr lang="tr-TR" altLang="tr-TR" sz="2400" dirty="0">
                <a:latin typeface="Arial" panose="020B0604020202020204" pitchFamily="34" charset="0"/>
                <a:cs typeface="Arial" panose="020B0604020202020204" pitchFamily="34" charset="0"/>
              </a:rPr>
              <a:t>Radyasyon, elektromanyetik dalgalar veya parçacıklar biçimindeki enerji yayımı ya da enerji aktarımıdır. Bilindiği gibi maddenin temel yapısı atomlardan meydana gelmektedir. Atom ise proton ve nötronlardan oluşan bir çekirdek ile bunun çevresinde dönen elektronlardan oluşur. Herhangi bir maddenin atom çekirdeğindeki nötronların sayısı proton sayısına göre oldukça fazla ise bu tür maddeler oldukça kararsız bir yapı göstermekte ve çekirdeğindeki nötronlar alfa, beta, gama ve x- ışınları (röntgen ışınları) gibi ışınlar </a:t>
            </a:r>
            <a:r>
              <a:rPr lang="tr-TR" altLang="tr-TR" sz="2400" dirty="0" err="1">
                <a:latin typeface="Arial" panose="020B0604020202020204" pitchFamily="34" charset="0"/>
                <a:cs typeface="Arial" panose="020B0604020202020204" pitchFamily="34" charset="0"/>
              </a:rPr>
              <a:t>yayarakparçalanmaktadır</a:t>
            </a:r>
            <a:r>
              <a:rPr lang="tr-TR" altLang="tr-TR" sz="2400" dirty="0">
                <a:latin typeface="Arial" panose="020B0604020202020204" pitchFamily="34" charset="0"/>
                <a:cs typeface="Arial" panose="020B0604020202020204" pitchFamily="34" charset="0"/>
              </a:rPr>
              <a:t>. Çevresine bu şekilde ışık yayarak parçalanan maddelere “</a:t>
            </a:r>
            <a:r>
              <a:rPr lang="tr-TR" altLang="tr-TR" sz="2400" dirty="0" err="1">
                <a:latin typeface="Arial" panose="020B0604020202020204" pitchFamily="34" charset="0"/>
                <a:cs typeface="Arial" panose="020B0604020202020204" pitchFamily="34" charset="0"/>
              </a:rPr>
              <a:t>radyoaktifmadde</a:t>
            </a:r>
            <a:r>
              <a:rPr lang="tr-TR" altLang="tr-TR" sz="2400" dirty="0">
                <a:latin typeface="Arial" panose="020B0604020202020204" pitchFamily="34" charset="0"/>
                <a:cs typeface="Arial" panose="020B0604020202020204" pitchFamily="34" charset="0"/>
              </a:rPr>
              <a:t>” çevreye yayılan alfa, beta, gama ve x- ışınları gibi ışınlara ise “radyasyon” adı verilmektedir.</a:t>
            </a:r>
          </a:p>
        </p:txBody>
      </p:sp>
      <p:sp>
        <p:nvSpPr>
          <p:cNvPr id="3" name="Rectangle 2">
            <a:extLst>
              <a:ext uri="{FF2B5EF4-FFF2-40B4-BE49-F238E27FC236}">
                <a16:creationId xmlns:a16="http://schemas.microsoft.com/office/drawing/2014/main" id="{777438D5-77DB-A241-ADAF-F87C53F7783D}"/>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880070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98757F41-88EB-EF4B-9D9E-283BE1955F4F}"/>
              </a:ext>
            </a:extLst>
          </p:cNvPr>
          <p:cNvSpPr>
            <a:spLocks noGrp="1" noChangeArrowheads="1"/>
          </p:cNvSpPr>
          <p:nvPr>
            <p:ph type="body" idx="1"/>
          </p:nvPr>
        </p:nvSpPr>
        <p:spPr>
          <a:xfrm>
            <a:off x="4873083" y="1165303"/>
            <a:ext cx="5917580" cy="4530725"/>
          </a:xfrm>
        </p:spPr>
        <p:txBody>
          <a:bodyPr/>
          <a:lstStyle/>
          <a:p>
            <a:pPr algn="just" eaLnBrk="1" hangingPunct="1">
              <a:lnSpc>
                <a:spcPct val="80000"/>
              </a:lnSpc>
              <a:buFont typeface="Wingdings" pitchFamily="2" charset="2"/>
              <a:buNone/>
            </a:pPr>
            <a:r>
              <a:rPr lang="tr-TR" altLang="tr-TR" sz="2400" dirty="0">
                <a:latin typeface="Arial" panose="020B0604020202020204" pitchFamily="34" charset="0"/>
                <a:cs typeface="Arial" panose="020B0604020202020204" pitchFamily="34" charset="0"/>
              </a:rPr>
              <a:t>Radyasyon şu şekilde sınıflandırılabilir:</a:t>
            </a:r>
          </a:p>
          <a:p>
            <a:pPr algn="just" eaLnBrk="1" hangingPunct="1">
              <a:lnSpc>
                <a:spcPct val="80000"/>
              </a:lnSpc>
            </a:pPr>
            <a:r>
              <a:rPr lang="tr-TR" altLang="tr-TR" sz="2400" b="1" dirty="0">
                <a:latin typeface="Arial" panose="020B0604020202020204" pitchFamily="34" charset="0"/>
                <a:cs typeface="Arial" panose="020B0604020202020204" pitchFamily="34" charset="0"/>
              </a:rPr>
              <a:t>İyonlaştırıcı olmayan (iyonize olmayan) elektromanyetik radyasyon: </a:t>
            </a:r>
            <a:r>
              <a:rPr lang="tr-TR" altLang="tr-TR" sz="2400" dirty="0">
                <a:latin typeface="Arial" panose="020B0604020202020204" pitchFamily="34" charset="0"/>
                <a:cs typeface="Arial" panose="020B0604020202020204" pitchFamily="34" charset="0"/>
              </a:rPr>
              <a:t>Ultraviyole (UV) ışınları, mikrodalga ışınları, radyo dalgaları vb.</a:t>
            </a:r>
          </a:p>
          <a:p>
            <a:pPr algn="just" eaLnBrk="1" hangingPunct="1">
              <a:lnSpc>
                <a:spcPct val="80000"/>
              </a:lnSpc>
              <a:buFont typeface="Wingdings" pitchFamily="2" charset="2"/>
              <a:buNone/>
            </a:pPr>
            <a:endParaRPr lang="tr-TR" altLang="tr-TR" sz="2400" dirty="0">
              <a:latin typeface="Arial" panose="020B0604020202020204" pitchFamily="34" charset="0"/>
              <a:cs typeface="Arial" panose="020B0604020202020204" pitchFamily="34" charset="0"/>
            </a:endParaRPr>
          </a:p>
          <a:p>
            <a:pPr algn="just" eaLnBrk="1" hangingPunct="1">
              <a:lnSpc>
                <a:spcPct val="80000"/>
              </a:lnSpc>
            </a:pPr>
            <a:r>
              <a:rPr lang="tr-TR" altLang="tr-TR" sz="2400" b="1" dirty="0">
                <a:latin typeface="Arial" panose="020B0604020202020204" pitchFamily="34" charset="0"/>
                <a:cs typeface="Arial" panose="020B0604020202020204" pitchFamily="34" charset="0"/>
              </a:rPr>
              <a:t>İyonlaştırıcı (iyonize) elektromanyetik radyasyon: </a:t>
            </a:r>
            <a:r>
              <a:rPr lang="tr-TR" altLang="tr-TR" sz="2400" dirty="0">
                <a:latin typeface="Arial" panose="020B0604020202020204" pitchFamily="34" charset="0"/>
                <a:cs typeface="Arial" panose="020B0604020202020204" pitchFamily="34" charset="0"/>
              </a:rPr>
              <a:t>X-ışınları, alfa ışınları, gama ışınları, beta ışınları ve hızlandırılmış elektron (elektron hızlandırıcılar) ışınları vb.</a:t>
            </a:r>
          </a:p>
        </p:txBody>
      </p:sp>
      <p:sp>
        <p:nvSpPr>
          <p:cNvPr id="3" name="Rectangle 2">
            <a:extLst>
              <a:ext uri="{FF2B5EF4-FFF2-40B4-BE49-F238E27FC236}">
                <a16:creationId xmlns:a16="http://schemas.microsoft.com/office/drawing/2014/main" id="{E8096E9A-6F65-C341-8B76-184EEEE0F243}"/>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4165615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21511A3D-97F7-BA4C-8532-82AC5F7C5A2F}"/>
              </a:ext>
            </a:extLst>
          </p:cNvPr>
          <p:cNvSpPr>
            <a:spLocks noGrp="1" noChangeArrowheads="1"/>
          </p:cNvSpPr>
          <p:nvPr>
            <p:ph type="body" idx="1"/>
          </p:nvPr>
        </p:nvSpPr>
        <p:spPr>
          <a:xfrm>
            <a:off x="5163013" y="1221059"/>
            <a:ext cx="6021660" cy="4530725"/>
          </a:xfrm>
        </p:spPr>
        <p:txBody>
          <a:bodyPr>
            <a:normAutofit fontScale="92500" lnSpcReduction="20000"/>
          </a:bodyPr>
          <a:lstStyle/>
          <a:p>
            <a:pPr eaLnBrk="1" hangingPunct="1">
              <a:lnSpc>
                <a:spcPct val="90000"/>
              </a:lnSpc>
              <a:buFont typeface="Wingdings" pitchFamily="2" charset="2"/>
              <a:buNone/>
            </a:pPr>
            <a:r>
              <a:rPr lang="tr-TR" altLang="tr-TR" sz="2400" dirty="0">
                <a:latin typeface="Arial" panose="020B0604020202020204" pitchFamily="34" charset="0"/>
                <a:cs typeface="Arial" panose="020B0604020202020204" pitchFamily="34" charset="0"/>
              </a:rPr>
              <a:t>   Gıda ışınlama işlemi için; </a:t>
            </a:r>
          </a:p>
          <a:p>
            <a:pPr algn="just" eaLnBrk="1" hangingPunct="1">
              <a:lnSpc>
                <a:spcPct val="90000"/>
              </a:lnSpc>
              <a:buFont typeface="Wingdings" pitchFamily="2" charset="2"/>
              <a:buNone/>
            </a:pPr>
            <a:r>
              <a:rPr lang="tr-TR" altLang="tr-TR" sz="2400" dirty="0">
                <a:latin typeface="Arial" panose="020B0604020202020204" pitchFamily="34" charset="0"/>
                <a:cs typeface="Arial" panose="020B0604020202020204" pitchFamily="34" charset="0"/>
              </a:rPr>
              <a:t>	“Gıdalarda bozulmaya sebep olan mikroorganizmalar ve biyokimyasal olayların miktar ve faaliyetlerinin engellenmesi, azaltılması, yok edilmesi, gıdaların raf ömürlerinin uzatılması; olgunlaşma süresinin kontrolü veya müteakip işlemlerdeki istenen değişiklikleri sağlamak amaçlarından biri veya birkaçı için belirlenmiş ışınlama dozunda, uygun teknolojik ve hijyenik koşullarda yapılır.” ifadeleri kullanılmaktadır.</a:t>
            </a:r>
          </a:p>
          <a:p>
            <a:pPr algn="just" eaLnBrk="1" hangingPunct="1">
              <a:lnSpc>
                <a:spcPct val="90000"/>
              </a:lnSpc>
              <a:buFont typeface="Wingdings" pitchFamily="2" charset="2"/>
              <a:buNone/>
            </a:pPr>
            <a:endParaRPr lang="tr-TR" altLang="tr-TR" sz="2400" dirty="0">
              <a:latin typeface="Arial" panose="020B0604020202020204" pitchFamily="34" charset="0"/>
              <a:cs typeface="Arial" panose="020B0604020202020204" pitchFamily="34" charset="0"/>
            </a:endParaRPr>
          </a:p>
          <a:p>
            <a:pPr algn="just" eaLnBrk="1" hangingPunct="1">
              <a:lnSpc>
                <a:spcPct val="90000"/>
              </a:lnSpc>
              <a:buFont typeface="Wingdings" pitchFamily="2" charset="2"/>
              <a:buNone/>
            </a:pPr>
            <a:r>
              <a:rPr lang="tr-TR" altLang="tr-TR" sz="2400" dirty="0">
                <a:latin typeface="Arial" panose="020B0604020202020204" pitchFamily="34" charset="0"/>
                <a:cs typeface="Arial" panose="020B0604020202020204" pitchFamily="34" charset="0"/>
              </a:rPr>
              <a:t>   Işınlama sırasında ürünlerin ısısı sadece 1–2 derece arttığından bu yöntem soğuk pastörizasyon yöntemi olarak da tanımlanmaktadır.</a:t>
            </a:r>
          </a:p>
        </p:txBody>
      </p:sp>
      <p:sp>
        <p:nvSpPr>
          <p:cNvPr id="6" name="Rectangle 2">
            <a:extLst>
              <a:ext uri="{FF2B5EF4-FFF2-40B4-BE49-F238E27FC236}">
                <a16:creationId xmlns:a16="http://schemas.microsoft.com/office/drawing/2014/main" id="{6B407B27-4F9C-544D-AE81-E775305C2366}"/>
              </a:ext>
            </a:extLst>
          </p:cNvPr>
          <p:cNvSpPr>
            <a:spLocks noGrp="1" noChangeArrowheads="1"/>
          </p:cNvSpPr>
          <p:nvPr>
            <p:ph type="title"/>
          </p:nvPr>
        </p:nvSpPr>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3066534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7DA151A4-35F7-B546-8F24-1E9FE1DD7AD1}"/>
              </a:ext>
            </a:extLst>
          </p:cNvPr>
          <p:cNvSpPr>
            <a:spLocks noGrp="1" noChangeArrowheads="1"/>
          </p:cNvSpPr>
          <p:nvPr>
            <p:ph type="body" idx="1"/>
          </p:nvPr>
        </p:nvSpPr>
        <p:spPr>
          <a:xfrm>
            <a:off x="4672360" y="1268413"/>
            <a:ext cx="5995639" cy="4862512"/>
          </a:xfrm>
        </p:spPr>
        <p:txBody>
          <a:bodyPr>
            <a:normAutofit fontScale="92500" lnSpcReduction="10000"/>
          </a:bodyPr>
          <a:lstStyle/>
          <a:p>
            <a:pPr eaLnBrk="1" hangingPunct="1">
              <a:lnSpc>
                <a:spcPct val="80000"/>
              </a:lnSpc>
              <a:buFont typeface="Wingdings" pitchFamily="2" charset="2"/>
              <a:buNone/>
            </a:pPr>
            <a:r>
              <a:rPr lang="tr-TR" altLang="tr-TR" sz="2400" dirty="0">
                <a:latin typeface="Arial" panose="020B0604020202020204" pitchFamily="34" charset="0"/>
                <a:cs typeface="Arial" panose="020B0604020202020204" pitchFamily="34" charset="0"/>
              </a:rPr>
              <a:t>Gıda ışınlaması;</a:t>
            </a:r>
          </a:p>
          <a:p>
            <a:pPr eaLnBrk="1" hangingPunct="1">
              <a:lnSpc>
                <a:spcPct val="80000"/>
              </a:lnSpc>
              <a:buFont typeface="Wingdings" pitchFamily="2" charset="2"/>
              <a:buNone/>
            </a:pPr>
            <a:endParaRPr lang="tr-TR" altLang="tr-TR" sz="2400" dirty="0">
              <a:latin typeface="Arial" panose="020B0604020202020204" pitchFamily="34" charset="0"/>
              <a:cs typeface="Arial" panose="020B0604020202020204" pitchFamily="34" charset="0"/>
            </a:endParaRPr>
          </a:p>
          <a:p>
            <a:pPr eaLnBrk="1" hangingPunct="1">
              <a:lnSpc>
                <a:spcPct val="80000"/>
              </a:lnSpc>
            </a:pPr>
            <a:r>
              <a:rPr lang="tr-TR" altLang="tr-TR" sz="2400" dirty="0">
                <a:latin typeface="Arial" panose="020B0604020202020204" pitchFamily="34" charset="0"/>
                <a:cs typeface="Arial" panose="020B0604020202020204" pitchFamily="34" charset="0"/>
              </a:rPr>
              <a:t>Mikroorganizmaların, parazitlerin ve böceklerin gelişimini engellemek,</a:t>
            </a:r>
          </a:p>
          <a:p>
            <a:pPr eaLnBrk="1" hangingPunct="1">
              <a:lnSpc>
                <a:spcPct val="80000"/>
              </a:lnSpc>
            </a:pPr>
            <a:r>
              <a:rPr lang="tr-TR" altLang="tr-TR" sz="2400" dirty="0">
                <a:latin typeface="Arial" panose="020B0604020202020204" pitchFamily="34" charset="0"/>
                <a:cs typeface="Arial" panose="020B0604020202020204" pitchFamily="34" charset="0"/>
              </a:rPr>
              <a:t>Çürüme ve bozulmadan kaynaklanan zararları azaltmak,</a:t>
            </a:r>
          </a:p>
          <a:p>
            <a:pPr eaLnBrk="1" hangingPunct="1">
              <a:lnSpc>
                <a:spcPct val="80000"/>
              </a:lnSpc>
            </a:pPr>
            <a:r>
              <a:rPr lang="tr-TR" altLang="tr-TR" sz="2400" dirty="0">
                <a:latin typeface="Arial" panose="020B0604020202020204" pitchFamily="34" charset="0"/>
                <a:cs typeface="Arial" panose="020B0604020202020204" pitchFamily="34" charset="0"/>
              </a:rPr>
              <a:t>Gıda zehirlenmesi ve hastalıklara neden olan mikroorganizmaları kontrol altına almak, </a:t>
            </a:r>
          </a:p>
          <a:p>
            <a:pPr eaLnBrk="1" hangingPunct="1">
              <a:lnSpc>
                <a:spcPct val="80000"/>
              </a:lnSpc>
            </a:pPr>
            <a:r>
              <a:rPr lang="tr-TR" altLang="tr-TR" sz="2400" dirty="0">
                <a:latin typeface="Arial" panose="020B0604020202020204" pitchFamily="34" charset="0"/>
                <a:cs typeface="Arial" panose="020B0604020202020204" pitchFamily="34" charset="0"/>
              </a:rPr>
              <a:t>Filizlenmeyi önlemek,</a:t>
            </a:r>
          </a:p>
          <a:p>
            <a:pPr eaLnBrk="1" hangingPunct="1">
              <a:lnSpc>
                <a:spcPct val="80000"/>
              </a:lnSpc>
            </a:pPr>
            <a:r>
              <a:rPr lang="tr-TR" altLang="tr-TR" sz="2400" dirty="0">
                <a:latin typeface="Arial" panose="020B0604020202020204" pitchFamily="34" charset="0"/>
                <a:cs typeface="Arial" panose="020B0604020202020204" pitchFamily="34" charset="0"/>
              </a:rPr>
              <a:t>Olgunlaştırmayı geciktirmek,</a:t>
            </a:r>
          </a:p>
          <a:p>
            <a:pPr eaLnBrk="1" hangingPunct="1">
              <a:lnSpc>
                <a:spcPct val="80000"/>
              </a:lnSpc>
            </a:pPr>
            <a:r>
              <a:rPr lang="tr-TR" altLang="tr-TR" sz="2400" dirty="0">
                <a:latin typeface="Arial" panose="020B0604020202020204" pitchFamily="34" charset="0"/>
                <a:cs typeface="Arial" panose="020B0604020202020204" pitchFamily="34" charset="0"/>
              </a:rPr>
              <a:t>Depolama ve dağıtım sırasında oluşabilecek ciddi kayıpları önlemek,</a:t>
            </a:r>
          </a:p>
          <a:p>
            <a:pPr eaLnBrk="1" hangingPunct="1">
              <a:lnSpc>
                <a:spcPct val="80000"/>
              </a:lnSpc>
            </a:pPr>
            <a:r>
              <a:rPr lang="tr-TR" altLang="tr-TR" sz="2400" dirty="0">
                <a:latin typeface="Arial" panose="020B0604020202020204" pitchFamily="34" charset="0"/>
                <a:cs typeface="Arial" panose="020B0604020202020204" pitchFamily="34" charset="0"/>
              </a:rPr>
              <a:t>Ürünlerin kalitesini ve raf ömrünü artırmak amacıyla iyonlaştırıcı enerji kullanılarak uygulanan bir yöntemdir.</a:t>
            </a:r>
          </a:p>
        </p:txBody>
      </p:sp>
      <p:sp>
        <p:nvSpPr>
          <p:cNvPr id="3" name="Rectangle 2">
            <a:extLst>
              <a:ext uri="{FF2B5EF4-FFF2-40B4-BE49-F238E27FC236}">
                <a16:creationId xmlns:a16="http://schemas.microsoft.com/office/drawing/2014/main" id="{93F014BF-8339-554E-B234-482C5E4D8CC8}"/>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3564108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0D89632C-706C-9E4F-8EA7-C6A5A3C6395C}"/>
              </a:ext>
            </a:extLst>
          </p:cNvPr>
          <p:cNvSpPr>
            <a:spLocks noGrp="1" noChangeArrowheads="1"/>
          </p:cNvSpPr>
          <p:nvPr>
            <p:ph type="body" idx="1"/>
          </p:nvPr>
        </p:nvSpPr>
        <p:spPr>
          <a:xfrm>
            <a:off x="4750420" y="1196976"/>
            <a:ext cx="5604844" cy="4530725"/>
          </a:xfrm>
        </p:spPr>
        <p:txBody>
          <a:bodyPr>
            <a:normAutofit fontScale="92500" lnSpcReduction="20000"/>
          </a:bodyPr>
          <a:lstStyle/>
          <a:p>
            <a:pPr algn="just" eaLnBrk="1" hangingPunct="1">
              <a:lnSpc>
                <a:spcPct val="90000"/>
              </a:lnSpc>
              <a:buFont typeface="Wingdings" pitchFamily="2" charset="2"/>
              <a:buNone/>
            </a:pPr>
            <a:r>
              <a:rPr lang="tr-TR" altLang="tr-TR" sz="2400" dirty="0">
                <a:latin typeface="Arial" panose="020B0604020202020204" pitchFamily="34" charset="0"/>
                <a:cs typeface="Arial" panose="020B0604020202020204" pitchFamily="34" charset="0"/>
              </a:rPr>
              <a:t>   </a:t>
            </a:r>
            <a:r>
              <a:rPr lang="tr-TR" altLang="tr-TR" sz="2400" b="1" dirty="0">
                <a:latin typeface="Arial" panose="020B0604020202020204" pitchFamily="34" charset="0"/>
                <a:cs typeface="Arial" panose="020B0604020202020204" pitchFamily="34" charset="0"/>
              </a:rPr>
              <a:t>Etiketleme: </a:t>
            </a:r>
            <a:r>
              <a:rPr lang="tr-TR" altLang="tr-TR" sz="2400" dirty="0">
                <a:latin typeface="Arial" panose="020B0604020202020204" pitchFamily="34" charset="0"/>
                <a:cs typeface="Arial" panose="020B0604020202020204" pitchFamily="34" charset="0"/>
              </a:rPr>
              <a:t>Işınlanmış gıdalar için önceden paketlenmiş olsun veya </a:t>
            </a:r>
            <a:r>
              <a:rPr lang="tr-TR" altLang="tr-TR" sz="2400" dirty="0" err="1">
                <a:latin typeface="Arial" panose="020B0604020202020204" pitchFamily="34" charset="0"/>
                <a:cs typeface="Arial" panose="020B0604020202020204" pitchFamily="34" charset="0"/>
              </a:rPr>
              <a:t>olmasındüzenlenecek</a:t>
            </a:r>
            <a:r>
              <a:rPr lang="tr-TR" altLang="tr-TR" sz="2400" dirty="0">
                <a:latin typeface="Arial" panose="020B0604020202020204" pitchFamily="34" charset="0"/>
                <a:cs typeface="Arial" panose="020B0604020202020204" pitchFamily="34" charset="0"/>
              </a:rPr>
              <a:t> nakliye belgelerinde;</a:t>
            </a:r>
          </a:p>
          <a:p>
            <a:pPr algn="just" eaLnBrk="1" hangingPunct="1">
              <a:lnSpc>
                <a:spcPct val="90000"/>
              </a:lnSpc>
              <a:buFont typeface="Wingdings" pitchFamily="2" charset="2"/>
              <a:buNone/>
            </a:pPr>
            <a:endParaRPr lang="tr-TR" altLang="tr-TR" sz="2400" dirty="0">
              <a:latin typeface="Arial" panose="020B0604020202020204" pitchFamily="34" charset="0"/>
              <a:cs typeface="Arial" panose="020B0604020202020204" pitchFamily="34" charset="0"/>
            </a:endParaRPr>
          </a:p>
          <a:p>
            <a:pPr algn="just" eaLnBrk="1" hangingPunct="1">
              <a:lnSpc>
                <a:spcPct val="90000"/>
              </a:lnSpc>
            </a:pPr>
            <a:r>
              <a:rPr lang="tr-TR" altLang="tr-TR" sz="2400" dirty="0">
                <a:latin typeface="Arial" panose="020B0604020202020204" pitchFamily="34" charset="0"/>
                <a:cs typeface="Arial" panose="020B0604020202020204" pitchFamily="34" charset="0"/>
              </a:rPr>
              <a:t>Işınlanma yapmasına izin verilen tesisin adı,</a:t>
            </a:r>
          </a:p>
          <a:p>
            <a:pPr algn="just" eaLnBrk="1" hangingPunct="1">
              <a:lnSpc>
                <a:spcPct val="90000"/>
              </a:lnSpc>
            </a:pPr>
            <a:r>
              <a:rPr lang="tr-TR" altLang="tr-TR" sz="2400" dirty="0">
                <a:latin typeface="Arial" panose="020B0604020202020204" pitchFamily="34" charset="0"/>
                <a:cs typeface="Arial" panose="020B0604020202020204" pitchFamily="34" charset="0"/>
              </a:rPr>
              <a:t>Işınlanma tarihi,</a:t>
            </a:r>
          </a:p>
          <a:p>
            <a:pPr algn="just" eaLnBrk="1" hangingPunct="1">
              <a:lnSpc>
                <a:spcPct val="90000"/>
              </a:lnSpc>
            </a:pPr>
            <a:r>
              <a:rPr lang="tr-TR" altLang="tr-TR" sz="2400" dirty="0">
                <a:latin typeface="Arial" panose="020B0604020202020204" pitchFamily="34" charset="0"/>
                <a:cs typeface="Arial" panose="020B0604020202020204" pitchFamily="34" charset="0"/>
              </a:rPr>
              <a:t>Işınlanma dozu,</a:t>
            </a:r>
          </a:p>
          <a:p>
            <a:pPr algn="just" eaLnBrk="1" hangingPunct="1">
              <a:lnSpc>
                <a:spcPct val="90000"/>
              </a:lnSpc>
            </a:pPr>
            <a:r>
              <a:rPr lang="tr-TR" altLang="tr-TR" sz="2400" dirty="0">
                <a:latin typeface="Arial" panose="020B0604020202020204" pitchFamily="34" charset="0"/>
                <a:cs typeface="Arial" panose="020B0604020202020204" pitchFamily="34" charset="0"/>
              </a:rPr>
              <a:t>Parti numarası belirtilir.</a:t>
            </a:r>
          </a:p>
          <a:p>
            <a:pPr algn="just" eaLnBrk="1" hangingPunct="1">
              <a:lnSpc>
                <a:spcPct val="90000"/>
              </a:lnSpc>
              <a:buFont typeface="Wingdings" pitchFamily="2" charset="2"/>
              <a:buNone/>
            </a:pPr>
            <a:r>
              <a:rPr lang="tr-TR" altLang="tr-TR" sz="2400" dirty="0">
                <a:latin typeface="Arial" panose="020B0604020202020204" pitchFamily="34" charset="0"/>
                <a:cs typeface="Arial" panose="020B0604020202020204" pitchFamily="34" charset="0"/>
              </a:rPr>
              <a:t>   Işınlanmış ve tüketime hazır olarak ambalajlanmış gıda ambalajı üzerinde gıdanın isminin yanında yeşil-beyaz renkli uluslararası gıda ışınlama sembolünün bulunması zorunludur.</a:t>
            </a:r>
          </a:p>
        </p:txBody>
      </p:sp>
      <p:sp>
        <p:nvSpPr>
          <p:cNvPr id="3" name="Rectangle 2">
            <a:extLst>
              <a:ext uri="{FF2B5EF4-FFF2-40B4-BE49-F238E27FC236}">
                <a16:creationId xmlns:a16="http://schemas.microsoft.com/office/drawing/2014/main" id="{D91EF6C9-0592-0243-A067-9E1B202D73C7}"/>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652750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a:extLst>
              <a:ext uri="{FF2B5EF4-FFF2-40B4-BE49-F238E27FC236}">
                <a16:creationId xmlns:a16="http://schemas.microsoft.com/office/drawing/2014/main" id="{0E3AFB7E-AA94-DE40-BB95-D11932C3E826}"/>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5727236" y="1263379"/>
            <a:ext cx="4608513" cy="3382962"/>
          </a:xfrm>
          <a:noFill/>
        </p:spPr>
      </p:pic>
      <p:sp>
        <p:nvSpPr>
          <p:cNvPr id="20483" name="Rectangle 5">
            <a:extLst>
              <a:ext uri="{FF2B5EF4-FFF2-40B4-BE49-F238E27FC236}">
                <a16:creationId xmlns:a16="http://schemas.microsoft.com/office/drawing/2014/main" id="{FE440DFC-D4FB-9E40-B57D-77F598292579}"/>
              </a:ext>
            </a:extLst>
          </p:cNvPr>
          <p:cNvSpPr>
            <a:spLocks noChangeArrowheads="1"/>
          </p:cNvSpPr>
          <p:nvPr/>
        </p:nvSpPr>
        <p:spPr bwMode="auto">
          <a:xfrm>
            <a:off x="6291052" y="4999812"/>
            <a:ext cx="40446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b="1" dirty="0"/>
              <a:t>Uluslararası gıda ışınlama sembolü</a:t>
            </a:r>
          </a:p>
        </p:txBody>
      </p:sp>
      <p:sp>
        <p:nvSpPr>
          <p:cNvPr id="4" name="Rectangle 2">
            <a:extLst>
              <a:ext uri="{FF2B5EF4-FFF2-40B4-BE49-F238E27FC236}">
                <a16:creationId xmlns:a16="http://schemas.microsoft.com/office/drawing/2014/main" id="{B75E942F-2415-094C-AE1D-5A06E746415A}"/>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2756525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F3C580F0-442B-B548-A83D-760924AA5A1C}"/>
              </a:ext>
            </a:extLst>
          </p:cNvPr>
          <p:cNvSpPr>
            <a:spLocks noGrp="1" noChangeArrowheads="1"/>
          </p:cNvSpPr>
          <p:nvPr>
            <p:ph type="body" idx="1"/>
          </p:nvPr>
        </p:nvSpPr>
        <p:spPr/>
        <p:txBody>
          <a:bodyPr>
            <a:normAutofit lnSpcReduction="10000"/>
          </a:bodyPr>
          <a:lstStyle/>
          <a:p>
            <a:pPr algn="just" eaLnBrk="1" hangingPunct="1">
              <a:lnSpc>
                <a:spcPct val="80000"/>
              </a:lnSpc>
              <a:buFont typeface="Wingdings" pitchFamily="2" charset="2"/>
              <a:buNone/>
            </a:pPr>
            <a:r>
              <a:rPr lang="tr-TR" altLang="tr-TR" sz="2100" dirty="0">
                <a:latin typeface="Arial" panose="020B0604020202020204" pitchFamily="34" charset="0"/>
                <a:cs typeface="Arial" panose="020B0604020202020204" pitchFamily="34" charset="0"/>
              </a:rPr>
              <a:t>   Gıdaların muhafazasında gama ışınları, x-ışınları, hızlanmış elektron, ultraviyole ve mikrodalga ışınları kullanılmaktadır. Bunlardan en yaygın olarak kullanılanı gama ışınlarıdır.</a:t>
            </a:r>
          </a:p>
          <a:p>
            <a:pPr algn="just" eaLnBrk="1" hangingPunct="1">
              <a:lnSpc>
                <a:spcPct val="80000"/>
              </a:lnSpc>
            </a:pPr>
            <a:r>
              <a:rPr lang="tr-TR" altLang="tr-TR" sz="2100" dirty="0">
                <a:latin typeface="Arial" panose="020B0604020202020204" pitchFamily="34" charset="0"/>
                <a:cs typeface="Arial" panose="020B0604020202020204" pitchFamily="34" charset="0"/>
              </a:rPr>
              <a:t>Kısa dalga boyuna sahip yüksek enerjili elektromanyetik ışınlardır.</a:t>
            </a:r>
          </a:p>
          <a:p>
            <a:pPr algn="just" eaLnBrk="1" hangingPunct="1">
              <a:lnSpc>
                <a:spcPct val="80000"/>
              </a:lnSpc>
            </a:pPr>
            <a:r>
              <a:rPr lang="tr-TR" altLang="tr-TR" sz="2100" dirty="0">
                <a:latin typeface="Arial" panose="020B0604020202020204" pitchFamily="34" charset="0"/>
                <a:cs typeface="Arial" panose="020B0604020202020204" pitchFamily="34" charset="0"/>
              </a:rPr>
              <a:t>Radyoaktif özellik vermezler.</a:t>
            </a:r>
          </a:p>
          <a:p>
            <a:pPr algn="just" eaLnBrk="1" hangingPunct="1">
              <a:lnSpc>
                <a:spcPct val="80000"/>
              </a:lnSpc>
            </a:pPr>
            <a:r>
              <a:rPr lang="tr-TR" altLang="tr-TR" sz="2100" dirty="0">
                <a:latin typeface="Arial" panose="020B0604020202020204" pitchFamily="34" charset="0"/>
                <a:cs typeface="Arial" panose="020B0604020202020204" pitchFamily="34" charset="0"/>
              </a:rPr>
              <a:t>Ambalajlanmış gıdaların ışınlanmasında,</a:t>
            </a:r>
          </a:p>
          <a:p>
            <a:pPr algn="just" eaLnBrk="1" hangingPunct="1">
              <a:lnSpc>
                <a:spcPct val="80000"/>
              </a:lnSpc>
            </a:pPr>
            <a:r>
              <a:rPr lang="tr-TR" altLang="tr-TR" sz="2100" dirty="0">
                <a:latin typeface="Arial" panose="020B0604020202020204" pitchFamily="34" charset="0"/>
                <a:cs typeface="Arial" panose="020B0604020202020204" pitchFamily="34" charset="0"/>
              </a:rPr>
              <a:t>Patates, soğan, sarımsak gibi gıdalarda çimlenmeyi önlemek,</a:t>
            </a:r>
          </a:p>
          <a:p>
            <a:pPr algn="just" eaLnBrk="1" hangingPunct="1">
              <a:lnSpc>
                <a:spcPct val="80000"/>
              </a:lnSpc>
            </a:pPr>
            <a:r>
              <a:rPr lang="tr-TR" altLang="tr-TR" sz="2100" dirty="0">
                <a:latin typeface="Arial" panose="020B0604020202020204" pitchFamily="34" charset="0"/>
                <a:cs typeface="Arial" panose="020B0604020202020204" pitchFamily="34" charset="0"/>
              </a:rPr>
              <a:t>Baharat ve hububatta böcekleri ve larvalarını öldürmek,</a:t>
            </a:r>
          </a:p>
          <a:p>
            <a:pPr algn="just" eaLnBrk="1" hangingPunct="1">
              <a:lnSpc>
                <a:spcPct val="80000"/>
              </a:lnSpc>
            </a:pPr>
            <a:r>
              <a:rPr lang="tr-TR" altLang="tr-TR" sz="2100" dirty="0">
                <a:latin typeface="Arial" panose="020B0604020202020204" pitchFamily="34" charset="0"/>
                <a:cs typeface="Arial" panose="020B0604020202020204" pitchFamily="34" charset="0"/>
              </a:rPr>
              <a:t>Meyvelerin küflenmelerini önlemek amacıyla kullanılır.</a:t>
            </a:r>
          </a:p>
          <a:p>
            <a:pPr algn="just" eaLnBrk="1" hangingPunct="1">
              <a:lnSpc>
                <a:spcPct val="80000"/>
              </a:lnSpc>
            </a:pPr>
            <a:r>
              <a:rPr lang="tr-TR" altLang="tr-TR" sz="2100" b="1" dirty="0">
                <a:latin typeface="Arial" panose="020B0604020202020204" pitchFamily="34" charset="0"/>
                <a:cs typeface="Arial" panose="020B0604020202020204" pitchFamily="34" charset="0"/>
              </a:rPr>
              <a:t>X-ışınlarının </a:t>
            </a:r>
            <a:r>
              <a:rPr lang="tr-TR" altLang="tr-TR" sz="2100" dirty="0">
                <a:latin typeface="Arial" panose="020B0604020202020204" pitchFamily="34" charset="0"/>
                <a:cs typeface="Arial" panose="020B0604020202020204" pitchFamily="34" charset="0"/>
              </a:rPr>
              <a:t>malzeme </a:t>
            </a:r>
            <a:r>
              <a:rPr lang="tr-TR" altLang="tr-TR" sz="2100" dirty="0" err="1">
                <a:latin typeface="Arial" panose="020B0604020202020204" pitchFamily="34" charset="0"/>
                <a:cs typeface="Arial" panose="020B0604020202020204" pitchFamily="34" charset="0"/>
              </a:rPr>
              <a:t>giriciliği</a:t>
            </a:r>
            <a:r>
              <a:rPr lang="tr-TR" altLang="tr-TR" sz="2100" dirty="0">
                <a:latin typeface="Arial" panose="020B0604020202020204" pitchFamily="34" charset="0"/>
                <a:cs typeface="Arial" panose="020B0604020202020204" pitchFamily="34" charset="0"/>
              </a:rPr>
              <a:t> ve doz hızı yüksek olduğu için ışınlama süresi kısadır. Çeşitli yoğunluktaki ürünler tek ve birbirinden bağımsız olarak ışınlanabilir.</a:t>
            </a:r>
          </a:p>
        </p:txBody>
      </p:sp>
      <p:sp>
        <p:nvSpPr>
          <p:cNvPr id="3" name="Rectangle 2">
            <a:extLst>
              <a:ext uri="{FF2B5EF4-FFF2-40B4-BE49-F238E27FC236}">
                <a16:creationId xmlns:a16="http://schemas.microsoft.com/office/drawing/2014/main" id="{5DB49523-0616-2741-8955-FA3474C31869}"/>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3479939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577F98A3-E2D8-6F4B-B54D-D5122C092D72}"/>
              </a:ext>
            </a:extLst>
          </p:cNvPr>
          <p:cNvSpPr>
            <a:spLocks noGrp="1" noChangeArrowheads="1"/>
          </p:cNvSpPr>
          <p:nvPr>
            <p:ph type="body" idx="1"/>
          </p:nvPr>
        </p:nvSpPr>
        <p:spPr>
          <a:xfrm>
            <a:off x="4532575" y="1312783"/>
            <a:ext cx="7231961" cy="4530725"/>
          </a:xfrm>
        </p:spPr>
        <p:txBody>
          <a:bodyPr>
            <a:noAutofit/>
          </a:bodyPr>
          <a:lstStyle/>
          <a:p>
            <a:pPr algn="just" eaLnBrk="1" hangingPunct="1">
              <a:lnSpc>
                <a:spcPct val="170000"/>
              </a:lnSpc>
              <a:buFont typeface="Wingdings" pitchFamily="2" charset="2"/>
              <a:buNone/>
            </a:pPr>
            <a:r>
              <a:rPr lang="tr-TR" altLang="tr-TR" sz="1600" dirty="0">
                <a:latin typeface="Arial" panose="020B0604020202020204" pitchFamily="34" charset="0"/>
                <a:cs typeface="Arial" panose="020B0604020202020204" pitchFamily="34" charset="0"/>
              </a:rPr>
              <a:t>   	Elektron hızlandırıcılarının malzemeye </a:t>
            </a:r>
            <a:r>
              <a:rPr lang="tr-TR" altLang="tr-TR" sz="1600" dirty="0" err="1">
                <a:latin typeface="Arial" panose="020B0604020202020204" pitchFamily="34" charset="0"/>
                <a:cs typeface="Arial" panose="020B0604020202020204" pitchFamily="34" charset="0"/>
              </a:rPr>
              <a:t>giriciliği</a:t>
            </a:r>
            <a:r>
              <a:rPr lang="tr-TR" altLang="tr-TR" sz="1600" dirty="0">
                <a:latin typeface="Arial" panose="020B0604020202020204" pitchFamily="34" charset="0"/>
                <a:cs typeface="Arial" panose="020B0604020202020204" pitchFamily="34" charset="0"/>
              </a:rPr>
              <a:t> düşüktür. Bu nedenle küçük boyutlu ve yoğunluğu düşük olan ürünler ışınlanır. Doz hızı yüksek olduğu için ışınlama süresi kısadır. Çeşitli yoğunluktaki ürünler tek ve birbirinden bağımsız olarak ışınlanabilir.</a:t>
            </a:r>
          </a:p>
          <a:p>
            <a:pPr algn="just" eaLnBrk="1" hangingPunct="1">
              <a:lnSpc>
                <a:spcPct val="170000"/>
              </a:lnSpc>
            </a:pPr>
            <a:r>
              <a:rPr lang="tr-TR" altLang="tr-TR" sz="1600" b="1" dirty="0">
                <a:latin typeface="Arial" panose="020B0604020202020204" pitchFamily="34" charset="0"/>
                <a:cs typeface="Arial" panose="020B0604020202020204" pitchFamily="34" charset="0"/>
              </a:rPr>
              <a:t>Ultraviyole ışınlar</a:t>
            </a:r>
            <a:r>
              <a:rPr lang="tr-TR" altLang="tr-TR" sz="1600" dirty="0">
                <a:latin typeface="Arial" panose="020B0604020202020204" pitchFamily="34" charset="0"/>
                <a:cs typeface="Arial" panose="020B0604020202020204" pitchFamily="34" charset="0"/>
              </a:rPr>
              <a:t>, elektromanyetik ışınlar olup oldukça düşük enerjili ışınlardır. Bu yüzden yüzeyde bulunan mikroorganizmalar üzerinde etkilidir. Ultraviyole ışınları;</a:t>
            </a:r>
          </a:p>
          <a:p>
            <a:pPr algn="just" eaLnBrk="1" hangingPunct="1">
              <a:lnSpc>
                <a:spcPct val="170000"/>
              </a:lnSpc>
            </a:pPr>
            <a:r>
              <a:rPr lang="tr-TR" altLang="tr-TR" sz="1600" dirty="0">
                <a:latin typeface="Arial" panose="020B0604020202020204" pitchFamily="34" charset="0"/>
                <a:cs typeface="Arial" panose="020B0604020202020204" pitchFamily="34" charset="0"/>
              </a:rPr>
              <a:t>Ambalaj materyallerinin ve içme suyunu sterilizasyonunda,</a:t>
            </a:r>
          </a:p>
          <a:p>
            <a:pPr algn="just" eaLnBrk="1" hangingPunct="1">
              <a:lnSpc>
                <a:spcPct val="170000"/>
              </a:lnSpc>
            </a:pPr>
            <a:r>
              <a:rPr lang="tr-TR" altLang="tr-TR" sz="1600" dirty="0">
                <a:latin typeface="Arial" panose="020B0604020202020204" pitchFamily="34" charset="0"/>
                <a:cs typeface="Arial" panose="020B0604020202020204" pitchFamily="34" charset="0"/>
              </a:rPr>
              <a:t>Gıda depolarında hava ve yüzeydeki mikroorganizmaları öldürmede,</a:t>
            </a:r>
          </a:p>
          <a:p>
            <a:pPr algn="just" eaLnBrk="1" hangingPunct="1">
              <a:lnSpc>
                <a:spcPct val="170000"/>
              </a:lnSpc>
            </a:pPr>
            <a:r>
              <a:rPr lang="tr-TR" altLang="tr-TR" sz="1600" dirty="0">
                <a:latin typeface="Arial" panose="020B0604020202020204" pitchFamily="34" charset="0"/>
                <a:cs typeface="Arial" panose="020B0604020202020204" pitchFamily="34" charset="0"/>
              </a:rPr>
              <a:t>Ekmek, kek gibi fırın ürünlerinin yüzeyindeki küflenmenin önlenmesinde,</a:t>
            </a:r>
          </a:p>
          <a:p>
            <a:pPr algn="just" eaLnBrk="1" hangingPunct="1">
              <a:lnSpc>
                <a:spcPct val="170000"/>
              </a:lnSpc>
            </a:pPr>
            <a:r>
              <a:rPr lang="tr-TR" altLang="tr-TR" sz="1600" dirty="0">
                <a:latin typeface="Arial" panose="020B0604020202020204" pitchFamily="34" charset="0"/>
                <a:cs typeface="Arial" panose="020B0604020202020204" pitchFamily="34" charset="0"/>
              </a:rPr>
              <a:t>Alet ve ekipmanların sterilizasyonunda kullanılır.</a:t>
            </a:r>
          </a:p>
        </p:txBody>
      </p:sp>
      <p:sp>
        <p:nvSpPr>
          <p:cNvPr id="3" name="Rectangle 2">
            <a:extLst>
              <a:ext uri="{FF2B5EF4-FFF2-40B4-BE49-F238E27FC236}">
                <a16:creationId xmlns:a16="http://schemas.microsoft.com/office/drawing/2014/main" id="{0B8B8D0C-AE4E-9944-8D46-554BFDBE479E}"/>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IŞINLAMA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85671688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1626</TotalTime>
  <Words>972</Words>
  <Application>Microsoft Macintosh PowerPoint</Application>
  <PresentationFormat>Geniş ekran</PresentationFormat>
  <Paragraphs>99</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 Light</vt:lpstr>
      <vt:lpstr>Comic Sans MS</vt:lpstr>
      <vt:lpstr>Rockwell</vt:lpstr>
      <vt:lpstr>Wingdings</vt:lpstr>
      <vt:lpstr>Atlas</vt:lpstr>
      <vt:lpstr>GIDALARDA TEMEL İŞLEMLER</vt:lpstr>
      <vt:lpstr>IŞINLAMA YÖNTEMİ İLE MUHAFAZA </vt:lpstr>
      <vt:lpstr>IŞINLAMA YÖNTEMİ İLE MUHAFAZA </vt:lpstr>
      <vt:lpstr>IŞINLAMA YÖNTEMİ İLE MUHAFAZA </vt:lpstr>
      <vt:lpstr>IŞINLAMA YÖNTEMİ İLE MUHAFAZA </vt:lpstr>
      <vt:lpstr>IŞINLAMA YÖNTEMİ İLE MUHAFAZA </vt:lpstr>
      <vt:lpstr>IŞINLAMA YÖNTEMİ İLE MUHAFAZA </vt:lpstr>
      <vt:lpstr>IŞINLAMA YÖNTEMİ İLE MUHAFAZA </vt:lpstr>
      <vt:lpstr>IŞINLAMA YÖNTEMİ İLE MUHAFAZA </vt:lpstr>
      <vt:lpstr>IŞINLAMA YÖNTEMİ İLE MUHAFAZA </vt:lpstr>
      <vt:lpstr>IŞINLAMA YÖNTEMİ İLE MUHAFAZA </vt:lpstr>
      <vt:lpstr>IŞINLAMA YÖNTEMİ İLE MUHAFAZA </vt:lpstr>
      <vt:lpstr>IŞINLAMA YÖNTEMİ İLE MUHAFAZA </vt:lpstr>
      <vt:lpstr>DİNLEDİĞİNİZ İÇİN 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MİKROBİYOLOJİSİ</dc:title>
  <dc:creator>Özgür Tecer</dc:creator>
  <cp:lastModifiedBy>Özgür Tecer</cp:lastModifiedBy>
  <cp:revision>152</cp:revision>
  <dcterms:created xsi:type="dcterms:W3CDTF">2019-02-18T12:54:52Z</dcterms:created>
  <dcterms:modified xsi:type="dcterms:W3CDTF">2020-01-27T21:08:32Z</dcterms:modified>
</cp:coreProperties>
</file>