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8"/>
  </p:notesMasterIdLst>
  <p:sldIdLst>
    <p:sldId id="256" r:id="rId2"/>
    <p:sldId id="315" r:id="rId3"/>
    <p:sldId id="316" r:id="rId4"/>
    <p:sldId id="317" r:id="rId5"/>
    <p:sldId id="337" r:id="rId6"/>
    <p:sldId id="338" r:id="rId7"/>
    <p:sldId id="345" r:id="rId8"/>
    <p:sldId id="319" r:id="rId9"/>
    <p:sldId id="286" r:id="rId10"/>
    <p:sldId id="324" r:id="rId11"/>
    <p:sldId id="340" r:id="rId12"/>
    <p:sldId id="318" r:id="rId13"/>
    <p:sldId id="272" r:id="rId14"/>
    <p:sldId id="273" r:id="rId15"/>
    <p:sldId id="279" r:id="rId16"/>
    <p:sldId id="332" r:id="rId17"/>
    <p:sldId id="347" r:id="rId18"/>
    <p:sldId id="341" r:id="rId19"/>
    <p:sldId id="348" r:id="rId20"/>
    <p:sldId id="278" r:id="rId21"/>
    <p:sldId id="320" r:id="rId22"/>
    <p:sldId id="326" r:id="rId23"/>
    <p:sldId id="280" r:id="rId24"/>
    <p:sldId id="325" r:id="rId25"/>
    <p:sldId id="344" r:id="rId26"/>
    <p:sldId id="328" r:id="rId27"/>
    <p:sldId id="268" r:id="rId28"/>
    <p:sldId id="321" r:id="rId29"/>
    <p:sldId id="322" r:id="rId30"/>
    <p:sldId id="346" r:id="rId31"/>
    <p:sldId id="327" r:id="rId32"/>
    <p:sldId id="323" r:id="rId33"/>
    <p:sldId id="331" r:id="rId34"/>
    <p:sldId id="269" r:id="rId35"/>
    <p:sldId id="330" r:id="rId36"/>
    <p:sldId id="271" r:id="rId3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32" autoAdjust="0"/>
    <p:restoredTop sz="94660"/>
  </p:normalViewPr>
  <p:slideViewPr>
    <p:cSldViewPr>
      <p:cViewPr varScale="1">
        <p:scale>
          <a:sx n="63" d="100"/>
          <a:sy n="63" d="100"/>
        </p:scale>
        <p:origin x="163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3C02B8-DDB1-4C6B-B469-2607B9AAFA26}" type="datetimeFigureOut">
              <a:rPr lang="tr-TR" smtClean="0"/>
              <a:t>8.05.2020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85CBA1-FE55-46A7-91D6-676CBBDE8CEB}"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p>
            <a:fld id="{9028A09D-1E0D-4AEF-BE49-830F7FA2375F}" type="datetimeFigureOut">
              <a:rPr lang="tr-TR" smtClean="0"/>
              <a:t>8.05.2020</a:t>
            </a:fld>
            <a:endParaRPr lang="tr-TR"/>
          </a:p>
        </p:txBody>
      </p:sp>
      <p:sp>
        <p:nvSpPr>
          <p:cNvPr id="20" name="19 Altbilgi Yer Tutucusu"/>
          <p:cNvSpPr>
            <a:spLocks noGrp="1"/>
          </p:cNvSpPr>
          <p:nvPr>
            <p:ph type="ftr" sz="quarter" idx="11"/>
          </p:nvPr>
        </p:nvSpPr>
        <p:spPr/>
        <p:txBody>
          <a:bodyPr/>
          <a:lstStyle/>
          <a:p>
            <a:endParaRPr lang="tr-TR"/>
          </a:p>
        </p:txBody>
      </p:sp>
      <p:sp>
        <p:nvSpPr>
          <p:cNvPr id="10" name="9 Slayt Numarası Yer Tutucusu"/>
          <p:cNvSpPr>
            <a:spLocks noGrp="1"/>
          </p:cNvSpPr>
          <p:nvPr>
            <p:ph type="sldNum" sz="quarter" idx="12"/>
          </p:nvPr>
        </p:nvSpPr>
        <p:spPr/>
        <p:txBody>
          <a:bodyPr/>
          <a:lstStyle/>
          <a:p>
            <a:fld id="{0D090189-874C-4940-8B1E-2AEDAD8B8D99}" type="slidenum">
              <a:rPr lang="tr-TR" smtClean="0"/>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028A09D-1E0D-4AEF-BE49-830F7FA2375F}" type="datetimeFigureOut">
              <a:rPr lang="tr-TR" smtClean="0"/>
              <a:t>8.05.2020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D090189-874C-4940-8B1E-2AEDAD8B8D99}"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028A09D-1E0D-4AEF-BE49-830F7FA2375F}" type="datetimeFigureOut">
              <a:rPr lang="tr-TR" smtClean="0"/>
              <a:t>8.05.2020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D090189-874C-4940-8B1E-2AEDAD8B8D99}"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9028A09D-1E0D-4AEF-BE49-830F7FA2375F}" type="datetimeFigureOut">
              <a:rPr lang="tr-TR" smtClean="0"/>
              <a:t>8.05.2020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D090189-874C-4940-8B1E-2AEDAD8B8D99}"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9028A09D-1E0D-4AEF-BE49-830F7FA2375F}" type="datetimeFigureOut">
              <a:rPr lang="tr-TR" smtClean="0"/>
              <a:t>8.05.2020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0D090189-874C-4940-8B1E-2AEDAD8B8D99}" type="slidenum">
              <a:rPr lang="tr-TR" smtClean="0"/>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9028A09D-1E0D-4AEF-BE49-830F7FA2375F}" type="datetimeFigureOut">
              <a:rPr lang="tr-TR" smtClean="0"/>
              <a:t>8.05.2020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D090189-874C-4940-8B1E-2AEDAD8B8D99}"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9028A09D-1E0D-4AEF-BE49-830F7FA2375F}" type="datetimeFigureOut">
              <a:rPr lang="tr-TR" smtClean="0"/>
              <a:t>8.05.2020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0D090189-874C-4940-8B1E-2AEDAD8B8D99}"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9028A09D-1E0D-4AEF-BE49-830F7FA2375F}" type="datetimeFigureOut">
              <a:rPr lang="tr-TR" smtClean="0"/>
              <a:t>8.05.2020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0D090189-874C-4940-8B1E-2AEDAD8B8D99}"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9028A09D-1E0D-4AEF-BE49-830F7FA2375F}" type="datetimeFigureOut">
              <a:rPr lang="tr-TR" smtClean="0"/>
              <a:t>8.05.2020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0D090189-874C-4940-8B1E-2AEDAD8B8D99}" type="slidenum">
              <a:rPr lang="tr-TR" smtClean="0"/>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9028A09D-1E0D-4AEF-BE49-830F7FA2375F}" type="datetimeFigureOut">
              <a:rPr lang="tr-TR" smtClean="0"/>
              <a:t>8.05.2020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D090189-874C-4940-8B1E-2AEDAD8B8D99}"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9028A09D-1E0D-4AEF-BE49-830F7FA2375F}" type="datetimeFigureOut">
              <a:rPr lang="tr-TR" smtClean="0"/>
              <a:t>8.05.2020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0D090189-874C-4940-8B1E-2AEDAD8B8D99}" type="slidenum">
              <a:rPr lang="tr-TR" smtClean="0"/>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9028A09D-1E0D-4AEF-BE49-830F7FA2375F}" type="datetimeFigureOut">
              <a:rPr lang="tr-TR" smtClean="0"/>
              <a:t>8.05.2020</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D090189-874C-4940-8B1E-2AEDAD8B8D99}" type="slidenum">
              <a:rPr lang="tr-TR" smtClean="0"/>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403648" y="332656"/>
            <a:ext cx="7406640" cy="2736304"/>
          </a:xfrm>
        </p:spPr>
        <p:txBody>
          <a:bodyPr>
            <a:normAutofit fontScale="90000"/>
          </a:bodyPr>
          <a:lstStyle/>
          <a:p>
            <a:pPr algn="ctr"/>
            <a:r>
              <a:rPr lang="tr-TR" sz="5400" b="1" i="1" dirty="0" err="1" smtClean="0"/>
              <a:t>Fortunata</a:t>
            </a:r>
            <a:r>
              <a:rPr lang="tr-TR" sz="5400" b="1" i="1" dirty="0" smtClean="0"/>
              <a:t> y </a:t>
            </a:r>
            <a:r>
              <a:rPr lang="tr-TR" sz="5400" b="1" i="1" dirty="0" err="1" smtClean="0"/>
              <a:t>Jacinta</a:t>
            </a:r>
            <a:r>
              <a:rPr lang="es-ES_tradnl" sz="5400" b="1" i="1" dirty="0" smtClean="0"/>
              <a:t> </a:t>
            </a:r>
            <a:r>
              <a:rPr lang="es-ES_tradnl" sz="5400" b="1" dirty="0" smtClean="0"/>
              <a:t>(1887)</a:t>
            </a:r>
            <a:br>
              <a:rPr lang="es-ES_tradnl" sz="5400" b="1" dirty="0" smtClean="0"/>
            </a:br>
            <a:r>
              <a:rPr lang="es-ES_tradnl" dirty="0" smtClean="0"/>
              <a:t/>
            </a:r>
            <a:br>
              <a:rPr lang="es-ES_tradnl" dirty="0" smtClean="0"/>
            </a:br>
            <a:r>
              <a:rPr lang="es-ES_tradnl" dirty="0" smtClean="0"/>
              <a:t>Benito Pérez Galdós</a:t>
            </a:r>
            <a:endParaRPr lang="tr-TR" dirty="0"/>
          </a:p>
        </p:txBody>
      </p:sp>
      <p:pic>
        <p:nvPicPr>
          <p:cNvPr id="30722" name="Picture 2" descr="Resultado de imagen de fortunata y jacinta"/>
          <p:cNvPicPr>
            <a:picLocks noChangeAspect="1" noChangeArrowheads="1"/>
          </p:cNvPicPr>
          <p:nvPr/>
        </p:nvPicPr>
        <p:blipFill>
          <a:blip r:embed="rId2" cstate="print"/>
          <a:srcRect/>
          <a:stretch>
            <a:fillRect/>
          </a:stretch>
        </p:blipFill>
        <p:spPr bwMode="auto">
          <a:xfrm>
            <a:off x="3851920" y="3212976"/>
            <a:ext cx="2304256" cy="3394939"/>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548680"/>
            <a:ext cx="7498080" cy="5699720"/>
          </a:xfrm>
        </p:spPr>
        <p:txBody>
          <a:bodyPr>
            <a:normAutofit lnSpcReduction="10000"/>
          </a:bodyPr>
          <a:lstStyle/>
          <a:p>
            <a:pPr marL="82296" indent="0">
              <a:buNone/>
            </a:pPr>
            <a:r>
              <a:rPr lang="es-ES" dirty="0" smtClean="0"/>
              <a:t>“No, si yo te querré siempre, nena negra. Sólo que no puedo visitarte más.  Alguna vez... no digo que no... Pero así, con esta manera de vivir... imposible. Madrid, que parede grande, es muy chico, es una aldea. Aquí todo se hace público, y al fin no hay más remedio que bajar la cabeza. Yo soy casado, tú también; estamos pateando todas las leyes divinas y  humanas. Si hubiera muchos como nosotros, pronto la sociedad sería peor que un presidio, un verdadero infierno suelto” (615)</a:t>
            </a:r>
          </a:p>
        </p:txBody>
      </p:sp>
    </p:spTree>
    <p:extLst>
      <p:ext uri="{BB962C8B-B14F-4D97-AF65-F5344CB8AC3E}">
        <p14:creationId xmlns:p14="http://schemas.microsoft.com/office/powerpoint/2010/main" val="1359050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03648" y="1196752"/>
            <a:ext cx="7498080" cy="3730426"/>
          </a:xfrm>
        </p:spPr>
        <p:txBody>
          <a:bodyPr>
            <a:normAutofit/>
          </a:bodyPr>
          <a:lstStyle/>
          <a:p>
            <a:r>
              <a:rPr lang="es-ES" dirty="0" smtClean="0"/>
              <a:t>¿Podría haber sido posible una relación formal entre Juanito y Fortunata?</a:t>
            </a:r>
            <a:endParaRPr lang="tr-TR" dirty="0"/>
          </a:p>
        </p:txBody>
      </p:sp>
    </p:spTree>
    <p:extLst>
      <p:ext uri="{BB962C8B-B14F-4D97-AF65-F5344CB8AC3E}">
        <p14:creationId xmlns:p14="http://schemas.microsoft.com/office/powerpoint/2010/main" val="15645956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35608" y="548680"/>
            <a:ext cx="7498080" cy="1143000"/>
          </a:xfrm>
        </p:spPr>
        <p:txBody>
          <a:bodyPr/>
          <a:lstStyle/>
          <a:p>
            <a:r>
              <a:rPr lang="es-ES" dirty="0" smtClean="0"/>
              <a:t>Según Jacinta....</a:t>
            </a:r>
            <a:endParaRPr lang="tr-TR" dirty="0"/>
          </a:p>
        </p:txBody>
      </p:sp>
      <p:sp>
        <p:nvSpPr>
          <p:cNvPr id="3" name="İçerik Yer Tutucusu 2"/>
          <p:cNvSpPr>
            <a:spLocks noGrp="1"/>
          </p:cNvSpPr>
          <p:nvPr>
            <p:ph idx="1"/>
          </p:nvPr>
        </p:nvSpPr>
        <p:spPr>
          <a:xfrm>
            <a:off x="1435608" y="2060848"/>
            <a:ext cx="7498080" cy="4187552"/>
          </a:xfrm>
        </p:spPr>
        <p:txBody>
          <a:bodyPr/>
          <a:lstStyle/>
          <a:p>
            <a:pPr marL="82296" indent="0">
              <a:buNone/>
            </a:pPr>
            <a:r>
              <a:rPr lang="es-ES" dirty="0" smtClean="0"/>
              <a:t>“¿Sabes de qué me río? De pensar en la cara que habría puesto tu mamá si le entras por la puerta una nuera de mantón, sortijillas y pañuelo a la cabeza, una nuera que dice </a:t>
            </a:r>
            <a:r>
              <a:rPr lang="es-ES" i="1" dirty="0" smtClean="0"/>
              <a:t>diquiá luego </a:t>
            </a:r>
            <a:r>
              <a:rPr lang="es-ES" dirty="0" smtClean="0"/>
              <a:t>y no sabe leer” (88)</a:t>
            </a:r>
            <a:endParaRPr lang="tr-TR" dirty="0"/>
          </a:p>
        </p:txBody>
      </p:sp>
    </p:spTree>
    <p:extLst>
      <p:ext uri="{BB962C8B-B14F-4D97-AF65-F5344CB8AC3E}">
        <p14:creationId xmlns:p14="http://schemas.microsoft.com/office/powerpoint/2010/main" val="6585142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59632" y="1556792"/>
            <a:ext cx="7498080" cy="2880320"/>
          </a:xfrm>
        </p:spPr>
        <p:txBody>
          <a:bodyPr>
            <a:normAutofit/>
          </a:bodyPr>
          <a:lstStyle/>
          <a:p>
            <a:pPr algn="ctr"/>
            <a:r>
              <a:rPr lang="es-ES_tradnl" b="1" dirty="0" smtClean="0"/>
              <a:t>¿Cuáles son otros personajes principales de la novela?</a:t>
            </a:r>
            <a:br>
              <a:rPr lang="es-ES_tradnl" b="1" dirty="0" smtClean="0"/>
            </a:br>
            <a:r>
              <a:rPr lang="es-ES_tradnl" b="1" dirty="0" smtClean="0"/>
              <a:t/>
            </a:r>
            <a:br>
              <a:rPr lang="es-ES_tradnl" b="1" dirty="0" smtClean="0"/>
            </a:br>
            <a:endParaRPr lang="tr-TR" b="1" dirty="0"/>
          </a:p>
        </p:txBody>
      </p:sp>
    </p:spTree>
    <p:extLst>
      <p:ext uri="{BB962C8B-B14F-4D97-AF65-F5344CB8AC3E}">
        <p14:creationId xmlns:p14="http://schemas.microsoft.com/office/powerpoint/2010/main" val="2828810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s-ES" b="1" dirty="0" smtClean="0"/>
              <a:t>Personajes principales</a:t>
            </a:r>
            <a:endParaRPr lang="tr-TR" b="1" dirty="0"/>
          </a:p>
        </p:txBody>
      </p:sp>
      <p:sp>
        <p:nvSpPr>
          <p:cNvPr id="3" name="İçerik Yer Tutucusu 2"/>
          <p:cNvSpPr>
            <a:spLocks noGrp="1"/>
          </p:cNvSpPr>
          <p:nvPr>
            <p:ph idx="1"/>
          </p:nvPr>
        </p:nvSpPr>
        <p:spPr>
          <a:xfrm>
            <a:off x="1435608" y="1772816"/>
            <a:ext cx="7498080" cy="4104456"/>
          </a:xfrm>
        </p:spPr>
        <p:txBody>
          <a:bodyPr>
            <a:normAutofit fontScale="92500" lnSpcReduction="20000"/>
          </a:bodyPr>
          <a:lstStyle/>
          <a:p>
            <a:r>
              <a:rPr lang="es-ES" dirty="0" smtClean="0"/>
              <a:t>Maximiliano Rubín</a:t>
            </a:r>
          </a:p>
          <a:p>
            <a:pPr marL="82296" indent="0">
              <a:buNone/>
            </a:pPr>
            <a:endParaRPr lang="es-ES" dirty="0" smtClean="0"/>
          </a:p>
          <a:p>
            <a:r>
              <a:rPr lang="es-ES" dirty="0" smtClean="0"/>
              <a:t>Guillermina</a:t>
            </a:r>
          </a:p>
          <a:p>
            <a:pPr marL="82296" indent="0">
              <a:buNone/>
            </a:pPr>
            <a:endParaRPr lang="es-ES" dirty="0" smtClean="0"/>
          </a:p>
          <a:p>
            <a:r>
              <a:rPr lang="es-ES" dirty="0" smtClean="0"/>
              <a:t>Moreno Isla</a:t>
            </a:r>
          </a:p>
          <a:p>
            <a:pPr marL="82296" indent="0">
              <a:buNone/>
            </a:pPr>
            <a:endParaRPr lang="es-ES" dirty="0" smtClean="0"/>
          </a:p>
          <a:p>
            <a:r>
              <a:rPr lang="es-ES" dirty="0" smtClean="0"/>
              <a:t>Ido del Sagrario</a:t>
            </a:r>
          </a:p>
          <a:p>
            <a:endParaRPr lang="es-ES" dirty="0"/>
          </a:p>
          <a:p>
            <a:r>
              <a:rPr lang="es-ES" dirty="0" smtClean="0"/>
              <a:t>Aurora</a:t>
            </a:r>
          </a:p>
          <a:p>
            <a:pPr marL="82296" indent="0">
              <a:buNone/>
            </a:pPr>
            <a:endParaRPr lang="es-ES" dirty="0" smtClean="0"/>
          </a:p>
        </p:txBody>
      </p:sp>
    </p:spTree>
    <p:extLst>
      <p:ext uri="{BB962C8B-B14F-4D97-AF65-F5344CB8AC3E}">
        <p14:creationId xmlns:p14="http://schemas.microsoft.com/office/powerpoint/2010/main" val="18983534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s-ES" dirty="0" smtClean="0"/>
              <a:t>Maximiliano Rubín</a:t>
            </a:r>
            <a:endParaRPr lang="tr-TR" dirty="0"/>
          </a:p>
        </p:txBody>
      </p:sp>
      <p:sp>
        <p:nvSpPr>
          <p:cNvPr id="3" name="İçerik Yer Tutucusu 2"/>
          <p:cNvSpPr>
            <a:spLocks noGrp="1"/>
          </p:cNvSpPr>
          <p:nvPr>
            <p:ph idx="1"/>
          </p:nvPr>
        </p:nvSpPr>
        <p:spPr>
          <a:xfrm>
            <a:off x="1435608" y="1447800"/>
            <a:ext cx="7498080" cy="4933528"/>
          </a:xfrm>
        </p:spPr>
        <p:txBody>
          <a:bodyPr/>
          <a:lstStyle/>
          <a:p>
            <a:r>
              <a:rPr lang="es-ES" dirty="0" smtClean="0"/>
              <a:t>Se enamora de Fortunata.</a:t>
            </a:r>
          </a:p>
          <a:p>
            <a:r>
              <a:rPr lang="es-ES" dirty="0" smtClean="0"/>
              <a:t>Se casa con ella ofreciéndole una vida honrada (aunque Fortunata sigue queriendo a Juanito).</a:t>
            </a:r>
          </a:p>
          <a:p>
            <a:r>
              <a:rPr lang="es-ES" dirty="0" smtClean="0"/>
              <a:t>Matrimonio desigual (se describe a Fortunata como mucha mujer para él)</a:t>
            </a:r>
          </a:p>
          <a:p>
            <a:r>
              <a:rPr lang="es-ES" dirty="0" smtClean="0"/>
              <a:t>Antes de casarse, Fortunata debe pasar una temporada en Las Micaelas para regenerarse.</a:t>
            </a:r>
          </a:p>
          <a:p>
            <a:endParaRPr lang="tr-TR" dirty="0"/>
          </a:p>
        </p:txBody>
      </p:sp>
    </p:spTree>
    <p:extLst>
      <p:ext uri="{BB962C8B-B14F-4D97-AF65-F5344CB8AC3E}">
        <p14:creationId xmlns:p14="http://schemas.microsoft.com/office/powerpoint/2010/main" val="6010160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404664"/>
            <a:ext cx="7498080" cy="5904656"/>
          </a:xfrm>
        </p:spPr>
        <p:txBody>
          <a:bodyPr>
            <a:normAutofit fontScale="92500"/>
          </a:bodyPr>
          <a:lstStyle/>
          <a:p>
            <a:pPr marL="82296" indent="0">
              <a:buNone/>
            </a:pPr>
            <a:r>
              <a:rPr lang="es-ES" dirty="0" smtClean="0"/>
              <a:t>“que o me caso o me muero. Has de ser mía ante Dios y ante lo hombres. ¿</a:t>
            </a:r>
            <a:r>
              <a:rPr lang="es-ES" b="1" dirty="0" smtClean="0"/>
              <a:t>No quieres ser honrada</a:t>
            </a:r>
            <a:r>
              <a:rPr lang="es-ES" dirty="0" smtClean="0"/>
              <a:t>? Pues con el deseo de serlo y un nombre, ya está hecha la honradez. Me he propuesto hacer de ti una persona decente y lo serás, lo serás si tú quieres” (339)</a:t>
            </a:r>
          </a:p>
          <a:p>
            <a:pPr marL="82296" indent="0">
              <a:buNone/>
            </a:pPr>
            <a:endParaRPr lang="es-ES" dirty="0"/>
          </a:p>
          <a:p>
            <a:pPr marL="82296" indent="0">
              <a:buNone/>
            </a:pPr>
            <a:r>
              <a:rPr lang="es-ES" dirty="0" smtClean="0"/>
              <a:t>“¡Casarme yo!... ¡pa chasco...! ¡y con </a:t>
            </a:r>
            <a:r>
              <a:rPr lang="es-ES" b="1" dirty="0" smtClean="0"/>
              <a:t>ese encanijado.</a:t>
            </a:r>
            <a:r>
              <a:rPr lang="es-ES" dirty="0" smtClean="0"/>
              <a:t>..! ¡Vivir siempre, siempre con él, todos los días... de día y de noche!... ¡Pero calcula tú, mujer... ser honrada, ser casada, señora de Tal... persona decente...!” (340)</a:t>
            </a:r>
            <a:endParaRPr lang="tr-TR" dirty="0"/>
          </a:p>
        </p:txBody>
      </p:sp>
    </p:spTree>
    <p:extLst>
      <p:ext uri="{BB962C8B-B14F-4D97-AF65-F5344CB8AC3E}">
        <p14:creationId xmlns:p14="http://schemas.microsoft.com/office/powerpoint/2010/main" val="15541909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332656"/>
            <a:ext cx="7498080" cy="6264696"/>
          </a:xfrm>
        </p:spPr>
        <p:txBody>
          <a:bodyPr>
            <a:normAutofit/>
          </a:bodyPr>
          <a:lstStyle/>
          <a:p>
            <a:pPr marL="82296" indent="0">
              <a:buNone/>
            </a:pPr>
            <a:r>
              <a:rPr lang="es-ES" dirty="0" smtClean="0"/>
              <a:t>“Era de cuerpo pequeño y no bien conformado, tan endeble que parecía que se lo iba a llevar el viento, la cabeza chata, el pelo lacio y ralo (...) la cabeza de Maximiliano anunciaba que tendría calva antes de los treinta años. Su piel era lustrosa, fina, cutis de niño con transparencias de mujer desmedrada y clorótica. Tenía el hueso de la nariz hundido y chafado (...) Su dentadura había salido con tanta desigualdad que cada pieza estaba, como si dijéramos, donde le daba la gana” (</a:t>
            </a:r>
            <a:endParaRPr lang="tr-TR" dirty="0"/>
          </a:p>
        </p:txBody>
      </p:sp>
    </p:spTree>
    <p:extLst>
      <p:ext uri="{BB962C8B-B14F-4D97-AF65-F5344CB8AC3E}">
        <p14:creationId xmlns:p14="http://schemas.microsoft.com/office/powerpoint/2010/main" val="35971953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59632" y="332656"/>
            <a:ext cx="7632848" cy="6264696"/>
          </a:xfrm>
        </p:spPr>
        <p:txBody>
          <a:bodyPr>
            <a:normAutofit/>
          </a:bodyPr>
          <a:lstStyle/>
          <a:p>
            <a:r>
              <a:rPr lang="es-ES" sz="3600" dirty="0" smtClean="0"/>
              <a:t>Al final Fortunata se casa con Maxi y durante un tiempo parece haber encontrado la honradez que buscaba. </a:t>
            </a:r>
            <a:br>
              <a:rPr lang="es-ES" sz="3600" dirty="0" smtClean="0"/>
            </a:br>
            <a:r>
              <a:rPr lang="es-ES" sz="3600" dirty="0" smtClean="0"/>
              <a:t>Hasta que aparece Juanito... y cae de nuevo, esta vez como </a:t>
            </a:r>
            <a:br>
              <a:rPr lang="es-ES" sz="3600" dirty="0" smtClean="0"/>
            </a:br>
            <a:r>
              <a:rPr lang="es-ES" sz="3600" b="1" dirty="0" smtClean="0"/>
              <a:t>mujer adúltera </a:t>
            </a:r>
            <a:br>
              <a:rPr lang="es-ES" sz="3600" b="1" dirty="0" smtClean="0"/>
            </a:br>
            <a:r>
              <a:rPr lang="es-ES" sz="3600" b="1" dirty="0" smtClean="0"/>
              <a:t/>
            </a:r>
            <a:br>
              <a:rPr lang="es-ES" sz="3600" b="1" dirty="0" smtClean="0"/>
            </a:br>
            <a:r>
              <a:rPr lang="es-ES" sz="3600" dirty="0" smtClean="0"/>
              <a:t>(para la sociedad burguesa, se convierte en una amenaza mucho mayor que como mujer engañada soltera)</a:t>
            </a:r>
            <a:endParaRPr lang="tr-TR" sz="3600" b="1" dirty="0"/>
          </a:p>
        </p:txBody>
      </p:sp>
    </p:spTree>
    <p:extLst>
      <p:ext uri="{BB962C8B-B14F-4D97-AF65-F5344CB8AC3E}">
        <p14:creationId xmlns:p14="http://schemas.microsoft.com/office/powerpoint/2010/main" val="35977060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s-ES" dirty="0" smtClean="0"/>
              <a:t>La novela cierra con Maxi</a:t>
            </a:r>
            <a:endParaRPr lang="tr-TR" dirty="0"/>
          </a:p>
        </p:txBody>
      </p:sp>
      <p:sp>
        <p:nvSpPr>
          <p:cNvPr id="3" name="İçerik Yer Tutucusu 2"/>
          <p:cNvSpPr>
            <a:spLocks noGrp="1"/>
          </p:cNvSpPr>
          <p:nvPr>
            <p:ph idx="1"/>
          </p:nvPr>
        </p:nvSpPr>
        <p:spPr/>
        <p:txBody>
          <a:bodyPr/>
          <a:lstStyle/>
          <a:p>
            <a:pPr marL="82296" indent="0">
              <a:buNone/>
            </a:pPr>
            <a:r>
              <a:rPr lang="es-ES" dirty="0" smtClean="0"/>
              <a:t>“¡Si creerán estos tontos que me engañan! Esto es Leganés. Lo acepto, lo acepto y me callo, en prueba de la sumisión absoluta de mi voluntad a lo que el mundo quiera hacer de mi persona. No encerrarán entre murallas mi pensamiento. Resido en las estrellas. Pongan al llamado Maximiliano Rubín en un palacio o en un muladar... </a:t>
            </a:r>
            <a:r>
              <a:rPr lang="es-ES" dirty="0"/>
              <a:t>l</a:t>
            </a:r>
            <a:r>
              <a:rPr lang="es-ES" dirty="0" smtClean="0"/>
              <a:t>o mismo da” (1046)</a:t>
            </a:r>
            <a:endParaRPr lang="tr-TR" dirty="0"/>
          </a:p>
        </p:txBody>
      </p:sp>
    </p:spTree>
    <p:extLst>
      <p:ext uri="{BB962C8B-B14F-4D97-AF65-F5344CB8AC3E}">
        <p14:creationId xmlns:p14="http://schemas.microsoft.com/office/powerpoint/2010/main" val="3297962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s-ES" dirty="0" smtClean="0"/>
              <a:t>Triángulo amoroso</a:t>
            </a:r>
            <a:endParaRPr lang="tr-TR" dirty="0"/>
          </a:p>
        </p:txBody>
      </p:sp>
      <p:sp>
        <p:nvSpPr>
          <p:cNvPr id="4" name="İkizkenar Üçgen 3"/>
          <p:cNvSpPr/>
          <p:nvPr/>
        </p:nvSpPr>
        <p:spPr>
          <a:xfrm>
            <a:off x="3150712" y="2204864"/>
            <a:ext cx="4067872" cy="3285802"/>
          </a:xfrm>
          <a:prstGeom prst="triangl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Dikdörtgen 4"/>
          <p:cNvSpPr/>
          <p:nvPr/>
        </p:nvSpPr>
        <p:spPr>
          <a:xfrm>
            <a:off x="3996516" y="1360964"/>
            <a:ext cx="2376264" cy="7152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solidFill>
                  <a:schemeClr val="tx1"/>
                </a:solidFill>
              </a:rPr>
              <a:t>Juanito</a:t>
            </a:r>
            <a:endParaRPr lang="tr-TR" sz="3200" dirty="0">
              <a:solidFill>
                <a:schemeClr val="tx1"/>
              </a:solidFill>
            </a:endParaRPr>
          </a:p>
        </p:txBody>
      </p:sp>
      <p:sp>
        <p:nvSpPr>
          <p:cNvPr id="8" name="Dikdörtgen 7"/>
          <p:cNvSpPr/>
          <p:nvPr/>
        </p:nvSpPr>
        <p:spPr>
          <a:xfrm>
            <a:off x="6193032" y="5619348"/>
            <a:ext cx="2376264" cy="7152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solidFill>
                  <a:schemeClr val="tx1"/>
                </a:solidFill>
              </a:rPr>
              <a:t>Jacinta</a:t>
            </a:r>
            <a:endParaRPr lang="tr-TR" sz="3200" dirty="0">
              <a:solidFill>
                <a:schemeClr val="tx1"/>
              </a:solidFill>
            </a:endParaRPr>
          </a:p>
        </p:txBody>
      </p:sp>
      <p:sp>
        <p:nvSpPr>
          <p:cNvPr id="9" name="Dikdörtgen 8"/>
          <p:cNvSpPr/>
          <p:nvPr/>
        </p:nvSpPr>
        <p:spPr>
          <a:xfrm>
            <a:off x="1431024" y="5619348"/>
            <a:ext cx="2376264" cy="7152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3200" dirty="0" smtClean="0">
                <a:solidFill>
                  <a:schemeClr val="tx1"/>
                </a:solidFill>
              </a:rPr>
              <a:t>Fortunata</a:t>
            </a:r>
            <a:endParaRPr lang="tr-TR" sz="3200" dirty="0">
              <a:solidFill>
                <a:schemeClr val="tx1"/>
              </a:solidFill>
            </a:endParaRPr>
          </a:p>
        </p:txBody>
      </p:sp>
    </p:spTree>
    <p:extLst>
      <p:ext uri="{BB962C8B-B14F-4D97-AF65-F5344CB8AC3E}">
        <p14:creationId xmlns:p14="http://schemas.microsoft.com/office/powerpoint/2010/main" val="9930617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s-ES" dirty="0" smtClean="0"/>
              <a:t>Guillermina</a:t>
            </a:r>
            <a:endParaRPr lang="tr-TR" dirty="0"/>
          </a:p>
        </p:txBody>
      </p:sp>
      <p:sp>
        <p:nvSpPr>
          <p:cNvPr id="3" name="İçerik Yer Tutucusu 2"/>
          <p:cNvSpPr>
            <a:spLocks noGrp="1"/>
          </p:cNvSpPr>
          <p:nvPr>
            <p:ph idx="1"/>
          </p:nvPr>
        </p:nvSpPr>
        <p:spPr/>
        <p:txBody>
          <a:bodyPr/>
          <a:lstStyle/>
          <a:p>
            <a:r>
              <a:rPr lang="es-ES" dirty="0" smtClean="0"/>
              <a:t>Es una dama aristócrata amiga de la familia Santa Cruz.</a:t>
            </a:r>
          </a:p>
          <a:p>
            <a:r>
              <a:rPr lang="es-ES" dirty="0" smtClean="0"/>
              <a:t>Está construyendo un asilo para huérfanos (obra caritativa)</a:t>
            </a:r>
          </a:p>
          <a:p>
            <a:r>
              <a:rPr lang="es-ES" dirty="0" smtClean="0"/>
              <a:t>Es la persona de confianza de Jacinta, a quien le cuenta todo.</a:t>
            </a:r>
          </a:p>
          <a:p>
            <a:r>
              <a:rPr lang="es-ES" dirty="0" smtClean="0"/>
              <a:t>Mediadora entre Fortunata y Jacinta.</a:t>
            </a:r>
            <a:endParaRPr lang="tr-TR" dirty="0"/>
          </a:p>
        </p:txBody>
      </p:sp>
    </p:spTree>
    <p:extLst>
      <p:ext uri="{BB962C8B-B14F-4D97-AF65-F5344CB8AC3E}">
        <p14:creationId xmlns:p14="http://schemas.microsoft.com/office/powerpoint/2010/main" val="12623979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s-ES" dirty="0" smtClean="0"/>
              <a:t>Moreno Isla</a:t>
            </a:r>
            <a:endParaRPr lang="tr-TR" dirty="0"/>
          </a:p>
        </p:txBody>
      </p:sp>
      <p:sp>
        <p:nvSpPr>
          <p:cNvPr id="3" name="İçerik Yer Tutucusu 2"/>
          <p:cNvSpPr>
            <a:spLocks noGrp="1"/>
          </p:cNvSpPr>
          <p:nvPr>
            <p:ph idx="1"/>
          </p:nvPr>
        </p:nvSpPr>
        <p:spPr/>
        <p:txBody>
          <a:bodyPr/>
          <a:lstStyle/>
          <a:p>
            <a:r>
              <a:rPr lang="es-ES" dirty="0" smtClean="0"/>
              <a:t>Hombre que se ha hecho rico en las Américas.</a:t>
            </a:r>
          </a:p>
          <a:p>
            <a:r>
              <a:rPr lang="es-ES" dirty="0" smtClean="0"/>
              <a:t>Enamorado de Jacinta</a:t>
            </a:r>
          </a:p>
          <a:p>
            <a:r>
              <a:rPr lang="es-ES" dirty="0" smtClean="0"/>
              <a:t>Jacinta llega a fantasear con cómo hubiera sido su vida si se hubiese casado con él.</a:t>
            </a:r>
            <a:endParaRPr lang="tr-TR" dirty="0"/>
          </a:p>
        </p:txBody>
      </p:sp>
    </p:spTree>
    <p:extLst>
      <p:ext uri="{BB962C8B-B14F-4D97-AF65-F5344CB8AC3E}">
        <p14:creationId xmlns:p14="http://schemas.microsoft.com/office/powerpoint/2010/main" val="28095432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476672"/>
            <a:ext cx="7498080" cy="6120680"/>
          </a:xfrm>
        </p:spPr>
        <p:txBody>
          <a:bodyPr>
            <a:normAutofit fontScale="92500"/>
          </a:bodyPr>
          <a:lstStyle/>
          <a:p>
            <a:pPr marL="82296" indent="0">
              <a:buNone/>
            </a:pPr>
            <a:r>
              <a:rPr lang="es-ES" dirty="0" smtClean="0"/>
              <a:t>“¿Me querrá cuando me vaya?¿Pensará en mí...? Bien podría ser... ¡Si se convenciera de que el amor que tiene a su marido es como echar rosas a un burro para que se las coma (...) A mí se me figura que le desprecia y le ama (...) ¿no pasará por su mente alguna vez la idea de quererme a mí? Me contentaría con que la idea hubiera pasado alguna vez (...) Bien puede haber dicho: “¡Qué bueno es este Moreno! Si yo fuera su mujer, no me daría disgustos, y habríamos tenido un chiquillo, dos o más”. Quién sabe... ¿Habrá dicho esto alguna vez? (865-866)</a:t>
            </a:r>
            <a:endParaRPr lang="tr-TR" dirty="0"/>
          </a:p>
        </p:txBody>
      </p:sp>
    </p:spTree>
    <p:extLst>
      <p:ext uri="{BB962C8B-B14F-4D97-AF65-F5344CB8AC3E}">
        <p14:creationId xmlns:p14="http://schemas.microsoft.com/office/powerpoint/2010/main" val="3682693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s-ES" dirty="0" smtClean="0"/>
              <a:t>Ido del Sagrario</a:t>
            </a:r>
            <a:endParaRPr lang="tr-TR" dirty="0"/>
          </a:p>
        </p:txBody>
      </p:sp>
      <p:sp>
        <p:nvSpPr>
          <p:cNvPr id="3" name="İçerik Yer Tutucusu 2"/>
          <p:cNvSpPr>
            <a:spLocks noGrp="1"/>
          </p:cNvSpPr>
          <p:nvPr>
            <p:ph idx="1"/>
          </p:nvPr>
        </p:nvSpPr>
        <p:spPr/>
        <p:txBody>
          <a:bodyPr/>
          <a:lstStyle/>
          <a:p>
            <a:r>
              <a:rPr lang="es-ES" dirty="0" smtClean="0"/>
              <a:t>Es escritor de novelas</a:t>
            </a:r>
          </a:p>
          <a:p>
            <a:r>
              <a:rPr lang="es-ES" dirty="0" smtClean="0"/>
              <a:t>Un poco quijotesco: es muy sensato menos cuando come carne (entonces se vuelve loco de celos y se obsesiona con que su esposa le es infiel)</a:t>
            </a:r>
          </a:p>
          <a:p>
            <a:r>
              <a:rPr lang="es-ES" dirty="0" smtClean="0"/>
              <a:t>Aparece en otras novelas de Galdós.</a:t>
            </a:r>
          </a:p>
          <a:p>
            <a:pPr marL="82296" indent="0">
              <a:buNone/>
            </a:pPr>
            <a:endParaRPr lang="tr-TR" dirty="0"/>
          </a:p>
        </p:txBody>
      </p:sp>
    </p:spTree>
    <p:extLst>
      <p:ext uri="{BB962C8B-B14F-4D97-AF65-F5344CB8AC3E}">
        <p14:creationId xmlns:p14="http://schemas.microsoft.com/office/powerpoint/2010/main" val="8692678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s-ES" dirty="0" smtClean="0"/>
              <a:t>Aurora</a:t>
            </a:r>
            <a:endParaRPr lang="tr-TR" dirty="0"/>
          </a:p>
        </p:txBody>
      </p:sp>
      <p:sp>
        <p:nvSpPr>
          <p:cNvPr id="3" name="İçerik Yer Tutucusu 2"/>
          <p:cNvSpPr>
            <a:spLocks noGrp="1"/>
          </p:cNvSpPr>
          <p:nvPr>
            <p:ph idx="1"/>
          </p:nvPr>
        </p:nvSpPr>
        <p:spPr/>
        <p:txBody>
          <a:bodyPr/>
          <a:lstStyle/>
          <a:p>
            <a:r>
              <a:rPr lang="es-ES" dirty="0" smtClean="0"/>
              <a:t>Última conquista de Juanito</a:t>
            </a:r>
          </a:p>
          <a:p>
            <a:r>
              <a:rPr lang="es-ES" dirty="0" smtClean="0"/>
              <a:t>Amiga de Fortunata y conocida de Jacinta</a:t>
            </a:r>
          </a:p>
          <a:p>
            <a:r>
              <a:rPr lang="es-ES" dirty="0" smtClean="0"/>
              <a:t>Esta traición provoca que Fortunata y Jacinta se unan.</a:t>
            </a:r>
            <a:endParaRPr lang="tr-TR" dirty="0"/>
          </a:p>
        </p:txBody>
      </p:sp>
    </p:spTree>
    <p:extLst>
      <p:ext uri="{BB962C8B-B14F-4D97-AF65-F5344CB8AC3E}">
        <p14:creationId xmlns:p14="http://schemas.microsoft.com/office/powerpoint/2010/main" val="34514079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03648" y="1268760"/>
            <a:ext cx="7498080" cy="3168352"/>
          </a:xfrm>
        </p:spPr>
        <p:txBody>
          <a:bodyPr>
            <a:normAutofit/>
          </a:bodyPr>
          <a:lstStyle/>
          <a:p>
            <a:r>
              <a:rPr lang="es-ES" b="1" dirty="0" smtClean="0"/>
              <a:t>Fortunata – Jacinta</a:t>
            </a:r>
            <a:br>
              <a:rPr lang="es-ES" b="1" dirty="0" smtClean="0"/>
            </a:br>
            <a:r>
              <a:rPr lang="es-ES" b="1" dirty="0"/>
              <a:t/>
            </a:r>
            <a:br>
              <a:rPr lang="es-ES" b="1" dirty="0"/>
            </a:br>
            <a:r>
              <a:rPr lang="es-ES" dirty="0" smtClean="0"/>
              <a:t>Al final de la novela, son más cómplices que enemigas</a:t>
            </a:r>
            <a:endParaRPr lang="tr-TR" dirty="0"/>
          </a:p>
        </p:txBody>
      </p:sp>
    </p:spTree>
    <p:extLst>
      <p:ext uri="{BB962C8B-B14F-4D97-AF65-F5344CB8AC3E}">
        <p14:creationId xmlns:p14="http://schemas.microsoft.com/office/powerpoint/2010/main" val="16540217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82296" indent="0">
              <a:buNone/>
            </a:pPr>
            <a:r>
              <a:rPr lang="es-ES" dirty="0" smtClean="0"/>
              <a:t>“Jacinta sufría desdenes y horribles desaires de su marido (...) De modo que Jacinta, al fin y al cabo y a pesar del Sacramento, era tan víctima como Fortunata. Cuando esta idea se cruzó, el rencor de la pecadora fue más débil y su deseo de parecerse a aquella otra víctima más intenso” (462)</a:t>
            </a:r>
            <a:endParaRPr lang="tr-TR" dirty="0"/>
          </a:p>
        </p:txBody>
      </p:sp>
    </p:spTree>
    <p:extLst>
      <p:ext uri="{BB962C8B-B14F-4D97-AF65-F5344CB8AC3E}">
        <p14:creationId xmlns:p14="http://schemas.microsoft.com/office/powerpoint/2010/main" val="40874127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87624" y="980728"/>
            <a:ext cx="7498080" cy="5544616"/>
          </a:xfrm>
        </p:spPr>
        <p:txBody>
          <a:bodyPr>
            <a:normAutofit fontScale="90000"/>
          </a:bodyPr>
          <a:lstStyle/>
          <a:p>
            <a:pPr marL="571500" indent="-571500">
              <a:buFont typeface="Courier New" panose="02070309020205020404" pitchFamily="49" charset="0"/>
              <a:buChar char="o"/>
            </a:pPr>
            <a:r>
              <a:rPr lang="es-ES_tradnl" b="1" u="sng" dirty="0" smtClean="0"/>
              <a:t>Transgresión de Fortunata</a:t>
            </a:r>
            <a:r>
              <a:rPr lang="es-ES_tradnl" b="1" dirty="0" smtClean="0"/>
              <a:t>:</a:t>
            </a:r>
            <a:r>
              <a:rPr lang="es-ES_tradnl" b="1" dirty="0"/>
              <a:t/>
            </a:r>
            <a:br>
              <a:rPr lang="es-ES_tradnl" b="1" dirty="0"/>
            </a:br>
            <a:r>
              <a:rPr lang="es-ES_tradnl" b="1" dirty="0" smtClean="0"/>
              <a:t/>
            </a:r>
            <a:br>
              <a:rPr lang="es-ES_tradnl" b="1" dirty="0" smtClean="0"/>
            </a:br>
            <a:r>
              <a:rPr lang="es-ES_tradnl" b="1" dirty="0" smtClean="0"/>
              <a:t>se autoproclama </a:t>
            </a:r>
            <a:br>
              <a:rPr lang="es-ES_tradnl" b="1" dirty="0" smtClean="0"/>
            </a:br>
            <a:r>
              <a:rPr lang="es-ES_tradnl" b="1" dirty="0" smtClean="0"/>
              <a:t>- la verdadera esposa de Juanito.</a:t>
            </a:r>
            <a:br>
              <a:rPr lang="es-ES_tradnl" b="1" dirty="0" smtClean="0"/>
            </a:br>
            <a:r>
              <a:rPr lang="es-ES_tradnl" b="1" dirty="0" smtClean="0"/>
              <a:t>- un ángel</a:t>
            </a:r>
            <a:br>
              <a:rPr lang="es-ES_tradnl" b="1" dirty="0" smtClean="0"/>
            </a:br>
            <a:r>
              <a:rPr lang="es-ES_tradnl" b="1" dirty="0" smtClean="0"/>
              <a:t/>
            </a:r>
            <a:br>
              <a:rPr lang="es-ES_tradnl" b="1" dirty="0" smtClean="0"/>
            </a:br>
            <a:r>
              <a:rPr lang="es-ES_tradnl" dirty="0" smtClean="0"/>
              <a:t>¿En qué se basa “su idea”?</a:t>
            </a:r>
            <a:endParaRPr lang="tr-T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692696"/>
            <a:ext cx="7498080" cy="5688632"/>
          </a:xfrm>
        </p:spPr>
        <p:txBody>
          <a:bodyPr/>
          <a:lstStyle/>
          <a:p>
            <a:r>
              <a:rPr lang="es-ES" dirty="0" smtClean="0"/>
              <a:t>Ella ha podido darle un hijo a Juanito (y Jacinta no).</a:t>
            </a:r>
          </a:p>
          <a:p>
            <a:pPr lvl="1"/>
            <a:r>
              <a:rPr lang="es-ES" dirty="0" smtClean="0"/>
              <a:t>Para ella el matrimonio, si no hay hijos, no vale.</a:t>
            </a:r>
          </a:p>
          <a:p>
            <a:pPr lvl="1"/>
            <a:r>
              <a:rPr lang="es-ES" dirty="0" smtClean="0"/>
              <a:t>Ella es, por tanto, la verdadera esposa de Juanito.</a:t>
            </a:r>
          </a:p>
          <a:p>
            <a:endParaRPr lang="es-ES" dirty="0"/>
          </a:p>
          <a:p>
            <a:r>
              <a:rPr lang="es-ES" dirty="0" smtClean="0"/>
              <a:t>Le es fiel a Juanito.</a:t>
            </a:r>
          </a:p>
          <a:p>
            <a:endParaRPr lang="es-ES" dirty="0"/>
          </a:p>
          <a:p>
            <a:r>
              <a:rPr lang="es-ES" dirty="0" smtClean="0"/>
              <a:t>Se convirtió en mujer caída por AMOR.</a:t>
            </a:r>
          </a:p>
        </p:txBody>
      </p:sp>
    </p:spTree>
    <p:extLst>
      <p:ext uri="{BB962C8B-B14F-4D97-AF65-F5344CB8AC3E}">
        <p14:creationId xmlns:p14="http://schemas.microsoft.com/office/powerpoint/2010/main" val="42601544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03648" y="980728"/>
            <a:ext cx="7498080" cy="4800600"/>
          </a:xfrm>
        </p:spPr>
        <p:txBody>
          <a:bodyPr/>
          <a:lstStyle/>
          <a:p>
            <a:pPr marL="82296" indent="0">
              <a:buNone/>
            </a:pPr>
            <a:r>
              <a:rPr lang="es-ES" dirty="0" smtClean="0"/>
              <a:t>“¿</a:t>
            </a:r>
            <a:r>
              <a:rPr lang="es-ES" dirty="0"/>
              <a:t>Pero yo qué he hecho</a:t>
            </a:r>
            <a:r>
              <a:rPr lang="es-ES" dirty="0" smtClean="0"/>
              <a:t>? ¡</a:t>
            </a:r>
            <a:r>
              <a:rPr lang="es-ES" dirty="0"/>
              <a:t>Oh! </a:t>
            </a:r>
            <a:r>
              <a:rPr lang="en-US" dirty="0"/>
              <a:t>Bien </a:t>
            </a:r>
            <a:r>
              <a:rPr lang="en-US" dirty="0" err="1"/>
              <a:t>hecho</a:t>
            </a:r>
            <a:r>
              <a:rPr lang="en-US" dirty="0"/>
              <a:t> </a:t>
            </a:r>
            <a:r>
              <a:rPr lang="en-US" dirty="0" err="1"/>
              <a:t>está</a:t>
            </a:r>
            <a:r>
              <a:rPr lang="en-US" dirty="0"/>
              <a:t>… ¡</a:t>
            </a:r>
            <a:r>
              <a:rPr lang="en-US" dirty="0" err="1"/>
              <a:t>Llamarme</a:t>
            </a:r>
            <a:r>
              <a:rPr lang="en-US" dirty="0"/>
              <a:t> a </a:t>
            </a:r>
            <a:r>
              <a:rPr lang="en-US" dirty="0" err="1"/>
              <a:t>mí</a:t>
            </a:r>
            <a:r>
              <a:rPr lang="en-US" dirty="0"/>
              <a:t> </a:t>
            </a:r>
            <a:r>
              <a:rPr lang="en-US" dirty="0" err="1"/>
              <a:t>ladrona</a:t>
            </a:r>
            <a:r>
              <a:rPr lang="en-US" dirty="0"/>
              <a:t>, </a:t>
            </a:r>
            <a:r>
              <a:rPr lang="en-US" dirty="0" err="1"/>
              <a:t>ella</a:t>
            </a:r>
            <a:r>
              <a:rPr lang="en-US" dirty="0"/>
              <a:t> que me ha </a:t>
            </a:r>
            <a:r>
              <a:rPr lang="en-US" dirty="0" err="1"/>
              <a:t>robado</a:t>
            </a:r>
            <a:r>
              <a:rPr lang="en-US" dirty="0"/>
              <a:t> lo </a:t>
            </a:r>
            <a:r>
              <a:rPr lang="en-US" dirty="0" err="1"/>
              <a:t>mío</a:t>
            </a:r>
            <a:r>
              <a:rPr lang="en-US" dirty="0"/>
              <a:t> (…) </a:t>
            </a:r>
            <a:r>
              <a:rPr lang="en-US" dirty="0" err="1"/>
              <a:t>Tú</a:t>
            </a:r>
            <a:r>
              <a:rPr lang="en-US" dirty="0"/>
              <a:t> me </a:t>
            </a:r>
            <a:r>
              <a:rPr lang="en-US" dirty="0" err="1"/>
              <a:t>llamarás</a:t>
            </a:r>
            <a:r>
              <a:rPr lang="en-US" dirty="0"/>
              <a:t> lo que </a:t>
            </a:r>
            <a:r>
              <a:rPr lang="en-US" dirty="0" err="1"/>
              <a:t>quieras</a:t>
            </a:r>
            <a:r>
              <a:rPr lang="en-US" dirty="0"/>
              <a:t>… </a:t>
            </a:r>
            <a:r>
              <a:rPr lang="en-US" dirty="0" err="1"/>
              <a:t>Llámame</a:t>
            </a:r>
            <a:r>
              <a:rPr lang="en-US" dirty="0"/>
              <a:t> </a:t>
            </a:r>
            <a:r>
              <a:rPr lang="en-US" dirty="0" err="1"/>
              <a:t>tal</a:t>
            </a:r>
            <a:r>
              <a:rPr lang="en-US" dirty="0"/>
              <a:t> o </a:t>
            </a:r>
            <a:r>
              <a:rPr lang="en-US" dirty="0" err="1"/>
              <a:t>cual</a:t>
            </a:r>
            <a:r>
              <a:rPr lang="en-US" dirty="0"/>
              <a:t> y </a:t>
            </a:r>
            <a:r>
              <a:rPr lang="en-US" dirty="0" err="1"/>
              <a:t>tendrás</a:t>
            </a:r>
            <a:r>
              <a:rPr lang="en-US" dirty="0"/>
              <a:t> </a:t>
            </a:r>
            <a:r>
              <a:rPr lang="en-US" dirty="0" err="1"/>
              <a:t>razón</a:t>
            </a:r>
            <a:r>
              <a:rPr lang="en-US" dirty="0"/>
              <a:t>… </a:t>
            </a:r>
            <a:r>
              <a:rPr lang="en-US" b="1" dirty="0" err="1"/>
              <a:t>Tú</a:t>
            </a:r>
            <a:r>
              <a:rPr lang="en-US" b="1" dirty="0"/>
              <a:t> </a:t>
            </a:r>
            <a:r>
              <a:rPr lang="en-US" b="1" dirty="0" err="1"/>
              <a:t>serás</a:t>
            </a:r>
            <a:r>
              <a:rPr lang="en-US" b="1" dirty="0"/>
              <a:t> un </a:t>
            </a:r>
            <a:r>
              <a:rPr lang="en-US" b="1" dirty="0" err="1"/>
              <a:t>ángel</a:t>
            </a:r>
            <a:r>
              <a:rPr lang="en-US" b="1" dirty="0"/>
              <a:t>… </a:t>
            </a:r>
            <a:r>
              <a:rPr lang="en-US" b="1" dirty="0" err="1"/>
              <a:t>pero</a:t>
            </a:r>
            <a:r>
              <a:rPr lang="en-US" b="1" dirty="0"/>
              <a:t> </a:t>
            </a:r>
            <a:r>
              <a:rPr lang="en-US" b="1" dirty="0" err="1"/>
              <a:t>tú</a:t>
            </a:r>
            <a:r>
              <a:rPr lang="en-US" b="1" dirty="0"/>
              <a:t> no has </a:t>
            </a:r>
            <a:r>
              <a:rPr lang="en-US" b="1" dirty="0" err="1"/>
              <a:t>tenido</a:t>
            </a:r>
            <a:r>
              <a:rPr lang="en-US" b="1" dirty="0"/>
              <a:t> </a:t>
            </a:r>
            <a:r>
              <a:rPr lang="en-US" b="1" dirty="0" err="1"/>
              <a:t>hijos</a:t>
            </a:r>
            <a:r>
              <a:rPr lang="en-US" b="1" dirty="0"/>
              <a:t>. Los </a:t>
            </a:r>
            <a:r>
              <a:rPr lang="en-US" b="1" dirty="0" err="1"/>
              <a:t>ángeles</a:t>
            </a:r>
            <a:r>
              <a:rPr lang="en-US" b="1" dirty="0"/>
              <a:t> no </a:t>
            </a:r>
            <a:r>
              <a:rPr lang="en-US" b="1" dirty="0" err="1"/>
              <a:t>los</a:t>
            </a:r>
            <a:r>
              <a:rPr lang="en-US" b="1" dirty="0"/>
              <a:t> </a:t>
            </a:r>
            <a:r>
              <a:rPr lang="en-US" b="1" dirty="0" err="1"/>
              <a:t>tienen</a:t>
            </a:r>
            <a:r>
              <a:rPr lang="en-US" b="1" dirty="0"/>
              <a:t>. Y </a:t>
            </a:r>
            <a:r>
              <a:rPr lang="en-US" b="1" dirty="0" err="1"/>
              <a:t>yo</a:t>
            </a:r>
            <a:r>
              <a:rPr lang="en-US" b="1" dirty="0"/>
              <a:t> </a:t>
            </a:r>
            <a:r>
              <a:rPr lang="en-US" b="1" dirty="0" err="1"/>
              <a:t>sí</a:t>
            </a:r>
            <a:r>
              <a:rPr lang="en-US" dirty="0"/>
              <a:t>… </a:t>
            </a:r>
            <a:r>
              <a:rPr lang="en-US" dirty="0" err="1"/>
              <a:t>Es</a:t>
            </a:r>
            <a:r>
              <a:rPr lang="en-US" dirty="0"/>
              <a:t> mi idea, </a:t>
            </a:r>
            <a:r>
              <a:rPr lang="en-US" dirty="0" err="1"/>
              <a:t>una</a:t>
            </a:r>
            <a:r>
              <a:rPr lang="en-US" dirty="0"/>
              <a:t> idea </a:t>
            </a:r>
            <a:r>
              <a:rPr lang="en-US" dirty="0" err="1"/>
              <a:t>mía</a:t>
            </a:r>
            <a:r>
              <a:rPr lang="en-US" dirty="0"/>
              <a:t>. </a:t>
            </a:r>
            <a:r>
              <a:rPr lang="en-US" dirty="0" err="1"/>
              <a:t>Rabia</a:t>
            </a:r>
            <a:r>
              <a:rPr lang="en-US" dirty="0"/>
              <a:t>, </a:t>
            </a:r>
            <a:r>
              <a:rPr lang="en-US" dirty="0" err="1"/>
              <a:t>rabia</a:t>
            </a:r>
            <a:r>
              <a:rPr lang="en-US" dirty="0"/>
              <a:t>, </a:t>
            </a:r>
            <a:r>
              <a:rPr lang="en-US" dirty="0" err="1"/>
              <a:t>rabia</a:t>
            </a:r>
            <a:r>
              <a:rPr lang="en-US" dirty="0"/>
              <a:t>… Y no </a:t>
            </a:r>
            <a:r>
              <a:rPr lang="en-US" dirty="0" err="1"/>
              <a:t>los</a:t>
            </a:r>
            <a:r>
              <a:rPr lang="en-US" dirty="0"/>
              <a:t> </a:t>
            </a:r>
            <a:r>
              <a:rPr lang="en-US" dirty="0" err="1"/>
              <a:t>tendrás</a:t>
            </a:r>
            <a:r>
              <a:rPr lang="en-US" dirty="0"/>
              <a:t>, no </a:t>
            </a:r>
            <a:r>
              <a:rPr lang="en-US" dirty="0" err="1"/>
              <a:t>los</a:t>
            </a:r>
            <a:r>
              <a:rPr lang="en-US" dirty="0"/>
              <a:t> </a:t>
            </a:r>
            <a:r>
              <a:rPr lang="en-US" dirty="0" err="1"/>
              <a:t>tendrás</a:t>
            </a:r>
            <a:r>
              <a:rPr lang="en-US" dirty="0"/>
              <a:t> </a:t>
            </a:r>
            <a:r>
              <a:rPr lang="en-US" dirty="0" err="1"/>
              <a:t>nunca</a:t>
            </a:r>
            <a:r>
              <a:rPr lang="en-US" dirty="0"/>
              <a:t>, y </a:t>
            </a:r>
            <a:r>
              <a:rPr lang="en-US" dirty="0" err="1"/>
              <a:t>yo</a:t>
            </a:r>
            <a:r>
              <a:rPr lang="en-US" dirty="0"/>
              <a:t> </a:t>
            </a:r>
            <a:r>
              <a:rPr lang="en-US" dirty="0" err="1"/>
              <a:t>sí</a:t>
            </a:r>
            <a:r>
              <a:rPr lang="en-US" dirty="0" smtClean="0"/>
              <a:t>…”</a:t>
            </a:r>
            <a:endParaRPr lang="tr-TR" dirty="0"/>
          </a:p>
        </p:txBody>
      </p:sp>
    </p:spTree>
    <p:extLst>
      <p:ext uri="{BB962C8B-B14F-4D97-AF65-F5344CB8AC3E}">
        <p14:creationId xmlns:p14="http://schemas.microsoft.com/office/powerpoint/2010/main" val="3792395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es-ES" dirty="0" smtClean="0"/>
              <a:t>  Juanito Santa Cruz</a:t>
            </a:r>
            <a:endParaRPr lang="tr-TR" dirty="0"/>
          </a:p>
        </p:txBody>
      </p:sp>
      <p:sp>
        <p:nvSpPr>
          <p:cNvPr id="3" name="İçerik Yer Tutucusu 2"/>
          <p:cNvSpPr>
            <a:spLocks noGrp="1"/>
          </p:cNvSpPr>
          <p:nvPr>
            <p:ph idx="1"/>
          </p:nvPr>
        </p:nvSpPr>
        <p:spPr>
          <a:xfrm>
            <a:off x="1435608" y="1916832"/>
            <a:ext cx="7498080" cy="4331568"/>
          </a:xfrm>
        </p:spPr>
        <p:txBody>
          <a:bodyPr/>
          <a:lstStyle/>
          <a:p>
            <a:r>
              <a:rPr lang="es-ES" dirty="0" smtClean="0"/>
              <a:t>Es un donjuán</a:t>
            </a:r>
          </a:p>
          <a:p>
            <a:r>
              <a:rPr lang="es-ES" dirty="0" smtClean="0"/>
              <a:t>Personaje vanidoso y narcisista</a:t>
            </a:r>
          </a:p>
          <a:p>
            <a:r>
              <a:rPr lang="es-ES" dirty="0" smtClean="0"/>
              <a:t>Mimado por sus padres</a:t>
            </a:r>
          </a:p>
          <a:p>
            <a:r>
              <a:rPr lang="es-ES" dirty="0" smtClean="0"/>
              <a:t>inconstante</a:t>
            </a:r>
            <a:endParaRPr lang="tr-TR" dirty="0"/>
          </a:p>
        </p:txBody>
      </p:sp>
    </p:spTree>
    <p:extLst>
      <p:ext uri="{BB962C8B-B14F-4D97-AF65-F5344CB8AC3E}">
        <p14:creationId xmlns:p14="http://schemas.microsoft.com/office/powerpoint/2010/main" val="39417012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404664"/>
            <a:ext cx="7498080" cy="6264696"/>
          </a:xfrm>
        </p:spPr>
        <p:txBody>
          <a:bodyPr>
            <a:normAutofit fontScale="85000" lnSpcReduction="20000"/>
          </a:bodyPr>
          <a:lstStyle/>
          <a:p>
            <a:pPr marL="82296" indent="0">
              <a:buNone/>
            </a:pPr>
            <a:r>
              <a:rPr lang="es-ES" dirty="0" smtClean="0"/>
              <a:t>“mi conciencia me aprobaba (...) me decía que </a:t>
            </a:r>
            <a:r>
              <a:rPr lang="es-ES" b="1" dirty="0" smtClean="0"/>
              <a:t>mi verdadero marido</a:t>
            </a:r>
            <a:r>
              <a:rPr lang="es-ES" dirty="0" smtClean="0"/>
              <a:t> (...) que aquel hombre me pertenecía a mí y que yo no pertenecía al otro (...) me había dado la palabra de casamiento (...) y me la había dado antes de casarse... Y yo había tenido un niño... Y a mí me parecía que estábamos los dos atados para siempre, y que lo demás que vino después no vale... (...) </a:t>
            </a:r>
            <a:r>
              <a:rPr lang="es-ES" b="1" dirty="0" smtClean="0"/>
              <a:t>Yo no habría sido mala </a:t>
            </a:r>
            <a:r>
              <a:rPr lang="es-ES" dirty="0" smtClean="0"/>
              <a:t>(...) si él no me hubiera plantado en medio del arroyo con un hijo dentro de mí (...) Sí, todo lo angelical que usted quiera; pero </a:t>
            </a:r>
            <a:r>
              <a:rPr lang="es-ES" b="1" dirty="0" smtClean="0"/>
              <a:t>no tiene hijos. Esposa que no tiene hijos, no es tal esposa </a:t>
            </a:r>
            <a:r>
              <a:rPr lang="es-ES" dirty="0" smtClean="0"/>
              <a:t>(...) </a:t>
            </a:r>
            <a:r>
              <a:rPr lang="es-ES" b="1" dirty="0" smtClean="0"/>
              <a:t>no le puede dar un heredero... Yo, yo, yo se lo he dado</a:t>
            </a:r>
            <a:r>
              <a:rPr lang="es-ES" dirty="0" smtClean="0"/>
              <a:t>, y se lo puedo volver a dar...  (...) Y otra vez le digo: la esposa que no da hijos, no vale... Sin nosotras las que los damos, se acabaría el mundo...” (771-2)</a:t>
            </a:r>
            <a:endParaRPr lang="tr-TR" dirty="0"/>
          </a:p>
        </p:txBody>
      </p:sp>
    </p:spTree>
    <p:extLst>
      <p:ext uri="{BB962C8B-B14F-4D97-AF65-F5344CB8AC3E}">
        <p14:creationId xmlns:p14="http://schemas.microsoft.com/office/powerpoint/2010/main" val="10348227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75656" y="1199848"/>
            <a:ext cx="7498080" cy="5627712"/>
          </a:xfrm>
        </p:spPr>
        <p:txBody>
          <a:bodyPr/>
          <a:lstStyle/>
          <a:p>
            <a:pPr marL="82296" indent="0">
              <a:buNone/>
            </a:pPr>
            <a:r>
              <a:rPr lang="es-ES" dirty="0" smtClean="0"/>
              <a:t>“Después </a:t>
            </a:r>
            <a:r>
              <a:rPr lang="es-ES" b="1" dirty="0" smtClean="0"/>
              <a:t>soñaba que era ella la esposa </a:t>
            </a:r>
            <a:r>
              <a:rPr lang="es-ES" dirty="0" smtClean="0"/>
              <a:t>y Jacinta la querida de tal, unas veces abandonada, otras no. La manceba era la que deseaba los chiquillos y la esposa la que los tenía. “Hasta que un día... Me daba tanta lástima que le dije, digo: “Bueno, pues tome usted una criatura para que no llore más”” (468)</a:t>
            </a:r>
          </a:p>
        </p:txBody>
      </p:sp>
    </p:spTree>
    <p:extLst>
      <p:ext uri="{BB962C8B-B14F-4D97-AF65-F5344CB8AC3E}">
        <p14:creationId xmlns:p14="http://schemas.microsoft.com/office/powerpoint/2010/main" val="3701947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82296" indent="0">
              <a:buNone/>
            </a:pPr>
            <a:r>
              <a:rPr lang="es-ES" dirty="0" smtClean="0"/>
              <a:t>“¡</a:t>
            </a:r>
            <a:r>
              <a:rPr lang="es-ES" b="1" dirty="0" smtClean="0"/>
              <a:t>Y ángel me soy</a:t>
            </a:r>
            <a:r>
              <a:rPr lang="es-ES" dirty="0" smtClean="0"/>
              <a:t>! Pues para que lo sepa, también yo, si me da la gana de ser ángel, lo seré, y más que usted, mucho más. Todas tenemos nuestro ángel en el cuerpo...” (735)</a:t>
            </a:r>
            <a:endParaRPr lang="tr-TR" dirty="0"/>
          </a:p>
        </p:txBody>
      </p:sp>
    </p:spTree>
    <p:extLst>
      <p:ext uri="{BB962C8B-B14F-4D97-AF65-F5344CB8AC3E}">
        <p14:creationId xmlns:p14="http://schemas.microsoft.com/office/powerpoint/2010/main" val="388985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5608" y="1447800"/>
            <a:ext cx="7498080" cy="5149552"/>
          </a:xfrm>
        </p:spPr>
        <p:txBody>
          <a:bodyPr/>
          <a:lstStyle/>
          <a:p>
            <a:pPr marL="82296" indent="0">
              <a:buNone/>
            </a:pPr>
            <a:r>
              <a:rPr lang="es-ES" dirty="0" smtClean="0"/>
              <a:t>“Ella es una mujer de mérito y yo he sido una perdida... Pero yo tengo razón, y perdida o no, la justicia está de mi parte... porque </a:t>
            </a:r>
            <a:r>
              <a:rPr lang="es-ES" b="1" dirty="0" smtClean="0"/>
              <a:t>ella sería yo, si estuviera en mi lugar...</a:t>
            </a:r>
            <a:r>
              <a:rPr lang="es-ES" dirty="0" smtClean="0"/>
              <a:t>” (733)</a:t>
            </a:r>
            <a:endParaRPr lang="tr-TR" dirty="0"/>
          </a:p>
        </p:txBody>
      </p:sp>
    </p:spTree>
    <p:extLst>
      <p:ext uri="{BB962C8B-B14F-4D97-AF65-F5344CB8AC3E}">
        <p14:creationId xmlns:p14="http://schemas.microsoft.com/office/powerpoint/2010/main" val="3470641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15616" y="1700808"/>
            <a:ext cx="7498080" cy="3024336"/>
          </a:xfrm>
        </p:spPr>
        <p:txBody>
          <a:bodyPr>
            <a:normAutofit/>
          </a:bodyPr>
          <a:lstStyle/>
          <a:p>
            <a:pPr algn="ctr"/>
            <a:r>
              <a:rPr lang="es-ES_tradnl" b="1" dirty="0" smtClean="0"/>
              <a:t>¿Cómo se compensa en la novela la falta de hijos de Jacinta y Juanito?</a:t>
            </a:r>
            <a:endParaRPr lang="tr-TR" b="1"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31640" y="476672"/>
            <a:ext cx="7498080" cy="5544616"/>
          </a:xfrm>
        </p:spPr>
        <p:txBody>
          <a:bodyPr/>
          <a:lstStyle/>
          <a:p>
            <a:r>
              <a:rPr lang="es-ES" b="1" dirty="0" smtClean="0"/>
              <a:t>Fortunata le da su hijo a Jacinta antes de morir.</a:t>
            </a:r>
          </a:p>
          <a:p>
            <a:pPr marL="82296" indent="0">
              <a:buNone/>
            </a:pPr>
            <a:endParaRPr lang="es-ES" dirty="0" smtClean="0"/>
          </a:p>
          <a:p>
            <a:pPr marL="82296" indent="0">
              <a:buNone/>
            </a:pPr>
            <a:r>
              <a:rPr lang="es-ES" dirty="0" smtClean="0"/>
              <a:t>“Para que se consuele de los tragos amargos que le hace pasar su maridillo, ahí le mando al verdadero Pituso. Éste no es falso, es legítimo y natural, como usted verá en su cara (...) le suplico que le mire como hijo, que le tenga por natural suyo y del padre”</a:t>
            </a:r>
            <a:endParaRPr lang="es-ES" dirty="0"/>
          </a:p>
        </p:txBody>
      </p:sp>
    </p:spTree>
    <p:extLst>
      <p:ext uri="{BB962C8B-B14F-4D97-AF65-F5344CB8AC3E}">
        <p14:creationId xmlns:p14="http://schemas.microsoft.com/office/powerpoint/2010/main" val="234120460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331640" y="1052736"/>
            <a:ext cx="7498080" cy="4248472"/>
          </a:xfrm>
        </p:spPr>
        <p:txBody>
          <a:bodyPr>
            <a:normAutofit/>
          </a:bodyPr>
          <a:lstStyle/>
          <a:p>
            <a:pPr algn="ctr"/>
            <a:r>
              <a:rPr lang="es-ES_tradnl" b="1" dirty="0" smtClean="0"/>
              <a:t>¿Cuál es el final de los protagonistas?</a:t>
            </a:r>
            <a:r>
              <a:rPr lang="es-ES_tradnl" dirty="0" smtClean="0"/>
              <a:t/>
            </a:r>
            <a:br>
              <a:rPr lang="es-ES_tradnl" dirty="0" smtClean="0"/>
            </a:br>
            <a:r>
              <a:rPr lang="es-ES_tradnl" dirty="0" smtClean="0"/>
              <a:t/>
            </a:r>
            <a:br>
              <a:rPr lang="es-ES_tradnl" dirty="0" smtClean="0"/>
            </a:br>
            <a:r>
              <a:rPr lang="es-ES_tradnl" b="1" dirty="0" smtClean="0"/>
              <a:t>¿Piensas que Juanito recibe algún castigo?</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15616" y="274638"/>
            <a:ext cx="7818072" cy="1143000"/>
          </a:xfrm>
        </p:spPr>
        <p:txBody>
          <a:bodyPr>
            <a:normAutofit fontScale="90000"/>
          </a:bodyPr>
          <a:lstStyle/>
          <a:p>
            <a:r>
              <a:rPr lang="es-ES" dirty="0" smtClean="0"/>
              <a:t>Su educación en los chicos  (según su padre)</a:t>
            </a:r>
            <a:endParaRPr lang="tr-TR" dirty="0"/>
          </a:p>
        </p:txBody>
      </p:sp>
      <p:sp>
        <p:nvSpPr>
          <p:cNvPr id="3" name="İçerik Yer Tutucusu 2"/>
          <p:cNvSpPr>
            <a:spLocks noGrp="1"/>
          </p:cNvSpPr>
          <p:nvPr>
            <p:ph idx="1"/>
          </p:nvPr>
        </p:nvSpPr>
        <p:spPr>
          <a:xfrm>
            <a:off x="1435608" y="1448436"/>
            <a:ext cx="7498080" cy="5005536"/>
          </a:xfrm>
        </p:spPr>
        <p:txBody>
          <a:bodyPr>
            <a:normAutofit/>
          </a:bodyPr>
          <a:lstStyle/>
          <a:p>
            <a:pPr marL="82296" indent="0">
              <a:buNone/>
            </a:pPr>
            <a:r>
              <a:rPr lang="es-ES" dirty="0" smtClean="0"/>
              <a:t>“El chico es de buena índole. Déjale que se divierta y que la corra. Los jóvenes del día necesitan despabilarse y ver mucho mundo. No son estos tiempos como los míos, en que no la corría ningún chico del comercio, y nos tenían a todos metidos en un puño hasta que nos casaban (...) no veo con malos ojos que se despabile, que conozca el mundo, que adquiera soltura de modales” (15-16)</a:t>
            </a:r>
            <a:endParaRPr lang="tr-TR" dirty="0"/>
          </a:p>
        </p:txBody>
      </p:sp>
    </p:spTree>
    <p:extLst>
      <p:ext uri="{BB962C8B-B14F-4D97-AF65-F5344CB8AC3E}">
        <p14:creationId xmlns:p14="http://schemas.microsoft.com/office/powerpoint/2010/main" val="24396721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pPr marL="82296" indent="0">
              <a:buNone/>
            </a:pPr>
            <a:r>
              <a:rPr lang="es-ES" dirty="0" smtClean="0"/>
              <a:t>“Teníase a sí mismo el heredero de Santa Cruz por una gran persona. Estaba satisfecho, cual si se hubiera creado y visto que era bueno. “Porque yo- decía esforzándose en aliar la verdad con la modestia- no soy de lo peorcito de la humanidad. Reconozco que hay seres superiores a mí, por ejemplo, mi mujer; pero ¡cuántos hay inferiores, cuántos!”  (155)</a:t>
            </a:r>
            <a:endParaRPr lang="tr-TR" dirty="0"/>
          </a:p>
        </p:txBody>
      </p:sp>
      <p:sp>
        <p:nvSpPr>
          <p:cNvPr id="2" name="Unvan 1"/>
          <p:cNvSpPr>
            <a:spLocks noGrp="1"/>
          </p:cNvSpPr>
          <p:nvPr>
            <p:ph type="title"/>
          </p:nvPr>
        </p:nvSpPr>
        <p:spPr/>
        <p:txBody>
          <a:bodyPr/>
          <a:lstStyle/>
          <a:p>
            <a:r>
              <a:rPr lang="es-ES" dirty="0" smtClean="0"/>
              <a:t>Narcisista y egocéntrico</a:t>
            </a:r>
            <a:endParaRPr lang="tr-TR" dirty="0"/>
          </a:p>
        </p:txBody>
      </p:sp>
    </p:spTree>
    <p:extLst>
      <p:ext uri="{BB962C8B-B14F-4D97-AF65-F5344CB8AC3E}">
        <p14:creationId xmlns:p14="http://schemas.microsoft.com/office/powerpoint/2010/main" val="3358836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03648" y="1196752"/>
            <a:ext cx="7498080" cy="4248472"/>
          </a:xfrm>
        </p:spPr>
        <p:txBody>
          <a:bodyPr/>
          <a:lstStyle/>
          <a:p>
            <a:pPr marL="82296" indent="0">
              <a:buNone/>
            </a:pPr>
            <a:r>
              <a:rPr lang="es-ES" dirty="0" smtClean="0"/>
              <a:t>“¡Qué guapo soy! Bien dice mi mujer que no hay otro más salado. La pobrecilla me quiere con delirio... y yo a ella lo mismo, como es justo. Tengo la gran figura, visto bien, y en modales y en trato me parece... que somos algo” (155)</a:t>
            </a:r>
            <a:endParaRPr lang="tr-TR" dirty="0"/>
          </a:p>
        </p:txBody>
      </p:sp>
    </p:spTree>
    <p:extLst>
      <p:ext uri="{BB962C8B-B14F-4D97-AF65-F5344CB8AC3E}">
        <p14:creationId xmlns:p14="http://schemas.microsoft.com/office/powerpoint/2010/main" val="34701429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31640" y="764704"/>
            <a:ext cx="7498080" cy="4800600"/>
          </a:xfrm>
        </p:spPr>
        <p:txBody>
          <a:bodyPr/>
          <a:lstStyle/>
          <a:p>
            <a:pPr marL="82296" indent="0">
              <a:buNone/>
            </a:pPr>
            <a:r>
              <a:rPr lang="es-ES" dirty="0" smtClean="0"/>
              <a:t>“Bien sabes que no soy callejero... A fe que te puedes quejar. Maridos conozco que cuando ponen el pie en la calle, del tirón están tres días sin parecer por casa. Éstos podrían tomarme a mí por modelo (...)”</a:t>
            </a:r>
          </a:p>
          <a:p>
            <a:pPr marL="82296" indent="0">
              <a:buNone/>
            </a:pPr>
            <a:endParaRPr lang="es-ES" dirty="0"/>
          </a:p>
          <a:p>
            <a:pPr marL="82296" indent="0">
              <a:buNone/>
            </a:pPr>
            <a:r>
              <a:rPr lang="es-ES" dirty="0" smtClean="0"/>
              <a:t>“Ya sé que hay otros peores; pero no pongo yo mi mano en el fuego porque seas tú el número uno” (159)</a:t>
            </a:r>
          </a:p>
        </p:txBody>
      </p:sp>
    </p:spTree>
    <p:extLst>
      <p:ext uri="{BB962C8B-B14F-4D97-AF65-F5344CB8AC3E}">
        <p14:creationId xmlns:p14="http://schemas.microsoft.com/office/powerpoint/2010/main" val="1720788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75656" y="476672"/>
            <a:ext cx="6264696" cy="5256584"/>
          </a:xfrm>
        </p:spPr>
        <p:txBody>
          <a:bodyPr>
            <a:normAutofit fontScale="90000"/>
          </a:bodyPr>
          <a:lstStyle/>
          <a:p>
            <a:r>
              <a:rPr lang="es-ES" b="1" dirty="0" smtClean="0"/>
              <a:t>Juanito</a:t>
            </a:r>
            <a:r>
              <a:rPr lang="es-ES" dirty="0" smtClean="0"/>
              <a:t> </a:t>
            </a:r>
            <a:br>
              <a:rPr lang="es-ES" dirty="0" smtClean="0"/>
            </a:br>
            <a:r>
              <a:rPr lang="es-ES" dirty="0" smtClean="0"/>
              <a:t>– donjuán</a:t>
            </a:r>
            <a:br>
              <a:rPr lang="es-ES" dirty="0" smtClean="0"/>
            </a:br>
            <a:r>
              <a:rPr lang="es-ES" dirty="0"/>
              <a:t/>
            </a:r>
            <a:br>
              <a:rPr lang="es-ES" dirty="0"/>
            </a:br>
            <a:r>
              <a:rPr lang="es-ES" dirty="0" smtClean="0"/>
              <a:t>---------</a:t>
            </a:r>
            <a:br>
              <a:rPr lang="es-ES" dirty="0" smtClean="0"/>
            </a:br>
            <a:r>
              <a:rPr lang="es-ES" dirty="0"/>
              <a:t/>
            </a:r>
            <a:br>
              <a:rPr lang="es-ES" dirty="0"/>
            </a:br>
            <a:r>
              <a:rPr lang="es-ES" b="1" dirty="0" smtClean="0"/>
              <a:t>Fortunata</a:t>
            </a:r>
            <a:br>
              <a:rPr lang="es-ES" b="1" dirty="0" smtClean="0"/>
            </a:br>
            <a:r>
              <a:rPr lang="es-ES" dirty="0" smtClean="0"/>
              <a:t>- mujer caída, mujer engañada por el donjuán</a:t>
            </a:r>
            <a:endParaRPr lang="tr-TR" dirty="0"/>
          </a:p>
        </p:txBody>
      </p:sp>
      <p:sp>
        <p:nvSpPr>
          <p:cNvPr id="8" name="Sola Bükülü Ok 7"/>
          <p:cNvSpPr/>
          <p:nvPr/>
        </p:nvSpPr>
        <p:spPr>
          <a:xfrm>
            <a:off x="3851920" y="980728"/>
            <a:ext cx="1800200" cy="3096344"/>
          </a:xfrm>
          <a:prstGeom prst="curvedLeftArrow">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Tree>
    <p:extLst>
      <p:ext uri="{BB962C8B-B14F-4D97-AF65-F5344CB8AC3E}">
        <p14:creationId xmlns:p14="http://schemas.microsoft.com/office/powerpoint/2010/main" val="10588215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03648" y="188640"/>
            <a:ext cx="7498080" cy="6336704"/>
          </a:xfrm>
        </p:spPr>
        <p:txBody>
          <a:bodyPr>
            <a:normAutofit fontScale="92500" lnSpcReduction="10000"/>
          </a:bodyPr>
          <a:lstStyle/>
          <a:p>
            <a:pPr marL="82296" indent="0">
              <a:buNone/>
            </a:pPr>
            <a:r>
              <a:rPr lang="es-ES" dirty="0"/>
              <a:t>“Creía que yo no era como los demás, que era la caballerosidad, la hidalguía, la decencia, la nobleza en persona, el acabóse de los hombres (...) Nobleza en la mentira (...) El pobre siempre debajo; el rico hace lo que le da la gana” (106</a:t>
            </a:r>
            <a:r>
              <a:rPr lang="es-ES" dirty="0" smtClean="0"/>
              <a:t>)</a:t>
            </a:r>
          </a:p>
          <a:p>
            <a:pPr marL="82296" indent="0">
              <a:buNone/>
            </a:pPr>
            <a:endParaRPr lang="tr-TR" dirty="0"/>
          </a:p>
          <a:p>
            <a:pPr marL="82296" indent="0">
              <a:buNone/>
            </a:pPr>
            <a:r>
              <a:rPr lang="es-ES" dirty="0" smtClean="0"/>
              <a:t>“Yo la perdí, la engañé, le dije mil mentiras, le hice creer que me iba a casar con ella (...) El pueblo es muy inocente, es tonto de remate, todo se lo cree con tal que se lo digan con palabras finas... (...) los señoritos, somos unos miserables; creemos que el honor de las hijas del pueblo es cosa de juego” (104)</a:t>
            </a:r>
          </a:p>
          <a:p>
            <a:pPr marL="82296" indent="0">
              <a:buNone/>
            </a:pPr>
            <a:endParaRPr lang="es-ES" dirty="0" smtClean="0"/>
          </a:p>
        </p:txBody>
      </p:sp>
    </p:spTree>
    <p:extLst>
      <p:ext uri="{BB962C8B-B14F-4D97-AF65-F5344CB8AC3E}">
        <p14:creationId xmlns:p14="http://schemas.microsoft.com/office/powerpoint/2010/main" val="203256875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Döküm">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950</TotalTime>
  <Words>1933</Words>
  <Application>Microsoft Office PowerPoint</Application>
  <PresentationFormat>Ekran Gösterisi (4:3)</PresentationFormat>
  <Paragraphs>87</Paragraphs>
  <Slides>36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36</vt:i4>
      </vt:variant>
    </vt:vector>
  </HeadingPairs>
  <TitlesOfParts>
    <vt:vector size="42" baseType="lpstr">
      <vt:lpstr>Calibri</vt:lpstr>
      <vt:lpstr>Courier New</vt:lpstr>
      <vt:lpstr>Gill Sans MT</vt:lpstr>
      <vt:lpstr>Verdana</vt:lpstr>
      <vt:lpstr>Wingdings 2</vt:lpstr>
      <vt:lpstr>Gündönümü</vt:lpstr>
      <vt:lpstr>Fortunata y Jacinta (1887)  Benito Pérez Galdós</vt:lpstr>
      <vt:lpstr>Triángulo amoroso</vt:lpstr>
      <vt:lpstr>  Juanito Santa Cruz</vt:lpstr>
      <vt:lpstr>Su educación en los chicos  (según su padre)</vt:lpstr>
      <vt:lpstr>Narcisista y egocéntrico</vt:lpstr>
      <vt:lpstr>PowerPoint Sunusu</vt:lpstr>
      <vt:lpstr>PowerPoint Sunusu</vt:lpstr>
      <vt:lpstr>Juanito  – donjuán  ---------  Fortunata - mujer caída, mujer engañada por el donjuán</vt:lpstr>
      <vt:lpstr>PowerPoint Sunusu</vt:lpstr>
      <vt:lpstr>PowerPoint Sunusu</vt:lpstr>
      <vt:lpstr>¿Podría haber sido posible una relación formal entre Juanito y Fortunata?</vt:lpstr>
      <vt:lpstr>Según Jacinta....</vt:lpstr>
      <vt:lpstr>¿Cuáles son otros personajes principales de la novela?  </vt:lpstr>
      <vt:lpstr>Personajes principales</vt:lpstr>
      <vt:lpstr>Maximiliano Rubín</vt:lpstr>
      <vt:lpstr>PowerPoint Sunusu</vt:lpstr>
      <vt:lpstr>PowerPoint Sunusu</vt:lpstr>
      <vt:lpstr>Al final Fortunata se casa con Maxi y durante un tiempo parece haber encontrado la honradez que buscaba.  Hasta que aparece Juanito... y cae de nuevo, esta vez como  mujer adúltera   (para la sociedad burguesa, se convierte en una amenaza mucho mayor que como mujer engañada soltera)</vt:lpstr>
      <vt:lpstr>La novela cierra con Maxi</vt:lpstr>
      <vt:lpstr>Guillermina</vt:lpstr>
      <vt:lpstr>Moreno Isla</vt:lpstr>
      <vt:lpstr>PowerPoint Sunusu</vt:lpstr>
      <vt:lpstr>Ido del Sagrario</vt:lpstr>
      <vt:lpstr>Aurora</vt:lpstr>
      <vt:lpstr>Fortunata – Jacinta  Al final de la novela, son más cómplices que enemigas</vt:lpstr>
      <vt:lpstr>PowerPoint Sunusu</vt:lpstr>
      <vt:lpstr>Transgresión de Fortunata:  se autoproclama  - la verdadera esposa de Juanito. - un ángel  ¿En qué se basa “su idea”?</vt:lpstr>
      <vt:lpstr>PowerPoint Sunusu</vt:lpstr>
      <vt:lpstr>PowerPoint Sunusu</vt:lpstr>
      <vt:lpstr>PowerPoint Sunusu</vt:lpstr>
      <vt:lpstr>PowerPoint Sunusu</vt:lpstr>
      <vt:lpstr>PowerPoint Sunusu</vt:lpstr>
      <vt:lpstr>PowerPoint Sunusu</vt:lpstr>
      <vt:lpstr>¿Cómo se compensa en la novela la falta de hijos de Jacinta y Juanito?</vt:lpstr>
      <vt:lpstr>PowerPoint Sunusu</vt:lpstr>
      <vt:lpstr>¿Cuál es el final de los protagonistas?  ¿Piensas que Juanito recibe algún castigo?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Fortunata y Jacinta (1887)  Benito Pérez Galdós</dc:title>
  <dc:creator>reşat</dc:creator>
  <cp:lastModifiedBy>Windows Kullanıcısı</cp:lastModifiedBy>
  <cp:revision>55</cp:revision>
  <dcterms:created xsi:type="dcterms:W3CDTF">2019-05-14T09:00:26Z</dcterms:created>
  <dcterms:modified xsi:type="dcterms:W3CDTF">2020-05-08T11:37:14Z</dcterms:modified>
</cp:coreProperties>
</file>