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318277A-C0AE-4F09-8721-79799D8587E1}"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48F29-A462-49B1-BF44-02FBB8BB38A5}" type="slidenum">
              <a:rPr lang="tr-TR" smtClean="0"/>
              <a:t>‹#›</a:t>
            </a:fld>
            <a:endParaRPr lang="tr-TR"/>
          </a:p>
        </p:txBody>
      </p:sp>
    </p:spTree>
    <p:extLst>
      <p:ext uri="{BB962C8B-B14F-4D97-AF65-F5344CB8AC3E}">
        <p14:creationId xmlns:p14="http://schemas.microsoft.com/office/powerpoint/2010/main" val="223691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318277A-C0AE-4F09-8721-79799D8587E1}"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48F29-A462-49B1-BF44-02FBB8BB38A5}" type="slidenum">
              <a:rPr lang="tr-TR" smtClean="0"/>
              <a:t>‹#›</a:t>
            </a:fld>
            <a:endParaRPr lang="tr-TR"/>
          </a:p>
        </p:txBody>
      </p:sp>
    </p:spTree>
    <p:extLst>
      <p:ext uri="{BB962C8B-B14F-4D97-AF65-F5344CB8AC3E}">
        <p14:creationId xmlns:p14="http://schemas.microsoft.com/office/powerpoint/2010/main" val="3717954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318277A-C0AE-4F09-8721-79799D8587E1}"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48F29-A462-49B1-BF44-02FBB8BB38A5}" type="slidenum">
              <a:rPr lang="tr-TR" smtClean="0"/>
              <a:t>‹#›</a:t>
            </a:fld>
            <a:endParaRPr lang="tr-TR"/>
          </a:p>
        </p:txBody>
      </p:sp>
    </p:spTree>
    <p:extLst>
      <p:ext uri="{BB962C8B-B14F-4D97-AF65-F5344CB8AC3E}">
        <p14:creationId xmlns:p14="http://schemas.microsoft.com/office/powerpoint/2010/main" val="1985397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318277A-C0AE-4F09-8721-79799D8587E1}"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48F29-A462-49B1-BF44-02FBB8BB38A5}" type="slidenum">
              <a:rPr lang="tr-TR" smtClean="0"/>
              <a:t>‹#›</a:t>
            </a:fld>
            <a:endParaRPr lang="tr-TR"/>
          </a:p>
        </p:txBody>
      </p:sp>
    </p:spTree>
    <p:extLst>
      <p:ext uri="{BB962C8B-B14F-4D97-AF65-F5344CB8AC3E}">
        <p14:creationId xmlns:p14="http://schemas.microsoft.com/office/powerpoint/2010/main" val="1070586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318277A-C0AE-4F09-8721-79799D8587E1}"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48F29-A462-49B1-BF44-02FBB8BB38A5}" type="slidenum">
              <a:rPr lang="tr-TR" smtClean="0"/>
              <a:t>‹#›</a:t>
            </a:fld>
            <a:endParaRPr lang="tr-TR"/>
          </a:p>
        </p:txBody>
      </p:sp>
    </p:spTree>
    <p:extLst>
      <p:ext uri="{BB962C8B-B14F-4D97-AF65-F5344CB8AC3E}">
        <p14:creationId xmlns:p14="http://schemas.microsoft.com/office/powerpoint/2010/main" val="1187856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318277A-C0AE-4F09-8721-79799D8587E1}" type="datetimeFigureOut">
              <a:rPr lang="tr-TR" smtClean="0"/>
              <a:t>6.06.2020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48F29-A462-49B1-BF44-02FBB8BB38A5}" type="slidenum">
              <a:rPr lang="tr-TR" smtClean="0"/>
              <a:t>‹#›</a:t>
            </a:fld>
            <a:endParaRPr lang="tr-TR"/>
          </a:p>
        </p:txBody>
      </p:sp>
    </p:spTree>
    <p:extLst>
      <p:ext uri="{BB962C8B-B14F-4D97-AF65-F5344CB8AC3E}">
        <p14:creationId xmlns:p14="http://schemas.microsoft.com/office/powerpoint/2010/main" val="3578826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318277A-C0AE-4F09-8721-79799D8587E1}" type="datetimeFigureOut">
              <a:rPr lang="tr-TR" smtClean="0"/>
              <a:t>6.06.2020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E48F29-A462-49B1-BF44-02FBB8BB38A5}" type="slidenum">
              <a:rPr lang="tr-TR" smtClean="0"/>
              <a:t>‹#›</a:t>
            </a:fld>
            <a:endParaRPr lang="tr-TR"/>
          </a:p>
        </p:txBody>
      </p:sp>
    </p:spTree>
    <p:extLst>
      <p:ext uri="{BB962C8B-B14F-4D97-AF65-F5344CB8AC3E}">
        <p14:creationId xmlns:p14="http://schemas.microsoft.com/office/powerpoint/2010/main" val="3468200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318277A-C0AE-4F09-8721-79799D8587E1}" type="datetimeFigureOut">
              <a:rPr lang="tr-TR" smtClean="0"/>
              <a:t>6.06.2020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E48F29-A462-49B1-BF44-02FBB8BB38A5}" type="slidenum">
              <a:rPr lang="tr-TR" smtClean="0"/>
              <a:t>‹#›</a:t>
            </a:fld>
            <a:endParaRPr lang="tr-TR"/>
          </a:p>
        </p:txBody>
      </p:sp>
    </p:spTree>
    <p:extLst>
      <p:ext uri="{BB962C8B-B14F-4D97-AF65-F5344CB8AC3E}">
        <p14:creationId xmlns:p14="http://schemas.microsoft.com/office/powerpoint/2010/main" val="3361590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318277A-C0AE-4F09-8721-79799D8587E1}" type="datetimeFigureOut">
              <a:rPr lang="tr-TR" smtClean="0"/>
              <a:t>6.06.2020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E48F29-A462-49B1-BF44-02FBB8BB38A5}" type="slidenum">
              <a:rPr lang="tr-TR" smtClean="0"/>
              <a:t>‹#›</a:t>
            </a:fld>
            <a:endParaRPr lang="tr-TR"/>
          </a:p>
        </p:txBody>
      </p:sp>
    </p:spTree>
    <p:extLst>
      <p:ext uri="{BB962C8B-B14F-4D97-AF65-F5344CB8AC3E}">
        <p14:creationId xmlns:p14="http://schemas.microsoft.com/office/powerpoint/2010/main" val="1839350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318277A-C0AE-4F09-8721-79799D8587E1}" type="datetimeFigureOut">
              <a:rPr lang="tr-TR" smtClean="0"/>
              <a:t>6.06.2020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48F29-A462-49B1-BF44-02FBB8BB38A5}" type="slidenum">
              <a:rPr lang="tr-TR" smtClean="0"/>
              <a:t>‹#›</a:t>
            </a:fld>
            <a:endParaRPr lang="tr-TR"/>
          </a:p>
        </p:txBody>
      </p:sp>
    </p:spTree>
    <p:extLst>
      <p:ext uri="{BB962C8B-B14F-4D97-AF65-F5344CB8AC3E}">
        <p14:creationId xmlns:p14="http://schemas.microsoft.com/office/powerpoint/2010/main" val="810974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318277A-C0AE-4F09-8721-79799D8587E1}" type="datetimeFigureOut">
              <a:rPr lang="tr-TR" smtClean="0"/>
              <a:t>6.06.2020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48F29-A462-49B1-BF44-02FBB8BB38A5}" type="slidenum">
              <a:rPr lang="tr-TR" smtClean="0"/>
              <a:t>‹#›</a:t>
            </a:fld>
            <a:endParaRPr lang="tr-TR"/>
          </a:p>
        </p:txBody>
      </p:sp>
    </p:spTree>
    <p:extLst>
      <p:ext uri="{BB962C8B-B14F-4D97-AF65-F5344CB8AC3E}">
        <p14:creationId xmlns:p14="http://schemas.microsoft.com/office/powerpoint/2010/main" val="2282773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8277A-C0AE-4F09-8721-79799D8587E1}" type="datetimeFigureOut">
              <a:rPr lang="tr-TR" smtClean="0"/>
              <a:t>6.06.2020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48F29-A462-49B1-BF44-02FBB8BB38A5}" type="slidenum">
              <a:rPr lang="tr-TR" smtClean="0"/>
              <a:t>‹#›</a:t>
            </a:fld>
            <a:endParaRPr lang="tr-TR"/>
          </a:p>
        </p:txBody>
      </p:sp>
    </p:spTree>
    <p:extLst>
      <p:ext uri="{BB962C8B-B14F-4D97-AF65-F5344CB8AC3E}">
        <p14:creationId xmlns:p14="http://schemas.microsoft.com/office/powerpoint/2010/main" val="1359983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436741"/>
            <a:ext cx="6096000" cy="2350580"/>
          </a:xfrm>
          <a:prstGeom prst="rect">
            <a:avLst/>
          </a:prstGeom>
        </p:spPr>
        <p:txBody>
          <a:bodyPr>
            <a:spAutoFit/>
          </a:bodyPr>
          <a:lstStyle/>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ANKARA ÜNİVERSİTESİ</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DEVLET KONSERVATUVARI</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MÜZİK BÖLÜMÜ</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BESTECİLİK (KOMPOZİSYON)</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ANASANAT DALI</a:t>
            </a:r>
          </a:p>
          <a:p>
            <a:pPr algn="ctr">
              <a:lnSpc>
                <a:spcPct val="107000"/>
              </a:lnSpc>
              <a:spcAft>
                <a:spcPts val="800"/>
              </a:spcAft>
            </a:pPr>
            <a:r>
              <a:rPr lang="tr-TR" sz="1600" b="1" smtClean="0">
                <a:latin typeface="Calibri" panose="020F0502020204030204" pitchFamily="34" charset="0"/>
                <a:ea typeface="Calibri" panose="020F0502020204030204" pitchFamily="34" charset="0"/>
                <a:cs typeface="Times New Roman" panose="02020603050405020304" pitchFamily="18" charset="0"/>
              </a:rPr>
              <a:t>ARMONİ III – KOM 209</a:t>
            </a:r>
            <a:endParaRPr lang="tr-TR" sz="160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408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901018"/>
            <a:ext cx="6096000" cy="3055965"/>
          </a:xfrm>
          <a:prstGeom prst="rect">
            <a:avLst/>
          </a:prstGeom>
        </p:spPr>
        <p:txBody>
          <a:bodyPr>
            <a:spAutoFit/>
          </a:bodyPr>
          <a:lstStyle/>
          <a:p>
            <a:pPr marL="342900" lvl="0" indent="-342900" algn="just">
              <a:lnSpc>
                <a:spcPct val="107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Dominant 7 akoru çözüm gerektiren bir akordur. D7 akorunun çözülebileceği derece Tonik’tir.</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tr-TR">
                <a:latin typeface="Calibri" panose="020F0502020204030204" pitchFamily="34" charset="0"/>
                <a:ea typeface="Calibri" panose="020F0502020204030204" pitchFamily="34" charset="0"/>
                <a:cs typeface="Times New Roman" panose="02020603050405020304" pitchFamily="18" charset="0"/>
              </a:rPr>
              <a:t> </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Bazen bu akor kırık kadanslarda V. dereceye de çözülebilir.</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0"/>
              </a:spcAft>
            </a:pPr>
            <a:r>
              <a:rPr lang="tr-TR">
                <a:latin typeface="Calibri" panose="020F0502020204030204" pitchFamily="34" charset="0"/>
                <a:ea typeface="Calibri" panose="020F0502020204030204" pitchFamily="34" charset="0"/>
                <a:cs typeface="Times New Roman" panose="02020603050405020304" pitchFamily="18" charset="0"/>
              </a:rPr>
              <a:t> </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tr-TR">
                <a:latin typeface="Calibri" panose="020F0502020204030204" pitchFamily="34" charset="0"/>
                <a:ea typeface="Calibri" panose="020F0502020204030204" pitchFamily="34" charset="0"/>
                <a:cs typeface="Times New Roman" panose="02020603050405020304" pitchFamily="18" charset="0"/>
              </a:rPr>
              <a:t> </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D7 akoru Tonik akoruna çözüldüğünde; akorun birlisi Tonik akorun birlisine gider, üçlüsü eğer sopranoda yer alıyorsa ikili aralığı yukarı çıkar, orta seslerde ise serbest hareket eder, akorun beşlisi ve yedilisi daima ikili aralığı aşağı iner.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1194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274838"/>
            <a:ext cx="6096000" cy="2954655"/>
          </a:xfrm>
          <a:prstGeom prst="rect">
            <a:avLst/>
          </a:prstGeom>
        </p:spPr>
        <p:txBody>
          <a:bodyPr>
            <a:spAutoFit/>
          </a:bodyPr>
          <a:lstStyle/>
          <a:p>
            <a:r>
              <a:rPr lang="tr-TR" sz="2400"/>
              <a:t>D7 akoru periyodun son kadansında sıkça kullanılır. Tam kadanslarda D7 akoru şu şekilde gelir:</a:t>
            </a:r>
          </a:p>
          <a:p>
            <a:r>
              <a:rPr lang="tr-TR" sz="2400"/>
              <a:t>                                                                   </a:t>
            </a:r>
          </a:p>
          <a:p>
            <a:r>
              <a:rPr lang="tr-TR"/>
              <a:t>                                                </a:t>
            </a:r>
            <a:r>
              <a:rPr lang="tr-TR" smtClean="0"/>
              <a:t> </a:t>
            </a:r>
            <a:r>
              <a:rPr lang="tr-TR" b="1"/>
              <a:t>S-D7-T</a:t>
            </a:r>
          </a:p>
          <a:p>
            <a:r>
              <a:rPr lang="tr-TR" b="1"/>
              <a:t>                                                </a:t>
            </a:r>
            <a:r>
              <a:rPr lang="tr-TR" b="1" smtClean="0"/>
              <a:t> </a:t>
            </a:r>
            <a:r>
              <a:rPr lang="tr-TR" b="1"/>
              <a:t>S6-D7-T</a:t>
            </a:r>
          </a:p>
          <a:p>
            <a:r>
              <a:rPr lang="tr-TR" b="1"/>
              <a:t>                                                 </a:t>
            </a:r>
            <a:r>
              <a:rPr lang="tr-TR" b="1" smtClean="0"/>
              <a:t>K4/6-D7-T</a:t>
            </a:r>
            <a:endParaRPr lang="tr-TR" b="1"/>
          </a:p>
          <a:p>
            <a:r>
              <a:rPr lang="tr-TR" b="1"/>
              <a:t>                                                </a:t>
            </a:r>
            <a:r>
              <a:rPr lang="tr-TR" b="1" smtClean="0"/>
              <a:t>S-K4/6-D7-T</a:t>
            </a:r>
            <a:endParaRPr lang="tr-TR" b="1"/>
          </a:p>
          <a:p>
            <a:endParaRPr lang="tr-TR"/>
          </a:p>
        </p:txBody>
      </p:sp>
    </p:spTree>
    <p:extLst>
      <p:ext uri="{BB962C8B-B14F-4D97-AF65-F5344CB8AC3E}">
        <p14:creationId xmlns:p14="http://schemas.microsoft.com/office/powerpoint/2010/main" val="3041659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790090"/>
            <a:ext cx="6096000" cy="3964932"/>
          </a:xfrm>
          <a:prstGeom prst="rect">
            <a:avLst/>
          </a:prstGeom>
        </p:spPr>
        <p:txBody>
          <a:bodyPr>
            <a:spAutoFit/>
          </a:bodyPr>
          <a:lstStyle/>
          <a:p>
            <a:pPr algn="just">
              <a:lnSpc>
                <a:spcPct val="115000"/>
              </a:lnSpc>
              <a:spcAft>
                <a:spcPts val="0"/>
              </a:spcAft>
            </a:pPr>
            <a:r>
              <a:rPr lang="tr-TR" sz="2000" b="1">
                <a:latin typeface="Calibri" panose="020F0502020204030204" pitchFamily="34" charset="0"/>
                <a:ea typeface="Calibri" panose="020F0502020204030204" pitchFamily="34" charset="0"/>
                <a:cs typeface="Times New Roman" panose="02020603050405020304" pitchFamily="18" charset="0"/>
              </a:rPr>
              <a:t>Yan Dereceler</a:t>
            </a:r>
            <a:endParaRPr lang="tr-TR" sz="200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sz="2000" b="1">
                <a:latin typeface="Calibri" panose="020F0502020204030204" pitchFamily="34" charset="0"/>
                <a:ea typeface="Calibri" panose="020F0502020204030204" pitchFamily="34" charset="0"/>
                <a:cs typeface="Times New Roman" panose="02020603050405020304" pitchFamily="18" charset="0"/>
              </a:rPr>
              <a:t> </a:t>
            </a:r>
            <a:endParaRPr lang="tr-TR" sz="200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sz="2000">
                <a:latin typeface="Calibri" panose="020F0502020204030204" pitchFamily="34" charset="0"/>
                <a:ea typeface="Calibri" panose="020F0502020204030204" pitchFamily="34" charset="0"/>
                <a:cs typeface="Times New Roman" panose="02020603050405020304" pitchFamily="18" charset="0"/>
              </a:rPr>
              <a:t>I. , IV. ve V. Derece akorlarını “Temel Dereceler” olarak incelemiştik. Bu dereceleri de Tonik, Subdominant ve Dominant kavramlarıyla özdeşleştirmiştik. Bu üç derecenin dışında kalan akorlara ise “Yan Dereceler” adını veriyoruz. Yan Dereceleri tek tek incelerken, bu akorların da kullanıldıkları bağlama göre, Tonik, Subdominant ve Dominant fonksiyonları kapsamında değerlendirilebileceklerini belirtmek gerekir.</a:t>
            </a:r>
          </a:p>
          <a:p>
            <a:pPr algn="just">
              <a:lnSpc>
                <a:spcPct val="115000"/>
              </a:lnSpc>
              <a:spcAft>
                <a:spcPts val="0"/>
              </a:spcAft>
            </a:pPr>
            <a:r>
              <a:rPr lang="tr-TR" sz="2000">
                <a:latin typeface="Calibri" panose="020F0502020204030204" pitchFamily="34" charset="0"/>
                <a:ea typeface="Calibri" panose="020F0502020204030204" pitchFamily="34" charset="0"/>
                <a:cs typeface="Times New Roman" panose="02020603050405020304" pitchFamily="18" charset="0"/>
              </a:rPr>
              <a:t>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31985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993409" y="962379"/>
            <a:ext cx="6096000" cy="1841273"/>
          </a:xfrm>
          <a:prstGeom prst="rect">
            <a:avLst/>
          </a:prstGeom>
        </p:spPr>
        <p:txBody>
          <a:bodyPr>
            <a:spAutoFit/>
          </a:bodyPr>
          <a:lstStyle/>
          <a:p>
            <a:pPr algn="just">
              <a:lnSpc>
                <a:spcPct val="115000"/>
              </a:lnSpc>
              <a:spcAft>
                <a:spcPts val="0"/>
              </a:spcAft>
            </a:pPr>
            <a:r>
              <a:rPr lang="tr-TR" sz="2000" b="1">
                <a:latin typeface="Calibri" panose="020F0502020204030204" pitchFamily="34" charset="0"/>
                <a:ea typeface="Calibri" panose="020F0502020204030204" pitchFamily="34" charset="0"/>
                <a:cs typeface="Times New Roman" panose="02020603050405020304" pitchFamily="18" charset="0"/>
              </a:rPr>
              <a:t>II. Derece Akoru</a:t>
            </a:r>
            <a:endParaRPr lang="tr-TR" sz="200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0"/>
              </a:spcAft>
            </a:pPr>
            <a:r>
              <a:rPr lang="tr-TR" sz="2000" b="1">
                <a:latin typeface="Calibri" panose="020F0502020204030204" pitchFamily="34" charset="0"/>
                <a:ea typeface="Calibri" panose="020F0502020204030204" pitchFamily="34" charset="0"/>
                <a:cs typeface="Times New Roman" panose="02020603050405020304" pitchFamily="18" charset="0"/>
              </a:rPr>
              <a:t> </a:t>
            </a:r>
            <a:endParaRPr lang="tr-TR" sz="200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sz="2000">
                <a:latin typeface="Calibri" panose="020F0502020204030204" pitchFamily="34" charset="0"/>
                <a:ea typeface="Calibri" panose="020F0502020204030204" pitchFamily="34" charset="0"/>
                <a:cs typeface="Times New Roman" panose="02020603050405020304" pitchFamily="18" charset="0"/>
              </a:rPr>
              <a:t>II. Derece Akoru bir yan derecedir ve belki de yan dereceler içinde en sık kullanılanıdır. İçerdiği sesler itibariyle Subdominant Fonksiyonu kapsamında ele alınır.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Resim 5"/>
          <p:cNvPicPr/>
          <p:nvPr/>
        </p:nvPicPr>
        <p:blipFill>
          <a:blip r:embed="rId2"/>
          <a:stretch>
            <a:fillRect/>
          </a:stretch>
        </p:blipFill>
        <p:spPr>
          <a:xfrm>
            <a:off x="4626591" y="3294156"/>
            <a:ext cx="3316405" cy="2683563"/>
          </a:xfrm>
          <a:prstGeom prst="rect">
            <a:avLst/>
          </a:prstGeom>
        </p:spPr>
      </p:pic>
    </p:spTree>
    <p:extLst>
      <p:ext uri="{BB962C8B-B14F-4D97-AF65-F5344CB8AC3E}">
        <p14:creationId xmlns:p14="http://schemas.microsoft.com/office/powerpoint/2010/main" val="186969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493744"/>
            <a:ext cx="6096000" cy="1870512"/>
          </a:xfrm>
          <a:prstGeom prst="rect">
            <a:avLst/>
          </a:prstGeom>
        </p:spPr>
        <p:txBody>
          <a:bodyPr>
            <a:spAutoFit/>
          </a:bodyPr>
          <a:lstStyle/>
          <a:p>
            <a:pPr marL="342900" lvl="0" indent="-342900" algn="just">
              <a:lnSpc>
                <a:spcPct val="107000"/>
              </a:lnSpc>
              <a:spcAft>
                <a:spcPts val="0"/>
              </a:spcAft>
              <a:buFont typeface="Symbol" panose="05050102010706020507" pitchFamily="18" charset="2"/>
              <a:buChar char=""/>
            </a:pPr>
            <a:r>
              <a:rPr lang="tr-TR" b="1">
                <a:latin typeface="Calibri" panose="020F0502020204030204" pitchFamily="34" charset="0"/>
                <a:ea typeface="Calibri" panose="020F0502020204030204" pitchFamily="34" charset="0"/>
                <a:cs typeface="Times New Roman" panose="02020603050405020304" pitchFamily="18" charset="0"/>
              </a:rPr>
              <a:t>Armoni demek uyum demektir.</a:t>
            </a:r>
          </a:p>
          <a:p>
            <a:pPr marL="457200">
              <a:lnSpc>
                <a:spcPct val="107000"/>
              </a:lnSpc>
              <a:spcAft>
                <a:spcPts val="0"/>
              </a:spcAft>
            </a:pPr>
            <a:r>
              <a:rPr lang="tr-TR" b="1">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0"/>
              </a:spcAft>
              <a:buFont typeface="Symbol" panose="05050102010706020507" pitchFamily="18" charset="2"/>
              <a:buChar char=""/>
            </a:pPr>
            <a:r>
              <a:rPr lang="tr-TR" b="1">
                <a:latin typeface="Calibri" panose="020F0502020204030204" pitchFamily="34" charset="0"/>
                <a:ea typeface="Calibri" panose="020F0502020204030204" pitchFamily="34" charset="0"/>
                <a:cs typeface="Times New Roman" panose="02020603050405020304" pitchFamily="18" charset="0"/>
              </a:rPr>
              <a:t>Uyum hissi notadan önce gelir.</a:t>
            </a:r>
          </a:p>
          <a:p>
            <a:pPr marL="457200">
              <a:lnSpc>
                <a:spcPct val="107000"/>
              </a:lnSpc>
              <a:spcAft>
                <a:spcPts val="0"/>
              </a:spcAft>
            </a:pPr>
            <a:r>
              <a:rPr lang="tr-TR" b="1">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0"/>
              </a:spcAft>
              <a:buFont typeface="Symbol" panose="05050102010706020507" pitchFamily="18" charset="2"/>
              <a:buChar char=""/>
            </a:pPr>
            <a:r>
              <a:rPr lang="tr-TR" b="1">
                <a:latin typeface="Calibri" panose="020F0502020204030204" pitchFamily="34" charset="0"/>
                <a:ea typeface="Calibri" panose="020F0502020204030204" pitchFamily="34" charset="0"/>
                <a:cs typeface="Times New Roman" panose="02020603050405020304" pitchFamily="18" charset="0"/>
              </a:rPr>
              <a:t>Bu hissi yakalamak için René Leibowitz’in öne sürdüğü prensiplere dikkat etmek gerekir</a:t>
            </a:r>
            <a:r>
              <a:rPr lang="tr-TR">
                <a:latin typeface="Calibri" panose="020F0502020204030204" pitchFamily="34" charset="0"/>
                <a:ea typeface="Calibri" panose="020F0502020204030204" pitchFamily="34" charset="0"/>
                <a:cs typeface="Times New Roman" panose="02020603050405020304" pitchFamily="18" charset="0"/>
              </a:rPr>
              <a:t>.</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03577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802340" y="1079799"/>
            <a:ext cx="6096000" cy="1941557"/>
          </a:xfrm>
          <a:prstGeom prst="rect">
            <a:avLst/>
          </a:prstGeom>
        </p:spPr>
        <p:txBody>
          <a:bodyPr>
            <a:spAutoFit/>
          </a:bodyPr>
          <a:lstStyle/>
          <a:p>
            <a:pPr>
              <a:lnSpc>
                <a:spcPct val="115000"/>
              </a:lnSpc>
              <a:spcAft>
                <a:spcPts val="1000"/>
              </a:spcAft>
            </a:pPr>
            <a:r>
              <a:rPr lang="tr-TR" b="1">
                <a:latin typeface="Calibri" panose="020F0502020204030204" pitchFamily="34" charset="0"/>
                <a:ea typeface="Calibri" panose="020F0502020204030204" pitchFamily="34" charset="0"/>
                <a:cs typeface="Times New Roman" panose="02020603050405020304" pitchFamily="18" charset="0"/>
              </a:rPr>
              <a:t>VI. Derece Akoru</a:t>
            </a:r>
            <a:endParaRPr lang="tr-TR" sz="160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a:latin typeface="Calibri" panose="020F0502020204030204" pitchFamily="34" charset="0"/>
                <a:ea typeface="Calibri" panose="020F0502020204030204" pitchFamily="34" charset="0"/>
                <a:cs typeface="Times New Roman" panose="02020603050405020304" pitchFamily="18" charset="0"/>
              </a:rPr>
              <a:t>V. Derece akoru hem I. Derece, hem de IV. Derece ile ikişer ortak sese sahip olduğundan dolayı, Tonik ya da Subdominant fonksiyonları dahilinde değerlendirilebilir. </a:t>
            </a:r>
            <a:endParaRPr lang="tr-TR" sz="160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a:latin typeface="Calibri" panose="020F0502020204030204" pitchFamily="34" charset="0"/>
                <a:ea typeface="Calibri" panose="020F0502020204030204" pitchFamily="34" charset="0"/>
                <a:cs typeface="Times New Roman" panose="02020603050405020304" pitchFamily="18" charset="0"/>
              </a:rPr>
              <a:t>Subdominant olarak daha çok kadanslarda yer alır.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Resim 2"/>
          <p:cNvPicPr/>
          <p:nvPr/>
        </p:nvPicPr>
        <p:blipFill>
          <a:blip r:embed="rId2"/>
          <a:stretch>
            <a:fillRect/>
          </a:stretch>
        </p:blipFill>
        <p:spPr>
          <a:xfrm>
            <a:off x="3603009" y="3317969"/>
            <a:ext cx="3534770" cy="1758997"/>
          </a:xfrm>
          <a:prstGeom prst="rect">
            <a:avLst/>
          </a:prstGeom>
        </p:spPr>
      </p:pic>
    </p:spTree>
    <p:extLst>
      <p:ext uri="{BB962C8B-B14F-4D97-AF65-F5344CB8AC3E}">
        <p14:creationId xmlns:p14="http://schemas.microsoft.com/office/powerpoint/2010/main" val="2704034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7025640" y="2903220"/>
            <a:ext cx="7749540" cy="1783080"/>
          </a:xfrm>
          <a:prstGeom prst="rect">
            <a:avLst/>
          </a:prstGeom>
          <a:noFill/>
        </p:spPr>
        <p:txBody>
          <a:bodyPr wrap="square" rtlCol="0">
            <a:spAutoFit/>
          </a:bodyPr>
          <a:lstStyle/>
          <a:p>
            <a:endParaRPr lang="tr-TR"/>
          </a:p>
        </p:txBody>
      </p:sp>
      <p:sp>
        <p:nvSpPr>
          <p:cNvPr id="6" name="Dikdörtgen 5"/>
          <p:cNvSpPr/>
          <p:nvPr/>
        </p:nvSpPr>
        <p:spPr>
          <a:xfrm>
            <a:off x="3002280" y="2290028"/>
            <a:ext cx="6096000" cy="2003625"/>
          </a:xfrm>
          <a:prstGeom prst="rect">
            <a:avLst/>
          </a:prstGeom>
        </p:spPr>
        <p:txBody>
          <a:bodyPr>
            <a:spAutoFit/>
          </a:bodyPr>
          <a:lstStyle/>
          <a:p>
            <a:pPr algn="just">
              <a:lnSpc>
                <a:spcPct val="115000"/>
              </a:lnSpc>
              <a:spcAft>
                <a:spcPts val="0"/>
              </a:spcAft>
            </a:pPr>
            <a:r>
              <a:rPr lang="tr-TR" b="1">
                <a:latin typeface="Calibri" panose="020F0502020204030204" pitchFamily="34" charset="0"/>
                <a:ea typeface="Calibri" panose="020F0502020204030204" pitchFamily="34" charset="0"/>
                <a:cs typeface="Times New Roman" panose="02020603050405020304" pitchFamily="18" charset="0"/>
              </a:rPr>
              <a:t>II7 ve çevrimlerinin, Dominant 7 ve çevrimlerine bağlanması çok tipiktir. II7 ve çevrimleri, Dominant 7 ve çevrimlerine bağlanırken aşğıdaki kurallara riayet edilir:</a:t>
            </a:r>
            <a:endParaRPr lang="tr-TR" sz="1600" b="1">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b="1">
                <a:latin typeface="Calibri" panose="020F0502020204030204" pitchFamily="34" charset="0"/>
                <a:ea typeface="Calibri" panose="020F0502020204030204" pitchFamily="34" charset="0"/>
                <a:cs typeface="Times New Roman" panose="02020603050405020304" pitchFamily="18" charset="0"/>
              </a:rPr>
              <a:t> </a:t>
            </a:r>
            <a:endParaRPr lang="tr-TR" sz="1600" b="1">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b="1">
                <a:latin typeface="Calibri" panose="020F0502020204030204" pitchFamily="34" charset="0"/>
                <a:ea typeface="Calibri" panose="020F0502020204030204" pitchFamily="34" charset="0"/>
                <a:cs typeface="Times New Roman" panose="02020603050405020304" pitchFamily="18" charset="0"/>
              </a:rPr>
              <a:t>1- Akorun birlisi ve 3’lüsü ortak ses olarak yerlerinde kalır.</a:t>
            </a:r>
            <a:endParaRPr lang="tr-TR" sz="1600" b="1">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b="1">
                <a:latin typeface="Calibri" panose="020F0502020204030204" pitchFamily="34" charset="0"/>
                <a:ea typeface="Calibri" panose="020F0502020204030204" pitchFamily="34" charset="0"/>
                <a:cs typeface="Times New Roman" panose="02020603050405020304" pitchFamily="18" charset="0"/>
              </a:rPr>
              <a:t>2-  Akorun 5’lisi ve 7’lisi en yakın seslere aşağı inerler.</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96851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p:cNvPicPr>
          <p:nvPr>
            <p:ph idx="1"/>
          </p:nvPr>
        </p:nvPicPr>
        <p:blipFill>
          <a:blip r:embed="rId2"/>
          <a:stretch>
            <a:fillRect/>
          </a:stretch>
        </p:blipFill>
        <p:spPr>
          <a:xfrm>
            <a:off x="5183188" y="1898953"/>
            <a:ext cx="6172200" cy="3050569"/>
          </a:xfrm>
          <a:prstGeom prst="rect">
            <a:avLst/>
          </a:prstGeom>
        </p:spPr>
      </p:pic>
      <p:sp>
        <p:nvSpPr>
          <p:cNvPr id="6" name="Metin Yer Tutucusu 5"/>
          <p:cNvSpPr>
            <a:spLocks noGrp="1"/>
          </p:cNvSpPr>
          <p:nvPr>
            <p:ph type="body" sz="half" idx="2"/>
          </p:nvPr>
        </p:nvSpPr>
        <p:spPr>
          <a:xfrm>
            <a:off x="839788" y="2674960"/>
            <a:ext cx="3932237" cy="2402007"/>
          </a:xfrm>
        </p:spPr>
        <p:txBody>
          <a:bodyPr>
            <a:normAutofit/>
          </a:bodyPr>
          <a:lstStyle/>
          <a:p>
            <a:r>
              <a:rPr lang="tr-TR" sz="1800" smtClean="0"/>
              <a:t>II 7 ve çevrimeri yandaki tabloda sunulmuştur. Görüldüğü gibi majör tonalitelerde bu yedili, minör yedili akorudur. Eğer tonalite minör olsaydı,    II 7 akoru yarı-eksik yedili olurdu.</a:t>
            </a:r>
            <a:endParaRPr lang="tr-TR" sz="1800"/>
          </a:p>
        </p:txBody>
      </p:sp>
    </p:spTree>
    <p:extLst>
      <p:ext uri="{BB962C8B-B14F-4D97-AF65-F5344CB8AC3E}">
        <p14:creationId xmlns:p14="http://schemas.microsoft.com/office/powerpoint/2010/main" val="1388782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166</Words>
  <Application>Microsoft Office PowerPoint</Application>
  <PresentationFormat>Geniş ekran</PresentationFormat>
  <Paragraphs>38</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Symbol</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Mert</dc:creator>
  <cp:lastModifiedBy>Mert</cp:lastModifiedBy>
  <cp:revision>5</cp:revision>
  <dcterms:created xsi:type="dcterms:W3CDTF">2020-06-06T15:38:53Z</dcterms:created>
  <dcterms:modified xsi:type="dcterms:W3CDTF">2020-06-06T16:03:12Z</dcterms:modified>
</cp:coreProperties>
</file>