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7766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546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1026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171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269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23322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376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4677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0801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705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58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830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1336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913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600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4620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0004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9A71D-47C1-4F19-8941-923234A3E255}" type="datetimeFigureOut">
              <a:rPr lang="tr-TR" smtClean="0"/>
              <a:t>20.12.2019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69A27-E923-4A98-A188-85BD2BB9524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1649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2329432" y="3129159"/>
            <a:ext cx="6507897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 Rounded MT Bold" panose="020F0704030504030204" pitchFamily="34" charset="0"/>
              </a:rPr>
              <a:t>İMMÜNOTERAPİ</a:t>
            </a:r>
            <a:endParaRPr lang="tr-TR" sz="6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-645172" y="2102616"/>
            <a:ext cx="10972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 Rounded MT Bold" panose="020F0704030504030204" pitchFamily="34" charset="0"/>
              </a:rPr>
              <a:t>K</a:t>
            </a:r>
            <a:r>
              <a:rPr lang="tr-TR" sz="4000" b="1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anserle savaşta yeni bir yöntem:</a:t>
            </a:r>
            <a:endParaRPr lang="tr-TR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cxnSp>
        <p:nvCxnSpPr>
          <p:cNvPr id="5" name="Düz Bağlayıcı 4"/>
          <p:cNvCxnSpPr/>
          <p:nvPr/>
        </p:nvCxnSpPr>
        <p:spPr>
          <a:xfrm>
            <a:off x="374073" y="2810502"/>
            <a:ext cx="89343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ikdörtgen 2"/>
          <p:cNvSpPr/>
          <p:nvPr/>
        </p:nvSpPr>
        <p:spPr>
          <a:xfrm>
            <a:off x="7279628" y="508708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b="1" dirty="0">
                <a:ln w="0"/>
              </a:rPr>
              <a:t>Hazırlayanlar:</a:t>
            </a:r>
          </a:p>
          <a:p>
            <a:pPr algn="ctr"/>
            <a:r>
              <a:rPr lang="tr-TR" b="1" dirty="0">
                <a:ln w="0"/>
              </a:rPr>
              <a:t>Ayşe Nur ÜNAL 17240236</a:t>
            </a:r>
          </a:p>
          <a:p>
            <a:pPr algn="ctr"/>
            <a:r>
              <a:rPr lang="tr-TR" b="1" dirty="0">
                <a:ln w="0"/>
              </a:rPr>
              <a:t>Gizem TANIR 17240231 </a:t>
            </a:r>
            <a:endParaRPr lang="tr-TR" b="1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424754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ms.livhospital.com/_uploads/_uploads/imm%C3%BCnoterapi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36" y="3377451"/>
            <a:ext cx="6294725" cy="318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568037" y="1574726"/>
            <a:ext cx="1162396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 err="1" smtClean="0">
                <a:latin typeface="Comic Sans MS" panose="030F0702030302020204" pitchFamily="66" charset="0"/>
              </a:rPr>
              <a:t>İmmünoterapi</a:t>
            </a:r>
            <a:r>
              <a:rPr lang="tr-TR" altLang="tr-TR" dirty="0" smtClean="0">
                <a:latin typeface="Comic Sans MS" panose="030F0702030302020204" pitchFamily="66" charset="0"/>
              </a:rPr>
              <a:t>, </a:t>
            </a:r>
            <a:r>
              <a:rPr lang="tr-TR" altLang="tr-TR" dirty="0">
                <a:latin typeface="Comic Sans MS" panose="030F0702030302020204" pitchFamily="66" charset="0"/>
              </a:rPr>
              <a:t>kanserde ilaç tedavisinin yeni bir boyutudur. Vücudumuzda her gün milyonlarca kanser hücresi doğar. İnsanın kendi bağışıklık sisteminde kanser hücrelerini yenebilmesi </a:t>
            </a:r>
            <a:r>
              <a:rPr lang="tr-TR" altLang="tr-TR" dirty="0" smtClean="0">
                <a:latin typeface="Comic Sans MS" panose="030F0702030302020204" pitchFamily="66" charset="0"/>
              </a:rPr>
              <a:t>için bu hücreleri bulması gerekir. </a:t>
            </a:r>
            <a:r>
              <a:rPr lang="tr-TR" altLang="tr-TR" dirty="0">
                <a:latin typeface="Comic Sans MS" panose="030F0702030302020204" pitchFamily="66" charset="0"/>
              </a:rPr>
              <a:t>Bağışıklık (</a:t>
            </a:r>
            <a:r>
              <a:rPr lang="tr-TR" altLang="tr-TR" dirty="0" err="1">
                <a:latin typeface="Comic Sans MS" panose="030F0702030302020204" pitchFamily="66" charset="0"/>
              </a:rPr>
              <a:t>immün</a:t>
            </a:r>
            <a:r>
              <a:rPr lang="tr-TR" altLang="tr-TR" dirty="0">
                <a:latin typeface="Comic Sans MS" panose="030F0702030302020204" pitchFamily="66" charset="0"/>
              </a:rPr>
              <a:t>) sistemi kanser hücrelerini tanıyınca hemen harekete geçip hücreyi yok eder. Bu kanser hücreleriyle bağışıklık sisteminde yer alan T hücreleri (T lenfositleri) savaşır ve onları yok etmeye çalışır.</a:t>
            </a:r>
            <a:br>
              <a:rPr lang="tr-TR" altLang="tr-TR" dirty="0">
                <a:latin typeface="Comic Sans MS" panose="030F0702030302020204" pitchFamily="66" charset="0"/>
              </a:rPr>
            </a:br>
            <a:r>
              <a:rPr lang="tr-TR" altLang="tr-TR" dirty="0">
                <a:solidFill>
                  <a:srgbClr val="005A7D"/>
                </a:solidFill>
                <a:latin typeface="Exo"/>
              </a:rPr>
              <a:t/>
            </a:r>
            <a:br>
              <a:rPr lang="tr-TR" altLang="tr-TR" dirty="0">
                <a:solidFill>
                  <a:srgbClr val="005A7D"/>
                </a:solidFill>
                <a:latin typeface="Exo"/>
              </a:rPr>
            </a:br>
            <a:r>
              <a:rPr lang="tr-TR" altLang="tr-TR" dirty="0">
                <a:solidFill>
                  <a:srgbClr val="005A7D"/>
                </a:solidFill>
                <a:latin typeface="Exo"/>
              </a:rPr>
              <a:t>  </a:t>
            </a:r>
            <a:endParaRPr lang="tr-TR" altLang="tr-TR" sz="2400" dirty="0">
              <a:solidFill>
                <a:srgbClr val="005A7D"/>
              </a:solidFill>
              <a:latin typeface="Exo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6998492" y="3377451"/>
            <a:ext cx="50577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sz="2400" dirty="0">
                <a:solidFill>
                  <a:srgbClr val="FF0000"/>
                </a:solidFill>
                <a:latin typeface="Comic Sans MS" panose="030F0702030302020204" pitchFamily="66" charset="0"/>
              </a:rPr>
              <a:t>Bağışıklık sistemini kuvvetlendirir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altLang="tr-TR" dirty="0">
                <a:latin typeface="Comic Sans MS" panose="030F0702030302020204" pitchFamily="66" charset="0"/>
              </a:rPr>
              <a:t>Ancak kanser hücreleri üzerinde bulunan alıcılar, T hücrelerini alıcılarına bağlanarak, onların kendilerine karşı savaşmasını önler. </a:t>
            </a:r>
            <a:r>
              <a:rPr lang="tr-TR" altLang="tr-TR" dirty="0" err="1">
                <a:latin typeface="Comic Sans MS" panose="030F0702030302020204" pitchFamily="66" charset="0"/>
              </a:rPr>
              <a:t>İmmünoterapi</a:t>
            </a:r>
            <a:r>
              <a:rPr lang="tr-TR" altLang="tr-TR" dirty="0">
                <a:latin typeface="Comic Sans MS" panose="030F0702030302020204" pitchFamily="66" charset="0"/>
              </a:rPr>
              <a:t> ilaçları, T hücreleri ve kanser hücrelerinin bu alıcılar vasıtasıyla bağlanmasını önler, T hücrelerinin görevlerini yapmalarına olanak sağlar. </a:t>
            </a:r>
            <a:r>
              <a:rPr lang="tr-TR" alt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İmmünoterapinin</a:t>
            </a:r>
            <a:r>
              <a:rPr lang="tr-TR" alt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amacı, </a:t>
            </a:r>
            <a:r>
              <a:rPr lang="tr-TR" altLang="tr-TR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immün</a:t>
            </a:r>
            <a:r>
              <a:rPr lang="tr-TR" alt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 (bağışıklık) sistemini güçlendirerek vücudun kanseri kendi yenmesini sağlar.</a:t>
            </a:r>
            <a:endParaRPr lang="tr-TR" altLang="tr-TR" sz="329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502728" y="487371"/>
            <a:ext cx="7315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Rounded MT Bold" panose="020F0704030504030204" pitchFamily="34" charset="0"/>
              </a:rPr>
              <a:t>İMMÜNOTERAPİ NEDİR?</a:t>
            </a:r>
            <a:endParaRPr lang="tr-TR" sz="4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3081813" y="1167110"/>
            <a:ext cx="91101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İmmünoterapi</a:t>
            </a:r>
            <a:r>
              <a:rPr lang="tr-TR" sz="28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omic Sans MS" panose="030F0702030302020204" pitchFamily="66" charset="0"/>
              </a:rPr>
              <a:t> tedavisi için 3 farklı yöntem vardır:</a:t>
            </a:r>
            <a:r>
              <a:rPr lang="tr-TR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</a:p>
        </p:txBody>
      </p:sp>
      <p:sp>
        <p:nvSpPr>
          <p:cNvPr id="8" name="Dikdörtgen 7"/>
          <p:cNvSpPr/>
          <p:nvPr/>
        </p:nvSpPr>
        <p:spPr>
          <a:xfrm>
            <a:off x="511000" y="2379821"/>
            <a:ext cx="593266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1) 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Monoklonal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antikor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081813" y="3654087"/>
            <a:ext cx="597471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2) 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Non</a:t>
            </a:r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 spesifik </a:t>
            </a:r>
            <a:r>
              <a:rPr lang="tr-TR" sz="32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immünoterapi</a:t>
            </a:r>
            <a:endParaRPr lang="tr-TR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7636906" y="4913231"/>
            <a:ext cx="34563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Comic Sans MS" panose="030F0702030302020204" pitchFamily="66" charset="0"/>
              </a:rPr>
              <a:t>3) Kanser aşıları</a:t>
            </a:r>
          </a:p>
        </p:txBody>
      </p:sp>
    </p:spTree>
    <p:extLst>
      <p:ext uri="{BB962C8B-B14F-4D97-AF65-F5344CB8AC3E}">
        <p14:creationId xmlns:p14="http://schemas.microsoft.com/office/powerpoint/2010/main" val="94506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3454" y="1471180"/>
            <a:ext cx="10030691" cy="4761360"/>
          </a:xfrm>
        </p:spPr>
        <p:txBody>
          <a:bodyPr>
            <a:normAutofit/>
          </a:bodyPr>
          <a:lstStyle/>
          <a:p>
            <a:pPr marL="457200" indent="-457200">
              <a:buAutoNum type="arabicParenR"/>
            </a:pPr>
            <a:r>
              <a:rPr lang="tr-TR" b="1" dirty="0" err="1" smtClean="0">
                <a:solidFill>
                  <a:srgbClr val="FF0000"/>
                </a:solidFill>
              </a:rPr>
              <a:t>Monoklonal</a:t>
            </a:r>
            <a:r>
              <a:rPr lang="tr-TR" b="1" dirty="0" smtClean="0">
                <a:solidFill>
                  <a:srgbClr val="FF0000"/>
                </a:solidFill>
              </a:rPr>
              <a:t> antikor:</a:t>
            </a:r>
          </a:p>
          <a:p>
            <a:pPr marL="0" indent="0">
              <a:buNone/>
            </a:pPr>
            <a:endParaRPr lang="tr-T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err="1" smtClean="0">
                <a:latin typeface="Comic Sans MS" panose="030F0702030302020204" pitchFamily="66" charset="0"/>
              </a:rPr>
              <a:t>Monoklonal</a:t>
            </a:r>
            <a:r>
              <a:rPr lang="tr-TR" dirty="0" smtClean="0">
                <a:latin typeface="Comic Sans MS" panose="030F0702030302020204" pitchFamily="66" charset="0"/>
              </a:rPr>
              <a:t> </a:t>
            </a:r>
            <a:r>
              <a:rPr lang="tr-TR" dirty="0">
                <a:latin typeface="Comic Sans MS" panose="030F0702030302020204" pitchFamily="66" charset="0"/>
              </a:rPr>
              <a:t>antikorlar, vücut </a:t>
            </a:r>
            <a:r>
              <a:rPr lang="tr-TR" dirty="0" smtClean="0">
                <a:latin typeface="Comic Sans MS" panose="030F0702030302020204" pitchFamily="66" charset="0"/>
              </a:rPr>
              <a:t>tarafından </a:t>
            </a:r>
            <a:r>
              <a:rPr lang="tr-TR" dirty="0">
                <a:latin typeface="Comic Sans MS" panose="030F0702030302020204" pitchFamily="66" charset="0"/>
              </a:rPr>
              <a:t>antikor üretilemediği durumlarda, </a:t>
            </a:r>
            <a:r>
              <a:rPr lang="tr-TR" dirty="0" smtClean="0">
                <a:latin typeface="Comic Sans MS" panose="030F0702030302020204" pitchFamily="66" charset="0"/>
              </a:rPr>
              <a:t>laboratuvar </a:t>
            </a:r>
            <a:r>
              <a:rPr lang="tr-TR" dirty="0">
                <a:latin typeface="Comic Sans MS" panose="030F0702030302020204" pitchFamily="66" charset="0"/>
              </a:rPr>
              <a:t>ortamında üretilerek vücuda damar </a:t>
            </a:r>
            <a:r>
              <a:rPr lang="tr-TR" dirty="0" smtClean="0">
                <a:latin typeface="Comic Sans MS" panose="030F0702030302020204" pitchFamily="66" charset="0"/>
              </a:rPr>
              <a:t>yoluyla </a:t>
            </a:r>
            <a:r>
              <a:rPr lang="tr-TR" dirty="0">
                <a:latin typeface="Comic Sans MS" panose="030F0702030302020204" pitchFamily="66" charset="0"/>
              </a:rPr>
              <a:t>enjekte edilen yapılardır. Bu antikorlar </a:t>
            </a:r>
            <a:r>
              <a:rPr lang="tr-TR" dirty="0" smtClean="0">
                <a:latin typeface="Comic Sans MS" panose="030F0702030302020204" pitchFamily="66" charset="0"/>
              </a:rPr>
              <a:t>vücutta </a:t>
            </a:r>
            <a:r>
              <a:rPr lang="tr-TR" dirty="0">
                <a:latin typeface="Comic Sans MS" panose="030F0702030302020204" pitchFamily="66" charset="0"/>
              </a:rPr>
              <a:t>kanserli hücrenin yerini belirleyerek </a:t>
            </a:r>
            <a:r>
              <a:rPr lang="tr-TR" dirty="0" smtClean="0">
                <a:latin typeface="Comic Sans MS" panose="030F0702030302020204" pitchFamily="66" charset="0"/>
              </a:rPr>
              <a:t>hücrenin </a:t>
            </a:r>
            <a:r>
              <a:rPr lang="tr-TR" dirty="0">
                <a:latin typeface="Comic Sans MS" panose="030F0702030302020204" pitchFamily="66" charset="0"/>
              </a:rPr>
              <a:t>yüzeyine veya hücreye ev sahipliği yapan hücreye etki </a:t>
            </a:r>
            <a:r>
              <a:rPr lang="tr-TR" dirty="0" smtClean="0">
                <a:latin typeface="Comic Sans MS" panose="030F0702030302020204" pitchFamily="66" charset="0"/>
              </a:rPr>
              <a:t>ederek </a:t>
            </a:r>
            <a:r>
              <a:rPr lang="tr-TR" dirty="0">
                <a:latin typeface="Comic Sans MS" panose="030F0702030302020204" pitchFamily="66" charset="0"/>
              </a:rPr>
              <a:t>kanserli hücreyi yok etmeyi veya gelişimini </a:t>
            </a:r>
            <a:r>
              <a:rPr lang="tr-TR" dirty="0" smtClean="0">
                <a:latin typeface="Comic Sans MS" panose="030F0702030302020204" pitchFamily="66" charset="0"/>
              </a:rPr>
              <a:t>engellemeyi </a:t>
            </a:r>
            <a:r>
              <a:rPr lang="tr-TR" dirty="0">
                <a:latin typeface="Comic Sans MS" panose="030F0702030302020204" pitchFamily="66" charset="0"/>
              </a:rPr>
              <a:t>hedefleyen </a:t>
            </a:r>
            <a:r>
              <a:rPr lang="tr-TR" dirty="0" err="1">
                <a:latin typeface="Comic Sans MS" panose="030F0702030302020204" pitchFamily="66" charset="0"/>
              </a:rPr>
              <a:t>immünoterapi</a:t>
            </a:r>
            <a:r>
              <a:rPr lang="tr-TR" dirty="0">
                <a:latin typeface="Comic Sans MS" panose="030F0702030302020204" pitchFamily="66" charset="0"/>
              </a:rPr>
              <a:t> türüdür.</a:t>
            </a:r>
          </a:p>
        </p:txBody>
      </p:sp>
      <p:pic>
        <p:nvPicPr>
          <p:cNvPr id="4098" name="Picture 2" descr="https://www.tusdata.com/wp-content/uploads/2012/01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582" y="4335607"/>
            <a:ext cx="3089563" cy="216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5800" y="1454728"/>
            <a:ext cx="10820400" cy="4763958"/>
          </a:xfrm>
        </p:spPr>
        <p:txBody>
          <a:bodyPr/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2) </a:t>
            </a:r>
            <a:r>
              <a:rPr lang="tr-TR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Non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 spesifik </a:t>
            </a:r>
            <a:r>
              <a:rPr lang="tr-TR" b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immünoterapi</a:t>
            </a:r>
            <a:endParaRPr lang="tr-TR" b="1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Kemoterapi ve radyoterapi tedavileriyle eşzamanlı veya sonrasında hastaya verilen diğer bir </a:t>
            </a:r>
            <a:r>
              <a:rPr lang="tr-TR" dirty="0" err="1">
                <a:latin typeface="Comic Sans MS" panose="030F0702030302020204" pitchFamily="66" charset="0"/>
              </a:rPr>
              <a:t>immünoterapi</a:t>
            </a:r>
            <a:r>
              <a:rPr lang="tr-TR" dirty="0">
                <a:latin typeface="Comic Sans MS" panose="030F0702030302020204" pitchFamily="66" charset="0"/>
              </a:rPr>
              <a:t> türüdür. </a:t>
            </a:r>
            <a:r>
              <a:rPr lang="tr-TR" dirty="0" err="1">
                <a:latin typeface="Comic Sans MS" panose="030F0702030302020204" pitchFamily="66" charset="0"/>
              </a:rPr>
              <a:t>Non</a:t>
            </a:r>
            <a:r>
              <a:rPr lang="tr-TR" dirty="0">
                <a:latin typeface="Comic Sans MS" panose="030F0702030302020204" pitchFamily="66" charset="0"/>
              </a:rPr>
              <a:t> spesifik </a:t>
            </a:r>
            <a:r>
              <a:rPr lang="tr-TR" dirty="0" err="1">
                <a:latin typeface="Comic Sans MS" panose="030F0702030302020204" pitchFamily="66" charset="0"/>
              </a:rPr>
              <a:t>immünoterapi</a:t>
            </a:r>
            <a:r>
              <a:rPr lang="tr-TR" dirty="0">
                <a:latin typeface="Comic Sans MS" panose="030F0702030302020204" pitchFamily="66" charset="0"/>
              </a:rPr>
              <a:t> iki farklı şekilde gruplandırılır:</a:t>
            </a:r>
          </a:p>
          <a:p>
            <a:pPr marL="0" indent="0">
              <a:buNone/>
            </a:pPr>
            <a:r>
              <a:rPr lang="tr-TR" dirty="0">
                <a:latin typeface="Comic Sans MS" panose="030F0702030302020204" pitchFamily="66" charset="0"/>
              </a:rPr>
              <a:t> </a:t>
            </a:r>
          </a:p>
          <a:p>
            <a:r>
              <a:rPr lang="tr-TR" i="1" dirty="0">
                <a:solidFill>
                  <a:srgbClr val="FF0000"/>
                </a:solidFill>
                <a:latin typeface="Comic Sans MS" panose="030F0702030302020204" pitchFamily="66" charset="0"/>
              </a:rPr>
              <a:t>İnterferon:</a:t>
            </a:r>
            <a:r>
              <a:rPr lang="tr-TR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tr-TR" dirty="0">
                <a:latin typeface="Comic Sans MS" panose="030F0702030302020204" pitchFamily="66" charset="0"/>
              </a:rPr>
              <a:t>Bağışıklık sistemini güçlendirme amacıyla laboratuvarda üretilen bir tür proteindir. </a:t>
            </a:r>
            <a:endParaRPr lang="tr-TR" dirty="0" smtClean="0">
              <a:latin typeface="Comic Sans MS" panose="030F0702030302020204" pitchFamily="66" charset="0"/>
            </a:endParaRPr>
          </a:p>
          <a:p>
            <a:r>
              <a:rPr lang="tr-TR" i="1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İnterlökin</a:t>
            </a: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tr-TR" dirty="0">
                <a:latin typeface="Comic Sans MS" panose="030F0702030302020204" pitchFamily="66" charset="0"/>
              </a:rPr>
              <a:t> Çoğunlukla </a:t>
            </a:r>
            <a:r>
              <a:rPr lang="tr-TR" dirty="0" err="1">
                <a:latin typeface="Comic Sans MS" panose="030F0702030302020204" pitchFamily="66" charset="0"/>
              </a:rPr>
              <a:t>melanoma</a:t>
            </a:r>
            <a:r>
              <a:rPr lang="tr-TR" dirty="0">
                <a:latin typeface="Comic Sans MS" panose="030F0702030302020204" pitchFamily="66" charset="0"/>
              </a:rPr>
              <a:t> türü cilt kanseri ve böbrek kanserlerinin tedavisinde kullanılan bir </a:t>
            </a:r>
            <a:r>
              <a:rPr lang="tr-TR" dirty="0" err="1">
                <a:latin typeface="Comic Sans MS" panose="030F0702030302020204" pitchFamily="66" charset="0"/>
              </a:rPr>
              <a:t>immünoterapidir</a:t>
            </a:r>
            <a:r>
              <a:rPr lang="tr-TR" dirty="0">
                <a:latin typeface="Comic Sans MS" panose="030F0702030302020204" pitchFamily="66" charset="0"/>
              </a:rPr>
              <a:t>. </a:t>
            </a:r>
            <a:endParaRPr lang="tr-TR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074" name="Picture 2" descr="FOR SALE ! (SATILIK GCMAF VE COLOSTRUM MAF KAPSÜL)  FOR BUY PLEASE CONTACT FROM DM ! #cancer #cancercure #salegcmaf #forsalegcmaf #collstrummaf #salegmcaf #gcmaf #saiseimirai #saiseimiraijapan #saiseimiraiclinics #gcmafturkey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7" t="10598" r="15889" b="11235"/>
          <a:stretch/>
        </p:blipFill>
        <p:spPr bwMode="auto">
          <a:xfrm>
            <a:off x="8950034" y="4703615"/>
            <a:ext cx="1624026" cy="18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6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540" y="2964872"/>
            <a:ext cx="5410200" cy="344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27340" y="1454729"/>
            <a:ext cx="10820400" cy="1510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>
                <a:solidFill>
                  <a:srgbClr val="FF0000"/>
                </a:solidFill>
                <a:latin typeface="Comic Sans MS" panose="030F0702030302020204" pitchFamily="66" charset="0"/>
              </a:rPr>
              <a:t>3) Kanser </a:t>
            </a:r>
            <a:r>
              <a:rPr lang="tr-TR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aşıları</a:t>
            </a:r>
            <a:endParaRPr lang="tr-TR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Bağışıklık sisteminin çalışma mekanizmasını tetiklemesi amacıyla vücuda enjekte edilen bir antijen ile beraber bağışıklık sistemini harekete geçiren uygulamadır. İki tür aşıdan oluşur: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  <p:sp>
        <p:nvSpPr>
          <p:cNvPr id="4" name="Metin kutusu 3"/>
          <p:cNvSpPr txBox="1"/>
          <p:nvPr/>
        </p:nvSpPr>
        <p:spPr>
          <a:xfrm>
            <a:off x="498764" y="3311236"/>
            <a:ext cx="51538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Korunma aşısı</a:t>
            </a:r>
            <a:r>
              <a:rPr lang="tr-TR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tr-TR" sz="22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tr-TR" sz="2200" dirty="0">
                <a:latin typeface="Comic Sans MS" panose="030F0702030302020204" pitchFamily="66" charset="0"/>
              </a:rPr>
              <a:t>HPV (Human </a:t>
            </a:r>
            <a:r>
              <a:rPr lang="tr-TR" sz="2200" dirty="0" err="1">
                <a:latin typeface="Comic Sans MS" panose="030F0702030302020204" pitchFamily="66" charset="0"/>
              </a:rPr>
              <a:t>papiloma</a:t>
            </a:r>
            <a:r>
              <a:rPr lang="tr-TR" sz="2200" dirty="0">
                <a:latin typeface="Comic Sans MS" panose="030F0702030302020204" pitchFamily="66" charset="0"/>
              </a:rPr>
              <a:t> virüs) ve rahim ağzı kanser gibi durumlara karşı vücudun savunma mekanizmasını bilinçlendirme amacıyla uygulanan aşı işlemidir.</a:t>
            </a:r>
          </a:p>
          <a:p>
            <a:r>
              <a:rPr lang="tr-TR" sz="2200" i="1" dirty="0">
                <a:solidFill>
                  <a:srgbClr val="FF0000"/>
                </a:solidFill>
                <a:latin typeface="Comic Sans MS" panose="030F0702030302020204" pitchFamily="66" charset="0"/>
              </a:rPr>
              <a:t>Tedavi aşısı</a:t>
            </a:r>
            <a:r>
              <a:rPr lang="tr-TR" sz="2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:</a:t>
            </a:r>
            <a:r>
              <a:rPr lang="tr-TR" sz="2200" dirty="0">
                <a:latin typeface="Comic Sans MS" panose="030F0702030302020204" pitchFamily="66" charset="0"/>
              </a:rPr>
              <a:t> Bağışıklık sisteminin kanseri tanıması ve mücadele etmesi ve tekrarlamasının önlenmesi amacıyla vücuda enjekte edilen aşı türüdür.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2575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3200" dirty="0">
                <a:latin typeface="Comic Sans MS" panose="030F0702030302020204" pitchFamily="66" charset="0"/>
              </a:rPr>
              <a:t>Günümüzde </a:t>
            </a:r>
            <a:r>
              <a:rPr lang="tr-TR" sz="3200" dirty="0" err="1">
                <a:latin typeface="Comic Sans MS" panose="030F0702030302020204" pitchFamily="66" charset="0"/>
              </a:rPr>
              <a:t>malign</a:t>
            </a:r>
            <a:r>
              <a:rPr lang="tr-TR" sz="3200" dirty="0">
                <a:latin typeface="Comic Sans MS" panose="030F0702030302020204" pitchFamily="66" charset="0"/>
              </a:rPr>
              <a:t> </a:t>
            </a:r>
            <a:r>
              <a:rPr lang="tr-TR" sz="3200" dirty="0" err="1">
                <a:latin typeface="Comic Sans MS" panose="030F0702030302020204" pitchFamily="66" charset="0"/>
              </a:rPr>
              <a:t>melonom</a:t>
            </a:r>
            <a:r>
              <a:rPr lang="tr-TR" sz="3200" dirty="0">
                <a:latin typeface="Comic Sans MS" panose="030F0702030302020204" pitchFamily="66" charset="0"/>
              </a:rPr>
              <a:t>; yani ben kanserlerinde etkilidir. </a:t>
            </a:r>
            <a:endParaRPr lang="tr-TR" sz="3200" dirty="0" smtClean="0">
              <a:latin typeface="Comic Sans MS" panose="030F0702030302020204" pitchFamily="66" charset="0"/>
            </a:endParaRPr>
          </a:p>
          <a:p>
            <a:r>
              <a:rPr lang="tr-TR" sz="3200" dirty="0">
                <a:latin typeface="Comic Sans MS" panose="030F0702030302020204" pitchFamily="66" charset="0"/>
              </a:rPr>
              <a:t>Yassı </a:t>
            </a:r>
            <a:r>
              <a:rPr lang="tr-TR" sz="3200" dirty="0" err="1">
                <a:latin typeface="Comic Sans MS" panose="030F0702030302020204" pitchFamily="66" charset="0"/>
              </a:rPr>
              <a:t>epitel</a:t>
            </a:r>
            <a:r>
              <a:rPr lang="tr-TR" sz="3200" dirty="0">
                <a:latin typeface="Comic Sans MS" panose="030F0702030302020204" pitchFamily="66" charset="0"/>
              </a:rPr>
              <a:t> hücreli akciğer kanseri tedavisinde ise ilk olarak kemoterapi uygulaması sonrasında sonuç alınamadığında</a:t>
            </a:r>
            <a:r>
              <a:rPr lang="tr-TR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 </a:t>
            </a:r>
            <a:r>
              <a:rPr lang="tr-TR" sz="3200" b="1" dirty="0" err="1">
                <a:solidFill>
                  <a:srgbClr val="FF0000"/>
                </a:solidFill>
                <a:latin typeface="Comic Sans MS" panose="030F0702030302020204" pitchFamily="66" charset="0"/>
              </a:rPr>
              <a:t>immünoterapi</a:t>
            </a:r>
            <a:r>
              <a:rPr lang="tr-TR" sz="3200" dirty="0">
                <a:latin typeface="Comic Sans MS" panose="030F0702030302020204" pitchFamily="66" charset="0"/>
              </a:rPr>
              <a:t> tercih </a:t>
            </a:r>
            <a:r>
              <a:rPr lang="tr-TR" sz="3200" dirty="0" smtClean="0">
                <a:latin typeface="Comic Sans MS" panose="030F0702030302020204" pitchFamily="66" charset="0"/>
              </a:rPr>
              <a:t>ediliyor.</a:t>
            </a:r>
          </a:p>
          <a:p>
            <a:r>
              <a:rPr lang="tr-TR" sz="3200" dirty="0">
                <a:latin typeface="Comic Sans MS" panose="030F0702030302020204" pitchFamily="66" charset="0"/>
              </a:rPr>
              <a:t>Böbrek kanseri ve lenf kanseri gibi türlerde de bu tedavi yöntemi kullanılıyor.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007006" y="812284"/>
            <a:ext cx="7838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Hangi kanserlerde kullanılabiliyor?</a:t>
            </a:r>
          </a:p>
        </p:txBody>
      </p:sp>
    </p:spTree>
    <p:extLst>
      <p:ext uri="{BB962C8B-B14F-4D97-AF65-F5344CB8AC3E}">
        <p14:creationId xmlns:p14="http://schemas.microsoft.com/office/powerpoint/2010/main" val="202092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073" y="1695796"/>
            <a:ext cx="10820400" cy="4940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>
                <a:latin typeface="Comic Sans MS" panose="030F0702030302020204" pitchFamily="66" charset="0"/>
              </a:rPr>
              <a:t>En </a:t>
            </a:r>
            <a:r>
              <a:rPr lang="tr-TR" dirty="0">
                <a:latin typeface="Comic Sans MS" panose="030F0702030302020204" pitchFamily="66" charset="0"/>
              </a:rPr>
              <a:t>sık görülen yan etkiler; </a:t>
            </a:r>
            <a:r>
              <a:rPr lang="tr-TR" dirty="0" err="1">
                <a:latin typeface="Comic Sans MS" panose="030F0702030302020204" pitchFamily="66" charset="0"/>
              </a:rPr>
              <a:t>mukozit</a:t>
            </a:r>
            <a:r>
              <a:rPr lang="tr-TR" dirty="0">
                <a:latin typeface="Comic Sans MS" panose="030F0702030302020204" pitchFamily="66" charset="0"/>
              </a:rPr>
              <a:t> ismi verilen ağız yaraları, karaciğer hasarı, cilt alerjileri, ishal, yorgunluk, halsizlik, bulantı ve grip benzeri şikâyetlerdir. </a:t>
            </a:r>
            <a:r>
              <a:rPr lang="tr-TR" dirty="0" err="1">
                <a:latin typeface="Comic Sans MS" panose="030F0702030302020204" pitchFamily="66" charset="0"/>
              </a:rPr>
              <a:t>İmmünoterapi</a:t>
            </a:r>
            <a:r>
              <a:rPr lang="tr-TR" dirty="0">
                <a:latin typeface="Comic Sans MS" panose="030F0702030302020204" pitchFamily="66" charset="0"/>
              </a:rPr>
              <a:t> sonrası gelişebilecek diğer yan etkiler aşağıdaki gibidir;</a:t>
            </a:r>
            <a:br>
              <a:rPr lang="tr-TR" dirty="0">
                <a:latin typeface="Comic Sans MS" panose="030F0702030302020204" pitchFamily="66" charset="0"/>
              </a:rPr>
            </a:br>
            <a:endParaRPr lang="tr-TR" dirty="0">
              <a:latin typeface="Comic Sans MS" panose="030F0702030302020204" pitchFamily="66" charset="0"/>
            </a:endParaRPr>
          </a:p>
          <a:p>
            <a:r>
              <a:rPr lang="tr-TR" dirty="0">
                <a:latin typeface="Comic Sans MS" panose="030F0702030302020204" pitchFamily="66" charset="0"/>
              </a:rPr>
              <a:t>Döküntü ve kaşıntı şikayeti,</a:t>
            </a:r>
          </a:p>
          <a:p>
            <a:r>
              <a:rPr lang="tr-TR" dirty="0">
                <a:latin typeface="Comic Sans MS" panose="030F0702030302020204" pitchFamily="66" charset="0"/>
              </a:rPr>
              <a:t>Tiroit fonksiyon bozuklukları,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Hormonal</a:t>
            </a:r>
            <a:r>
              <a:rPr lang="tr-TR" dirty="0">
                <a:latin typeface="Comic Sans MS" panose="030F0702030302020204" pitchFamily="66" charset="0"/>
              </a:rPr>
              <a:t> bozukluklar,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Pnömonitis</a:t>
            </a:r>
            <a:r>
              <a:rPr lang="tr-TR" dirty="0">
                <a:latin typeface="Comic Sans MS" panose="030F0702030302020204" pitchFamily="66" charset="0"/>
              </a:rPr>
              <a:t>/Akciğer iltihabı</a:t>
            </a:r>
          </a:p>
          <a:p>
            <a:r>
              <a:rPr lang="tr-TR" dirty="0">
                <a:latin typeface="Comic Sans MS" panose="030F0702030302020204" pitchFamily="66" charset="0"/>
              </a:rPr>
              <a:t>Psikiyatrik bozukluklar, </a:t>
            </a:r>
          </a:p>
          <a:p>
            <a:r>
              <a:rPr lang="tr-TR" dirty="0">
                <a:latin typeface="Comic Sans MS" panose="030F0702030302020204" pitchFamily="66" charset="0"/>
              </a:rPr>
              <a:t>Kilo kaybı yaşanması,</a:t>
            </a:r>
          </a:p>
          <a:p>
            <a:r>
              <a:rPr lang="tr-TR" dirty="0" err="1">
                <a:latin typeface="Comic Sans MS" panose="030F0702030302020204" pitchFamily="66" charset="0"/>
              </a:rPr>
              <a:t>Otoimmün</a:t>
            </a:r>
            <a:r>
              <a:rPr lang="tr-TR" dirty="0">
                <a:latin typeface="Comic Sans MS" panose="030F0702030302020204" pitchFamily="66" charset="0"/>
              </a:rPr>
              <a:t> hastalıklar,</a:t>
            </a:r>
          </a:p>
          <a:p>
            <a:r>
              <a:rPr lang="tr-TR" dirty="0">
                <a:latin typeface="Comic Sans MS" panose="030F0702030302020204" pitchFamily="66" charset="0"/>
              </a:rPr>
              <a:t>Akut </a:t>
            </a:r>
            <a:r>
              <a:rPr lang="tr-TR" dirty="0" err="1">
                <a:latin typeface="Comic Sans MS" panose="030F0702030302020204" pitchFamily="66" charset="0"/>
              </a:rPr>
              <a:t>infüzyon</a:t>
            </a:r>
            <a:r>
              <a:rPr lang="tr-TR" dirty="0">
                <a:latin typeface="Comic Sans MS" panose="030F0702030302020204" pitchFamily="66" charset="0"/>
              </a:rPr>
              <a:t> reaksiyonu.</a:t>
            </a:r>
          </a:p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3893127" y="861444"/>
            <a:ext cx="737061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tr-TR" sz="44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Yan </a:t>
            </a:r>
            <a:r>
              <a:rPr lang="tr-TR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Etkileri Nelerdir?</a:t>
            </a:r>
          </a:p>
        </p:txBody>
      </p:sp>
      <p:pic>
        <p:nvPicPr>
          <p:cNvPr id="5124" name="Picture 4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053" y="2826327"/>
            <a:ext cx="47148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41218" y="2734887"/>
            <a:ext cx="10820400" cy="194794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sz="2800" dirty="0" err="1">
                <a:latin typeface="Comic Sans MS" panose="030F0702030302020204" pitchFamily="66" charset="0"/>
              </a:rPr>
              <a:t>İmmünoterapi</a:t>
            </a:r>
            <a:r>
              <a:rPr lang="tr-TR" sz="2800" dirty="0">
                <a:latin typeface="Comic Sans MS" panose="030F0702030302020204" pitchFamily="66" charset="0"/>
              </a:rPr>
              <a:t> bugün tıpta kanser tedavilerine destek tedavi olarak kullanılıyor. Ayrıca </a:t>
            </a:r>
            <a:r>
              <a:rPr lang="tr-TR" sz="2800" dirty="0" smtClean="0">
                <a:latin typeface="Comic Sans MS" panose="030F0702030302020204" pitchFamily="66" charset="0"/>
              </a:rPr>
              <a:t>akciğer </a:t>
            </a:r>
            <a:r>
              <a:rPr lang="tr-TR" sz="2800" dirty="0">
                <a:latin typeface="Comic Sans MS" panose="030F0702030302020204" pitchFamily="66" charset="0"/>
              </a:rPr>
              <a:t>kanseri, </a:t>
            </a:r>
            <a:r>
              <a:rPr lang="tr-TR" sz="2800" dirty="0" err="1">
                <a:latin typeface="Comic Sans MS" panose="030F0702030302020204" pitchFamily="66" charset="0"/>
              </a:rPr>
              <a:t>melanom</a:t>
            </a:r>
            <a:r>
              <a:rPr lang="tr-TR" sz="2800" dirty="0">
                <a:latin typeface="Comic Sans MS" panose="030F0702030302020204" pitchFamily="66" charset="0"/>
              </a:rPr>
              <a:t> ve </a:t>
            </a:r>
            <a:r>
              <a:rPr lang="tr-TR" sz="2800" dirty="0" err="1" smtClean="0">
                <a:latin typeface="Comic Sans MS" panose="030F0702030302020204" pitchFamily="66" charset="0"/>
              </a:rPr>
              <a:t>lenfoma</a:t>
            </a:r>
            <a:r>
              <a:rPr lang="tr-TR" sz="2800" dirty="0" smtClean="0">
                <a:latin typeface="Comic Sans MS" panose="030F0702030302020204" pitchFamily="66" charset="0"/>
              </a:rPr>
              <a:t>  </a:t>
            </a:r>
            <a:r>
              <a:rPr lang="tr-TR" sz="2800" dirty="0">
                <a:latin typeface="Comic Sans MS" panose="030F0702030302020204" pitchFamily="66" charset="0"/>
              </a:rPr>
              <a:t>türü kanserleri tedavilerinde de başvurulan bir yöntem. </a:t>
            </a:r>
            <a:r>
              <a:rPr lang="tr-TR" sz="2800" dirty="0" err="1">
                <a:latin typeface="Comic Sans MS" panose="030F0702030302020204" pitchFamily="66" charset="0"/>
              </a:rPr>
              <a:t>İmmünoterapinin</a:t>
            </a:r>
            <a:r>
              <a:rPr lang="tr-TR" sz="2800" dirty="0">
                <a:latin typeface="Comic Sans MS" panose="030F0702030302020204" pitchFamily="66" charset="0"/>
              </a:rPr>
              <a:t> gelecekte kanser tedavilerinde daha aktif olarak kullanılması öngörülüyor.</a:t>
            </a:r>
          </a:p>
        </p:txBody>
      </p:sp>
      <p:sp>
        <p:nvSpPr>
          <p:cNvPr id="4" name="Dikdörtgen 3"/>
          <p:cNvSpPr/>
          <p:nvPr/>
        </p:nvSpPr>
        <p:spPr>
          <a:xfrm>
            <a:off x="3821293" y="1027699"/>
            <a:ext cx="816922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tr-TR" sz="40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İmmünoterapinin</a:t>
            </a:r>
            <a:r>
              <a:rPr lang="tr-TR" sz="4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tr-TR" sz="4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anose="030F0702030302020204" pitchFamily="66" charset="0"/>
              </a:rPr>
              <a:t>geleceği nedir?</a:t>
            </a:r>
          </a:p>
        </p:txBody>
      </p:sp>
    </p:spTree>
    <p:extLst>
      <p:ext uri="{BB962C8B-B14F-4D97-AF65-F5344CB8AC3E}">
        <p14:creationId xmlns:p14="http://schemas.microsoft.com/office/powerpoint/2010/main" val="41610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çak İzi">
  <a:themeElements>
    <a:clrScheme name="Uçak İzi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Uçak İzi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çak İzi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Uçak İzi</Template>
  <TotalTime>157</TotalTime>
  <Words>365</Words>
  <Application>Microsoft Office PowerPoint</Application>
  <PresentationFormat>Geniş ekran</PresentationFormat>
  <Paragraphs>41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5" baseType="lpstr">
      <vt:lpstr>Arial</vt:lpstr>
      <vt:lpstr>Arial Rounded MT Bold</vt:lpstr>
      <vt:lpstr>Century Gothic</vt:lpstr>
      <vt:lpstr>Comic Sans MS</vt:lpstr>
      <vt:lpstr>Exo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Sinem</dc:creator>
  <cp:lastModifiedBy>Sinem</cp:lastModifiedBy>
  <cp:revision>17</cp:revision>
  <dcterms:created xsi:type="dcterms:W3CDTF">2019-11-17T10:36:12Z</dcterms:created>
  <dcterms:modified xsi:type="dcterms:W3CDTF">2019-12-20T16:37:58Z</dcterms:modified>
</cp:coreProperties>
</file>