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sldIdLst>
    <p:sldId id="259" r:id="rId2"/>
    <p:sldId id="415" r:id="rId3"/>
    <p:sldId id="386" r:id="rId4"/>
    <p:sldId id="387" r:id="rId5"/>
    <p:sldId id="388" r:id="rId6"/>
    <p:sldId id="389" r:id="rId7"/>
    <p:sldId id="390" r:id="rId8"/>
    <p:sldId id="416" r:id="rId9"/>
    <p:sldId id="417" r:id="rId10"/>
    <p:sldId id="418" r:id="rId11"/>
    <p:sldId id="419" r:id="rId12"/>
    <p:sldId id="420" r:id="rId13"/>
    <p:sldId id="391" r:id="rId14"/>
    <p:sldId id="392" r:id="rId15"/>
    <p:sldId id="393" r:id="rId16"/>
    <p:sldId id="395" r:id="rId17"/>
    <p:sldId id="404" r:id="rId18"/>
    <p:sldId id="405" r:id="rId19"/>
    <p:sldId id="406" r:id="rId20"/>
    <p:sldId id="394" r:id="rId21"/>
    <p:sldId id="403" r:id="rId22"/>
    <p:sldId id="396" r:id="rId23"/>
    <p:sldId id="397" r:id="rId24"/>
    <p:sldId id="398" r:id="rId25"/>
    <p:sldId id="399" r:id="rId26"/>
    <p:sldId id="400" r:id="rId27"/>
    <p:sldId id="401" r:id="rId28"/>
    <p:sldId id="407" r:id="rId29"/>
    <p:sldId id="408" r:id="rId30"/>
    <p:sldId id="409" r:id="rId31"/>
    <p:sldId id="410" r:id="rId32"/>
    <p:sldId id="411" r:id="rId33"/>
    <p:sldId id="412" r:id="rId34"/>
    <p:sldId id="413" r:id="rId35"/>
    <p:sldId id="414" r:id="rId36"/>
    <p:sldId id="380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B5C8"/>
    <a:srgbClr val="62BBB2"/>
    <a:srgbClr val="4DB9BB"/>
    <a:srgbClr val="66CCFF"/>
    <a:srgbClr val="660066"/>
    <a:srgbClr val="CC00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12"/>
  </p:normalViewPr>
  <p:slideViewPr>
    <p:cSldViewPr>
      <p:cViewPr>
        <p:scale>
          <a:sx n="75" d="100"/>
          <a:sy n="75" d="100"/>
        </p:scale>
        <p:origin x="3376" y="14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48"/>
    </p:cViewPr>
  </p:sorterViewPr>
  <p:notesViewPr>
    <p:cSldViewPr>
      <p:cViewPr varScale="1">
        <p:scale>
          <a:sx n="80" d="100"/>
          <a:sy n="80" d="100"/>
        </p:scale>
        <p:origin x="-163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722A91-C805-FE47-AA2D-AFC906EC5C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1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44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fld id="{C4B2C5F7-6158-5B4D-A2B7-3E0CC474AC9B}" type="slidenum">
              <a:rPr lang="en-US" sz="1200">
                <a:solidFill>
                  <a:schemeClr val="tx1"/>
                </a:solidFill>
              </a:rPr>
              <a:pPr/>
              <a:t>1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467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Times" charset="0"/>
              </a:defRPr>
            </a:lvl1pPr>
          </a:lstStyle>
          <a:p>
            <a:r>
              <a:rPr lang="en-US"/>
              <a:t>Özdağ</a:t>
            </a:r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2DACF3D-260E-814B-9571-7A69EEE769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1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979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873375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702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70820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7541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6678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408409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13563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326205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50106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/>
              <a:t>Özdağ</a:t>
            </a:r>
          </a:p>
        </p:txBody>
      </p:sp>
    </p:spTree>
    <p:extLst>
      <p:ext uri="{BB962C8B-B14F-4D97-AF65-F5344CB8AC3E}">
        <p14:creationId xmlns:p14="http://schemas.microsoft.com/office/powerpoint/2010/main" val="213575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B5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92950" y="6524625"/>
            <a:ext cx="20510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mic Sans MS" charset="0"/>
              </a:defRPr>
            </a:lvl1pPr>
          </a:lstStyle>
          <a:p>
            <a:r>
              <a:rPr lang="en-US"/>
              <a:t>Özdağ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" pitchFamily="-4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pitchFamily="-110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0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Relationship Id="rId3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857250"/>
            <a:ext cx="8588375" cy="3095625"/>
          </a:xfrm>
        </p:spPr>
        <p:txBody>
          <a:bodyPr anchorCtr="1"/>
          <a:lstStyle/>
          <a:p>
            <a:r>
              <a:rPr lang="tr-TR" sz="4000" b="1" dirty="0" err="1" smtClean="0">
                <a:solidFill>
                  <a:schemeClr val="tx2"/>
                </a:solidFill>
                <a:latin typeface="Times" charset="0"/>
              </a:rPr>
              <a:t>Biyoteknoloji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 ve 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>Genetik 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II</a:t>
            </a:r>
            <a:br>
              <a:rPr lang="tr-TR" sz="4000" b="1" dirty="0" smtClean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>Hafta </a:t>
            </a: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8</a:t>
            </a:r>
            <a:r>
              <a:rPr lang="tr-TR" sz="4000" b="1" dirty="0">
                <a:solidFill>
                  <a:schemeClr val="tx2"/>
                </a:solidFill>
                <a:latin typeface="Times" charset="0"/>
              </a:rPr>
              <a:t/>
            </a:r>
            <a:br>
              <a:rPr lang="tr-TR" sz="4000" b="1" dirty="0">
                <a:solidFill>
                  <a:schemeClr val="tx2"/>
                </a:solidFill>
                <a:latin typeface="Times" charset="0"/>
              </a:rPr>
            </a:br>
            <a:r>
              <a:rPr lang="tr-TR" sz="4000" b="1" dirty="0" smtClean="0">
                <a:solidFill>
                  <a:schemeClr val="tx2"/>
                </a:solidFill>
                <a:latin typeface="Times" charset="0"/>
              </a:rPr>
              <a:t>TRANSKRİPSİYON ve TRANSLASYON</a:t>
            </a:r>
            <a:endParaRPr lang="en-US" sz="4000" b="1" dirty="0">
              <a:solidFill>
                <a:schemeClr val="tx2"/>
              </a:solidFill>
              <a:latin typeface="Times" charset="0"/>
            </a:endParaRPr>
          </a:p>
        </p:txBody>
      </p:sp>
      <p:sp>
        <p:nvSpPr>
          <p:cNvPr id="15363" name="Text Box 19"/>
          <p:cNvSpPr txBox="1">
            <a:spLocks noChangeArrowheads="1"/>
          </p:cNvSpPr>
          <p:nvPr/>
        </p:nvSpPr>
        <p:spPr bwMode="auto">
          <a:xfrm>
            <a:off x="1331640" y="4581128"/>
            <a:ext cx="681042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tr-TR" b="1" dirty="0" smtClean="0">
                <a:solidFill>
                  <a:srgbClr val="FFFF00"/>
                </a:solidFill>
              </a:rPr>
              <a:t>Prof. </a:t>
            </a:r>
            <a:r>
              <a:rPr lang="tr-TR" b="1" dirty="0">
                <a:solidFill>
                  <a:srgbClr val="FFFF00"/>
                </a:solidFill>
              </a:rPr>
              <a:t>Dr. Hilal Özdağ</a:t>
            </a:r>
          </a:p>
          <a:p>
            <a:pPr algn="ctr"/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A.Ü </a:t>
            </a:r>
            <a:r>
              <a:rPr lang="tr-TR" b="1" dirty="0" err="1">
                <a:solidFill>
                  <a:srgbClr val="FFFF00"/>
                </a:solidFill>
              </a:rPr>
              <a:t>Biyoteknoloji</a:t>
            </a:r>
            <a:r>
              <a:rPr lang="tr-TR" b="1" dirty="0">
                <a:solidFill>
                  <a:srgbClr val="FFFF00"/>
                </a:solidFill>
              </a:rPr>
              <a:t> Enstitüsü Merkez Laboratuvarı</a:t>
            </a: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Tel: 2225826</a:t>
            </a:r>
            <a:r>
              <a:rPr lang="tr-TR" b="1" dirty="0" smtClean="0">
                <a:solidFill>
                  <a:srgbClr val="FFFF00"/>
                </a:solidFill>
              </a:rPr>
              <a:t>/125</a:t>
            </a:r>
            <a:endParaRPr lang="tr-TR" b="1" dirty="0">
              <a:solidFill>
                <a:srgbClr val="FFFF00"/>
              </a:solidFill>
            </a:endParaRPr>
          </a:p>
          <a:p>
            <a:pPr algn="ctr"/>
            <a:r>
              <a:rPr lang="tr-TR" b="1" dirty="0">
                <a:solidFill>
                  <a:srgbClr val="FFFF00"/>
                </a:solidFill>
              </a:rPr>
              <a:t>Eposta: </a:t>
            </a:r>
            <a:r>
              <a:rPr lang="tr-TR" b="1" dirty="0" err="1">
                <a:solidFill>
                  <a:srgbClr val="FFFF00"/>
                </a:solidFill>
              </a:rPr>
              <a:t>hilalozdag@gmail.com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4" name="Picture 2" descr="C:\Documents and Settings\HPBIOTEK\Belgelerim\Alınan Dosyalarım\biyoteknoloji_logo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71438"/>
            <a:ext cx="17081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8" r="49991" b="49986"/>
          <a:stretch>
            <a:fillRect/>
          </a:stretch>
        </p:blipFill>
        <p:spPr bwMode="auto">
          <a:xfrm>
            <a:off x="1066800" y="762000"/>
            <a:ext cx="42687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1" r="51897" b="49112"/>
          <a:stretch>
            <a:fillRect/>
          </a:stretch>
        </p:blipFill>
        <p:spPr bwMode="auto">
          <a:xfrm>
            <a:off x="3657600" y="3657600"/>
            <a:ext cx="3886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562600" y="10668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FF00"/>
                </a:solidFill>
                <a:latin typeface="Comic Sans MS" charset="0"/>
              </a:rPr>
              <a:t>Deo</a:t>
            </a:r>
            <a:r>
              <a:rPr lang="tr-TR" sz="1800" b="1">
                <a:solidFill>
                  <a:srgbClr val="FFFF00"/>
                </a:solidFill>
                <a:latin typeface="Comic Sans MS" charset="0"/>
              </a:rPr>
              <a:t>ksi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ribon</a:t>
            </a:r>
            <a:r>
              <a:rPr lang="tr-TR" sz="1800">
                <a:solidFill>
                  <a:srgbClr val="FFFF00"/>
                </a:solidFill>
                <a:latin typeface="Comic Sans MS" charset="0"/>
              </a:rPr>
              <a:t>ükleozid 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5</a:t>
            </a:r>
            <a:r>
              <a:rPr lang="ja-JP" altLang="en-US" sz="180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-</a:t>
            </a:r>
            <a:r>
              <a:rPr lang="tr-TR" sz="1800">
                <a:solidFill>
                  <a:srgbClr val="FFFF00"/>
                </a:solidFill>
                <a:latin typeface="Comic Sans MS" charset="0"/>
              </a:rPr>
              <a:t>monofosfat</a:t>
            </a:r>
            <a:endParaRPr lang="en-US" sz="18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914400" y="4648200"/>
            <a:ext cx="2286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FFFF00"/>
                </a:solidFill>
                <a:latin typeface="Comic Sans MS" charset="0"/>
              </a:rPr>
              <a:t>Ribo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n</a:t>
            </a:r>
            <a:r>
              <a:rPr lang="tr-TR" sz="1800">
                <a:solidFill>
                  <a:srgbClr val="FFFF00"/>
                </a:solidFill>
                <a:latin typeface="Comic Sans MS" charset="0"/>
              </a:rPr>
              <a:t>ükleozid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 5</a:t>
            </a:r>
            <a:r>
              <a:rPr lang="ja-JP" altLang="en-US" sz="180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 sz="1800">
                <a:solidFill>
                  <a:srgbClr val="FFFF00"/>
                </a:solidFill>
                <a:latin typeface="Comic Sans MS" charset="0"/>
              </a:rPr>
              <a:t>-</a:t>
            </a:r>
            <a:r>
              <a:rPr lang="tr-TR" sz="1800">
                <a:solidFill>
                  <a:srgbClr val="FFFF00"/>
                </a:solidFill>
                <a:latin typeface="Comic Sans MS" charset="0"/>
              </a:rPr>
              <a:t>monofosfat</a:t>
            </a:r>
            <a:endParaRPr lang="en-US" sz="18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0486" name="AutoShape 6"/>
          <p:cNvSpPr>
            <a:spLocks/>
          </p:cNvSpPr>
          <p:nvPr/>
        </p:nvSpPr>
        <p:spPr bwMode="auto">
          <a:xfrm>
            <a:off x="3200400" y="3810000"/>
            <a:ext cx="228600" cy="2362200"/>
          </a:xfrm>
          <a:prstGeom prst="leftBrace">
            <a:avLst>
              <a:gd name="adj1" fmla="val 86111"/>
              <a:gd name="adj2" fmla="val 50000"/>
            </a:avLst>
          </a:prstGeom>
          <a:noFill/>
          <a:ln w="2857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487" name="AutoShape 7"/>
          <p:cNvSpPr>
            <a:spLocks/>
          </p:cNvSpPr>
          <p:nvPr/>
        </p:nvSpPr>
        <p:spPr bwMode="auto">
          <a:xfrm>
            <a:off x="5334000" y="762000"/>
            <a:ext cx="228600" cy="2286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2857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880" name="Oval 8"/>
          <p:cNvSpPr>
            <a:spLocks noChangeArrowheads="1"/>
          </p:cNvSpPr>
          <p:nvPr/>
        </p:nvSpPr>
        <p:spPr bwMode="auto">
          <a:xfrm>
            <a:off x="2895600" y="2438400"/>
            <a:ext cx="533400" cy="533400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9881" name="Oval 9"/>
          <p:cNvSpPr>
            <a:spLocks noChangeArrowheads="1"/>
          </p:cNvSpPr>
          <p:nvPr/>
        </p:nvSpPr>
        <p:spPr bwMode="auto">
          <a:xfrm>
            <a:off x="5334000" y="5410200"/>
            <a:ext cx="533400" cy="533400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1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0" grpId="0" animBg="1"/>
      <p:bldP spid="7988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8078788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752600" y="1752600"/>
            <a:ext cx="2286000" cy="11430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867400" y="3581400"/>
            <a:ext cx="2514600" cy="10668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9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nimBg="1"/>
      <p:bldP spid="204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5867400" cy="9144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RNA çeşitleri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153400" cy="47244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mRNA: Protein kodlayan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en-US" sz="2000">
              <a:solidFill>
                <a:srgbClr val="FFFF00"/>
              </a:solidFill>
              <a:latin typeface="Comic Sans MS" charset="0"/>
            </a:endParaRPr>
          </a:p>
          <a:p>
            <a:pPr lvl="1" algn="just">
              <a:lnSpc>
                <a:spcPct val="80000"/>
              </a:lnSpc>
            </a:pP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Başlıca transkriptlerdir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 algn="just">
              <a:lnSpc>
                <a:spcPct val="80000"/>
              </a:lnSpc>
            </a:pP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Ökaryotlarda transkripsiyon sonrası işlemden geçirilir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2" algn="just">
              <a:lnSpc>
                <a:spcPct val="80000"/>
              </a:lnSpc>
            </a:pPr>
            <a:r>
              <a:rPr 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</a:t>
            </a:r>
            <a:r>
              <a:rPr lang="ja-JP" alt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ve</a:t>
            </a:r>
            <a:r>
              <a:rPr 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3</a:t>
            </a:r>
            <a:r>
              <a:rPr lang="ja-JP" alt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uç modifikasyonu</a:t>
            </a:r>
            <a:endParaRPr lang="en-US" sz="16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2" algn="just">
              <a:lnSpc>
                <a:spcPct val="80000"/>
              </a:lnSpc>
            </a:pPr>
            <a:r>
              <a:rPr lang="en-US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İntro</a:t>
            </a:r>
            <a:r>
              <a:rPr lang="tr-TR" sz="16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nların uzaklaştırılması</a:t>
            </a:r>
          </a:p>
          <a:p>
            <a:pPr lvl="2" algn="just">
              <a:lnSpc>
                <a:spcPct val="80000"/>
              </a:lnSpc>
              <a:buFontTx/>
              <a:buNone/>
            </a:pPr>
            <a:endParaRPr lang="en-US" sz="16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algn="just">
              <a:lnSpc>
                <a:spcPct val="80000"/>
              </a:lnSpc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İşlevsel/Yapısal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 RNA</a:t>
            </a:r>
            <a:endParaRPr lang="tr-TR" sz="2000">
              <a:solidFill>
                <a:srgbClr val="FFFF00"/>
              </a:solidFill>
              <a:latin typeface="Comic Sans MS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en-US" sz="2000">
              <a:solidFill>
                <a:srgbClr val="FFFF00"/>
              </a:solidFill>
              <a:latin typeface="Comic Sans MS" charset="0"/>
            </a:endParaRPr>
          </a:p>
          <a:p>
            <a:pPr lvl="1" algn="just">
              <a:lnSpc>
                <a:spcPct val="80000"/>
              </a:lnSpc>
            </a:pP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tRNA: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amino asitleri ribozoma taşır.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 algn="just">
              <a:lnSpc>
                <a:spcPct val="80000"/>
              </a:lnSpc>
            </a:pP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rRNA: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ribozomların yapısal ve katalitik bileşenleridir.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 algn="just">
              <a:lnSpc>
                <a:spcPct val="80000"/>
              </a:lnSpc>
            </a:pP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snRNA: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spliceosome’un yapısal ve katalitik bileşenleridir.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 algn="just">
              <a:lnSpc>
                <a:spcPct val="80000"/>
              </a:lnSpc>
            </a:pP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snoRNA: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küçük</a:t>
            </a: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nükleolar</a:t>
            </a: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RNA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rRNA olgunlaşmasına katılır. 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 algn="just">
              <a:lnSpc>
                <a:spcPct val="80000"/>
              </a:lnSpc>
            </a:pPr>
            <a:r>
              <a:rPr lang="en-US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scRNA: </a:t>
            </a: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sitoplazmadaki protein trafiğini yönlendirir.</a:t>
            </a:r>
          </a:p>
          <a:p>
            <a:pPr lvl="1" algn="just">
              <a:lnSpc>
                <a:spcPct val="80000"/>
              </a:lnSpc>
            </a:pPr>
            <a:r>
              <a:rPr lang="tr-TR" sz="18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siRNA: small interfering RNA gen ifadesinin kontrolünde rol alır.</a:t>
            </a:r>
            <a:endParaRPr lang="en-US" sz="18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85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6248400" cy="9144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Comic Sans MS" charset="0"/>
              </a:rPr>
              <a:t>RNA pol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imeraz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rgbClr val="FFFF00"/>
                </a:solidFill>
                <a:latin typeface="Comic Sans MS" charset="0"/>
              </a:rPr>
              <a:t>Prokaryot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lar</a:t>
            </a:r>
            <a:r>
              <a:rPr lang="en-US" sz="2800">
                <a:solidFill>
                  <a:srgbClr val="FFFF00"/>
                </a:solidFill>
                <a:latin typeface="Comic Sans MS" charset="0"/>
              </a:rPr>
              <a:t>: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 tek bir</a:t>
            </a:r>
            <a:r>
              <a:rPr lang="en-US" sz="2800">
                <a:solidFill>
                  <a:srgbClr val="FFFF00"/>
                </a:solidFill>
                <a:latin typeface="Comic Sans MS" charset="0"/>
              </a:rPr>
              <a:t> RNA pol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imeraz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  <a:p>
            <a:pPr lvl="1">
              <a:lnSpc>
                <a:spcPct val="80000"/>
              </a:lnSpc>
            </a:pP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mRNA, rRNA and tRNA</a:t>
            </a:r>
          </a:p>
          <a:p>
            <a:pPr lvl="1">
              <a:lnSpc>
                <a:spcPct val="80000"/>
              </a:lnSpc>
            </a:pP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Trankripsiyon ve translasyon birbiri ile eşli gider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  <a:latin typeface="Comic Sans MS" charset="0"/>
              </a:rPr>
              <a:t>Ökaryotlar</a:t>
            </a:r>
            <a:r>
              <a:rPr lang="en-US" sz="2800">
                <a:solidFill>
                  <a:srgbClr val="FFFF00"/>
                </a:solidFill>
                <a:latin typeface="Comic Sans MS" charset="0"/>
              </a:rPr>
              <a:t>: 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üç</a:t>
            </a:r>
            <a:r>
              <a:rPr lang="en-US" sz="2800">
                <a:solidFill>
                  <a:srgbClr val="FFFF00"/>
                </a:solidFill>
                <a:latin typeface="Comic Sans MS" charset="0"/>
              </a:rPr>
              <a:t> RNA pol</a:t>
            </a:r>
            <a:r>
              <a:rPr lang="tr-TR" sz="2800">
                <a:solidFill>
                  <a:srgbClr val="FFFF00"/>
                </a:solidFill>
                <a:latin typeface="Comic Sans MS" charset="0"/>
              </a:rPr>
              <a:t>imeraz</a:t>
            </a:r>
            <a:endParaRPr lang="en-US" sz="2800">
              <a:solidFill>
                <a:srgbClr val="FFFF00"/>
              </a:solidFill>
              <a:latin typeface="Comic Sans MS" charset="0"/>
            </a:endParaRPr>
          </a:p>
          <a:p>
            <a:pPr lvl="1">
              <a:lnSpc>
                <a:spcPct val="80000"/>
              </a:lnSpc>
            </a:pP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RNA 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polimeraz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I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: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rRNA gen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leri</a:t>
            </a:r>
            <a:endParaRPr lang="en-US" sz="22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>
              <a:lnSpc>
                <a:spcPct val="80000"/>
              </a:lnSpc>
            </a:pP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RNA 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polimeraz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II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: mRNA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</a:p>
          <a:p>
            <a:pPr lvl="2">
              <a:lnSpc>
                <a:spcPct val="80000"/>
              </a:lnSpc>
            </a:pPr>
            <a:r>
              <a:rPr lang="tr-TR" sz="20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Transkriptler işlenir</a:t>
            </a:r>
            <a:endParaRPr lang="en-US" sz="20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>
              <a:lnSpc>
                <a:spcPct val="80000"/>
              </a:lnSpc>
            </a:pP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RNA 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polimeraz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III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: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tRNA</a:t>
            </a:r>
            <a:r>
              <a:rPr lang="tr-TR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, </a:t>
            </a:r>
            <a:r>
              <a:rPr lang="en-US" sz="2200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5S rRNA </a:t>
            </a:r>
            <a:endParaRPr lang="tr-TR" sz="22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200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tr-TR" sz="2600">
                <a:solidFill>
                  <a:srgbClr val="FFFF00"/>
                </a:solidFill>
                <a:latin typeface="Comic Sans MS" charset="0"/>
              </a:rPr>
              <a:t>Ökaryotlarda transkripsiyon çekirdekte translasyon sitoplazmada ribozomlarda gerçekleşir.</a:t>
            </a:r>
            <a:endParaRPr lang="en-US" sz="26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324600" cy="838200"/>
          </a:xfrm>
          <a:noFill/>
        </p:spPr>
        <p:txBody>
          <a:bodyPr/>
          <a:lstStyle/>
          <a:p>
            <a:r>
              <a:rPr lang="tr-TR" sz="3800">
                <a:solidFill>
                  <a:srgbClr val="FFFF00"/>
                </a:solidFill>
                <a:latin typeface="Comic Sans MS" charset="0"/>
              </a:rPr>
              <a:t>Transkripsiyon basamakları</a:t>
            </a:r>
            <a:endParaRPr lang="en-US" sz="38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924800" cy="5029200"/>
          </a:xfrm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Başlangıç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Genin 5’ ucundan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RNA polimeraz promotora bağlanır.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DNA çift zinciri ayrılır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Uzama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Nükleotidler 3’ uçtan ilave olur.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GTP’den enerjisi sağlar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Sonlanma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Genin 3’ ucunda gerçekleşir.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76800" y="6019800"/>
            <a:ext cx="3870325" cy="520700"/>
            <a:chOff x="3168" y="2840"/>
            <a:chExt cx="2438" cy="328"/>
          </a:xfrm>
        </p:grpSpPr>
        <p:grpSp>
          <p:nvGrpSpPr>
            <p:cNvPr id="29701" name="Group 5"/>
            <p:cNvGrpSpPr>
              <a:grpSpLocks/>
            </p:cNvGrpSpPr>
            <p:nvPr/>
          </p:nvGrpSpPr>
          <p:grpSpPr bwMode="auto">
            <a:xfrm>
              <a:off x="3168" y="2840"/>
              <a:ext cx="2352" cy="328"/>
              <a:chOff x="3168" y="2840"/>
              <a:chExt cx="2352" cy="328"/>
            </a:xfrm>
          </p:grpSpPr>
          <p:sp>
            <p:nvSpPr>
              <p:cNvPr id="29703" name="Line 6"/>
              <p:cNvSpPr>
                <a:spLocks noChangeShapeType="1"/>
              </p:cNvSpPr>
              <p:nvPr/>
            </p:nvSpPr>
            <p:spPr bwMode="auto">
              <a:xfrm flipH="1">
                <a:off x="3168" y="3024"/>
                <a:ext cx="2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4" name="Rectangle 7"/>
              <p:cNvSpPr>
                <a:spLocks noChangeArrowheads="1"/>
              </p:cNvSpPr>
              <p:nvPr/>
            </p:nvSpPr>
            <p:spPr bwMode="auto">
              <a:xfrm>
                <a:off x="3792" y="2880"/>
                <a:ext cx="1200" cy="2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tr-TR" sz="2000" b="1">
                    <a:latin typeface="Arial" charset="0"/>
                  </a:rPr>
                  <a:t>Kodlayıcı bölge</a:t>
                </a:r>
                <a:endParaRPr lang="en-US" sz="2000" b="1">
                  <a:latin typeface="Arial" charset="0"/>
                </a:endParaRPr>
              </a:p>
            </p:txBody>
          </p:sp>
          <p:sp>
            <p:nvSpPr>
              <p:cNvPr id="29705" name="Text Box 8"/>
              <p:cNvSpPr txBox="1">
                <a:spLocks noChangeArrowheads="1"/>
              </p:cNvSpPr>
              <p:nvPr/>
            </p:nvSpPr>
            <p:spPr bwMode="auto">
              <a:xfrm>
                <a:off x="3302" y="2840"/>
                <a:ext cx="57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b="1">
                    <a:latin typeface="Arial" charset="0"/>
                  </a:rPr>
                  <a:t>5</a:t>
                </a:r>
                <a:r>
                  <a:rPr lang="ja-JP" altLang="en-US" sz="1600" b="1">
                    <a:latin typeface="Arial" charset="0"/>
                  </a:rPr>
                  <a:t>’</a:t>
                </a:r>
                <a:r>
                  <a:rPr lang="en-US" sz="1600" b="1">
                    <a:latin typeface="Arial" charset="0"/>
                  </a:rPr>
                  <a:t>UTR</a:t>
                </a:r>
              </a:p>
            </p:txBody>
          </p:sp>
        </p:grpSp>
        <p:sp>
          <p:nvSpPr>
            <p:cNvPr id="29702" name="Text Box 9"/>
            <p:cNvSpPr txBox="1">
              <a:spLocks noChangeArrowheads="1"/>
            </p:cNvSpPr>
            <p:nvPr/>
          </p:nvSpPr>
          <p:spPr bwMode="auto">
            <a:xfrm>
              <a:off x="5030" y="2840"/>
              <a:ext cx="57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600" b="1">
                  <a:latin typeface="Arial" charset="0"/>
                </a:rPr>
                <a:t>3</a:t>
              </a:r>
              <a:r>
                <a:rPr lang="ja-JP" altLang="en-US" sz="1600" b="1">
                  <a:latin typeface="Arial" charset="0"/>
                </a:rPr>
                <a:t>’</a:t>
              </a:r>
              <a:r>
                <a:rPr lang="en-US" sz="1600" b="1">
                  <a:latin typeface="Arial" charset="0"/>
                </a:rPr>
                <a:t>UTR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02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Times" charset="0"/>
              </a:rPr>
              <a:t>Trans</a:t>
            </a:r>
            <a:r>
              <a:rPr lang="tr-TR">
                <a:solidFill>
                  <a:srgbClr val="FFFF00"/>
                </a:solidFill>
                <a:latin typeface="Times" charset="0"/>
              </a:rPr>
              <a:t>kripsiyon başlangıcı</a:t>
            </a:r>
            <a:endParaRPr lang="en-US">
              <a:solidFill>
                <a:srgbClr val="FFFF00"/>
              </a:solidFill>
              <a:latin typeface="Times" charset="0"/>
            </a:endParaRPr>
          </a:p>
        </p:txBody>
      </p:sp>
      <p:graphicFrame>
        <p:nvGraphicFramePr>
          <p:cNvPr id="30722" name="Object 1027"/>
          <p:cNvGraphicFramePr>
            <a:graphicFrameLocks noGrp="1" noChangeAspect="1"/>
          </p:cNvGraphicFramePr>
          <p:nvPr>
            <p:ph idx="1"/>
          </p:nvPr>
        </p:nvGraphicFramePr>
        <p:xfrm>
          <a:off x="684213" y="1571625"/>
          <a:ext cx="7927975" cy="451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Microsoft Draw Drawing" r:id="rId3" imgW="7929360" imgH="4518000" progId="MSDraw.Drawing.8.2">
                  <p:embed/>
                </p:oleObj>
              </mc:Choice>
              <mc:Fallback>
                <p:oleObj name="Microsoft Draw Drawing" r:id="rId3" imgW="7929360" imgH="4518000" progId="MSDraw.Drawing.8.2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571625"/>
                        <a:ext cx="7927975" cy="4516438"/>
                      </a:xfrm>
                      <a:prstGeom prst="rect">
                        <a:avLst/>
                      </a:prstGeom>
                      <a:noFill/>
                      <a:extLst>
                        <a:ext uri="{FAA26D3D-D897-4be2-8F04-BA451C77F1D7}">
                          <ma14:placeholderFlag xmlns:ma14="http://schemas.microsoft.com/office/mac/drawingml/2011/main" val="1"/>
                        </a:ex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85"/>
          <a:stretch>
            <a:fillRect/>
          </a:stretch>
        </p:blipFill>
        <p:spPr bwMode="auto">
          <a:xfrm>
            <a:off x="685800" y="2057400"/>
            <a:ext cx="628967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685800" y="1143000"/>
            <a:ext cx="723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Uzama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76600"/>
            <a:ext cx="4191000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876800" y="4572000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Sonlanma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Uzama ve Sonlanma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  <a:noFill/>
        </p:spPr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  <a:latin typeface="Comic Sans MS" charset="0"/>
              </a:rPr>
              <a:t>Prokaryotlar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Transcrip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4064000" cy="4064000"/>
          </a:xfrm>
          <a:prstGeom prst="rect">
            <a:avLst/>
          </a:prstGeom>
        </p:spPr>
      </p:pic>
      <p:pic>
        <p:nvPicPr>
          <p:cNvPr id="3" name="Picture 2" descr="Transcript-initiatio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2736"/>
            <a:ext cx="3420012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  <a:noFill/>
        </p:spPr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  <a:latin typeface="Comic Sans MS" charset="0"/>
              </a:rPr>
              <a:t>Ökaryotlar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4" name="Picture 3" descr="txnregNatRev07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3403972" cy="4243618"/>
          </a:xfrm>
          <a:prstGeom prst="rect">
            <a:avLst/>
          </a:prstGeom>
        </p:spPr>
      </p:pic>
      <p:pic>
        <p:nvPicPr>
          <p:cNvPr id="5" name="Picture 4" descr="biol_04_img044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24744"/>
            <a:ext cx="4856584" cy="2150099"/>
          </a:xfrm>
          <a:prstGeom prst="rect">
            <a:avLst/>
          </a:prstGeom>
        </p:spPr>
      </p:pic>
      <p:pic>
        <p:nvPicPr>
          <p:cNvPr id="7" name="Picture 6" descr="emvideo-bliptv-4466008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5416" r="6042" b="5139"/>
          <a:stretch/>
        </p:blipFill>
        <p:spPr>
          <a:xfrm>
            <a:off x="4139952" y="3270120"/>
            <a:ext cx="4725061" cy="35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0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838200"/>
          </a:xfrm>
          <a:noFill/>
        </p:spPr>
        <p:txBody>
          <a:bodyPr/>
          <a:lstStyle/>
          <a:p>
            <a:r>
              <a:rPr lang="tr-TR" dirty="0" err="1" smtClean="0">
                <a:solidFill>
                  <a:srgbClr val="FFFF00"/>
                </a:solidFill>
                <a:latin typeface="Comic Sans MS" charset="0"/>
              </a:rPr>
              <a:t>Prokaryotlar-Ökaryotlar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" name="Picture 1" descr="iGen3_05-09_Figure-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8516112" cy="549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9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Transkripsiyon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15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83058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-142875"/>
            <a:ext cx="7772400" cy="11430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Times" charset="0"/>
              </a:rPr>
              <a:t>Prokaryot</a:t>
            </a:r>
            <a:r>
              <a:rPr lang="tr-TR">
                <a:solidFill>
                  <a:srgbClr val="FFFF00"/>
                </a:solidFill>
                <a:latin typeface="Times" charset="0"/>
              </a:rPr>
              <a:t>ik</a:t>
            </a:r>
            <a:r>
              <a:rPr lang="en-US">
                <a:solidFill>
                  <a:srgbClr val="FFFF00"/>
                </a:solidFill>
                <a:latin typeface="Times" charset="0"/>
              </a:rPr>
              <a:t> Promot</a:t>
            </a:r>
            <a:r>
              <a:rPr lang="tr-TR">
                <a:solidFill>
                  <a:srgbClr val="FFFF00"/>
                </a:solidFill>
                <a:latin typeface="Times" charset="0"/>
              </a:rPr>
              <a:t>o</a:t>
            </a:r>
            <a:r>
              <a:rPr lang="en-US">
                <a:solidFill>
                  <a:srgbClr val="FFFF00"/>
                </a:solidFill>
                <a:latin typeface="Times" charset="0"/>
              </a:rPr>
              <a:t>r</a:t>
            </a:r>
          </a:p>
        </p:txBody>
      </p:sp>
      <p:sp>
        <p:nvSpPr>
          <p:cNvPr id="31748" name="Text Box 1028"/>
          <p:cNvSpPr txBox="1">
            <a:spLocks noChangeArrowheads="1"/>
          </p:cNvSpPr>
          <p:nvPr/>
        </p:nvSpPr>
        <p:spPr bwMode="auto">
          <a:xfrm>
            <a:off x="609600" y="1219200"/>
            <a:ext cx="7696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200">
                <a:solidFill>
                  <a:srgbClr val="FFFF00"/>
                </a:solidFill>
                <a:latin typeface="Comic Sans MS" charset="0"/>
              </a:rPr>
              <a:t>Transkripsiyonun nereden başlayacağını belirler (hangi bölgeden ve hangi zincirden)</a:t>
            </a:r>
            <a:endParaRPr lang="en-US" sz="22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469188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11430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Times" charset="0"/>
              </a:rPr>
              <a:t>Ökaryotik</a:t>
            </a:r>
            <a:r>
              <a:rPr lang="en-US">
                <a:solidFill>
                  <a:srgbClr val="FFFF00"/>
                </a:solidFill>
                <a:latin typeface="Times" charset="0"/>
              </a:rPr>
              <a:t> mRNA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543800" cy="8382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charset="0"/>
              </a:rPr>
              <a:t>Ökaryotik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mRNA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işlenmesi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0772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5</a:t>
            </a:r>
            <a:r>
              <a:rPr lang="ja-JP" altLang="en-US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uç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: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şapka/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capping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5’ uca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7-methylguanosine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ilavesi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3</a:t>
            </a:r>
            <a:r>
              <a:rPr lang="ja-JP" altLang="en-US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uç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: poly(A)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kuyruğu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3’uca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150-200 adenin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nükleotidi eklenir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endParaRPr lang="tr-TR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tr-TR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Intron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çıkarılması 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GU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ve 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3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AG </a:t>
            </a:r>
            <a:endParaRPr lang="tr-TR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snRNP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spliceosome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katalizi sağlar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36"/>
          <a:stretch>
            <a:fillRect/>
          </a:stretch>
        </p:blipFill>
        <p:spPr bwMode="auto">
          <a:xfrm>
            <a:off x="304800" y="1371600"/>
            <a:ext cx="85359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5943600" cy="9144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Times" charset="0"/>
              </a:rPr>
              <a:t>5’ şapka</a:t>
            </a:r>
            <a:endParaRPr lang="en-US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381000" y="4724400"/>
            <a:ext cx="8229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Comic Sans MS" charset="0"/>
              </a:rPr>
              <a:t>5</a:t>
            </a:r>
            <a:r>
              <a:rPr lang="ja-JP" altLang="en-US" sz="200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met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i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l guano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zin mRNA’nın 5’ucunu korur translasyonda etkindir.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5988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5867400" cy="9144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Times" charset="0"/>
              </a:rPr>
              <a:t>PolyA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28600" y="4495800"/>
            <a:ext cx="853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Comic Sans MS" charset="0"/>
              </a:rPr>
              <a:t>polyA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kuyruğu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polyA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polimerazca eklenir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8535988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6248400" cy="838200"/>
          </a:xfrm>
          <a:noFill/>
        </p:spPr>
        <p:txBody>
          <a:bodyPr/>
          <a:lstStyle/>
          <a:p>
            <a:r>
              <a:rPr lang="tr-TR">
                <a:solidFill>
                  <a:srgbClr val="FFFF00"/>
                </a:solidFill>
                <a:latin typeface="Times" charset="0"/>
              </a:rPr>
              <a:t>İntronların çıkarılması</a:t>
            </a:r>
            <a:endParaRPr lang="en-US">
              <a:solidFill>
                <a:srgbClr val="FFFF00"/>
              </a:solidFill>
              <a:latin typeface="Times" charset="0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81000" y="1447800"/>
            <a:ext cx="8534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Comic Sans MS" charset="0"/>
              </a:rPr>
              <a:t>splicing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mRNA; rRNA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;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tRNA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Çekirdekten çıkmadan gerçekleşir.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04800" y="5029200"/>
            <a:ext cx="82296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GU—AG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kuralı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snRNP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spliceosome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utoUpdateAnimBg="0"/>
      <p:bldP spid="3379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6297613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6934200" y="7620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1</a:t>
            </a:r>
            <a:r>
              <a:rPr lang="en-US" baseline="30000">
                <a:solidFill>
                  <a:srgbClr val="FFFF00"/>
                </a:solidFill>
                <a:latin typeface="Comic Sans MS" charset="0"/>
              </a:rPr>
              <a:t>o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tran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sk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ript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858000" y="25908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Comic Sans MS" charset="0"/>
              </a:rPr>
              <a:t>spliceosome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3632200" cy="564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rrowheads="1"/>
          </p:cNvPicPr>
          <p:nvPr/>
        </p:nvPicPr>
        <p:blipFill>
          <a:blip r:embed="rId2">
            <a:lum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2" t="10529" r="17917" b="1787"/>
          <a:stretch>
            <a:fillRect/>
          </a:stretch>
        </p:blipFill>
        <p:spPr bwMode="auto">
          <a:xfrm>
            <a:off x="685800" y="1143000"/>
            <a:ext cx="7543800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dirty="0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 sz="5000" b="1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>
              <a:buFontTx/>
              <a:buNone/>
            </a:pPr>
            <a:r>
              <a:rPr lang="en-US" sz="3600" dirty="0">
                <a:solidFill>
                  <a:srgbClr val="FFFF00"/>
                </a:solidFill>
                <a:latin typeface="Comic Sans MS" charset="0"/>
              </a:rPr>
              <a:t>a. mRNA </a:t>
            </a:r>
            <a:r>
              <a:rPr lang="tr-TR" sz="3600" dirty="0">
                <a:solidFill>
                  <a:srgbClr val="FFFF00"/>
                </a:solidFill>
                <a:latin typeface="Comic Sans MS" charset="0"/>
              </a:rPr>
              <a:t>ribozoma bağlanır</a:t>
            </a:r>
            <a:endParaRPr lang="en-US" sz="3600" dirty="0">
              <a:solidFill>
                <a:srgbClr val="FFFF00"/>
              </a:solidFill>
              <a:latin typeface="Comic Sans MS" charset="0"/>
            </a:endParaRPr>
          </a:p>
          <a:p>
            <a:pPr eaLnBrk="1" hangingPunct="1">
              <a:buFontTx/>
              <a:buNone/>
            </a:pPr>
            <a:r>
              <a:rPr lang="en-US" sz="3600" dirty="0">
                <a:solidFill>
                  <a:srgbClr val="FFFF00"/>
                </a:solidFill>
                <a:latin typeface="Comic Sans MS" charset="0"/>
              </a:rPr>
              <a:t>b. </a:t>
            </a:r>
            <a:r>
              <a:rPr lang="en-US" sz="3600" dirty="0" err="1">
                <a:solidFill>
                  <a:srgbClr val="FFFF00"/>
                </a:solidFill>
                <a:latin typeface="Comic Sans MS" charset="0"/>
              </a:rPr>
              <a:t>tRN</a:t>
            </a:r>
            <a:r>
              <a:rPr lang="tr-TR" sz="3600" dirty="0">
                <a:solidFill>
                  <a:srgbClr val="FFFF00"/>
                </a:solidFill>
                <a:latin typeface="Comic Sans MS" charset="0"/>
              </a:rPr>
              <a:t>A’lar sitoplazmadaki ilgili aminoasitlere bağlanır </a:t>
            </a:r>
          </a:p>
          <a:p>
            <a:pPr eaLnBrk="1" hangingPunct="1">
              <a:buFontTx/>
              <a:buNone/>
            </a:pPr>
            <a:r>
              <a:rPr lang="en-US" sz="3600" dirty="0">
                <a:solidFill>
                  <a:srgbClr val="FFFF00"/>
                </a:solidFill>
                <a:latin typeface="Comic Sans MS" charset="0"/>
              </a:rPr>
              <a:t>c. </a:t>
            </a:r>
            <a:r>
              <a:rPr lang="en-US" sz="3600" dirty="0" err="1">
                <a:solidFill>
                  <a:srgbClr val="FFFF00"/>
                </a:solidFill>
                <a:latin typeface="Comic Sans MS" charset="0"/>
              </a:rPr>
              <a:t>tRNA</a:t>
            </a:r>
            <a:r>
              <a:rPr lang="en-US" sz="3600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3600" dirty="0">
                <a:solidFill>
                  <a:srgbClr val="FFFF00"/>
                </a:solidFill>
                <a:latin typeface="Comic Sans MS" charset="0"/>
              </a:rPr>
              <a:t>özgül aminoasidini ribozoma taşır</a:t>
            </a:r>
            <a:endParaRPr lang="en-US" sz="3600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5867400" cy="9144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Comic Sans MS" charset="0"/>
              </a:rPr>
              <a:t>Trans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kripsiyon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572000"/>
          </a:xfrm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polimeraz RNA sentezini katalizler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DNA zincirlerinden birini kalıp olarak kullanır.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2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Belirli bir gen için hep aynı zincir üzerinden gerçekleşir. 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DNA ifade edilecek kısmı ile açılır 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Uzayan RNA zincirinin 3’ ucuna serbest nükleotidleri takar.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2"/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den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3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yönüne 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RNA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sentezi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2">
              <a:buFontTx/>
              <a:buNone/>
            </a:pP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lIns="90488" tIns="44450" rIns="90488" bIns="44450" anchor="b"/>
          <a:lstStyle/>
          <a:p>
            <a:pPr eaLnBrk="1" hangingPunct="1"/>
            <a:r>
              <a:rPr lang="tr-TR" sz="5000" b="1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 sz="5000" b="1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752600"/>
            <a:ext cx="8915400" cy="4114800"/>
          </a:xfrm>
          <a:noFill/>
        </p:spPr>
        <p:txBody>
          <a:bodyPr lIns="90488" tIns="44450" rIns="90488" bIns="44450"/>
          <a:lstStyle/>
          <a:p>
            <a:pPr eaLnBrk="1" hangingPunct="1">
              <a:buFontTx/>
              <a:buNone/>
            </a:pPr>
            <a:r>
              <a:rPr lang="en-US" dirty="0">
                <a:solidFill>
                  <a:srgbClr val="FFFF00"/>
                </a:solidFill>
                <a:latin typeface="Comic Sans MS" charset="0"/>
              </a:rPr>
              <a:t>d. </a:t>
            </a:r>
            <a:r>
              <a:rPr lang="en-US" dirty="0" err="1">
                <a:solidFill>
                  <a:srgbClr val="FFFF00"/>
                </a:solidFill>
                <a:latin typeface="Comic Sans MS" charset="0"/>
              </a:rPr>
              <a:t>tRNA</a:t>
            </a:r>
            <a:r>
              <a:rPr lang="en-US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aminoasidini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mRNA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üzerindeki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kodonlara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komplementer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antikodonları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ile getirir.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  <a:p>
            <a:pPr eaLnBrk="1" hangingPunct="1">
              <a:buFontTx/>
              <a:buNone/>
            </a:pPr>
            <a:r>
              <a:rPr lang="en-US" dirty="0">
                <a:solidFill>
                  <a:srgbClr val="FFFF00"/>
                </a:solidFill>
                <a:latin typeface="Comic Sans MS" charset="0"/>
              </a:rPr>
              <a:t>e.	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İki aminoasit arasında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peptid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bağı oluşur. 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  <a:p>
            <a:pPr eaLnBrk="1" hangingPunct="1">
              <a:buFontTx/>
              <a:buNone/>
            </a:pPr>
            <a:r>
              <a:rPr lang="en-US" dirty="0">
                <a:solidFill>
                  <a:srgbClr val="FFFF00"/>
                </a:solidFill>
                <a:latin typeface="Comic Sans MS" charset="0"/>
              </a:rPr>
              <a:t>f.	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tRNA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kodonları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takip ederek uygun aminoasitleri getirdikçe </a:t>
            </a:r>
            <a:r>
              <a:rPr lang="tr-TR" dirty="0" err="1">
                <a:solidFill>
                  <a:srgbClr val="FFFF00"/>
                </a:solidFill>
                <a:latin typeface="Comic Sans MS" charset="0"/>
              </a:rPr>
              <a:t>polipeptid</a:t>
            </a:r>
            <a:r>
              <a:rPr lang="tr-TR" dirty="0">
                <a:solidFill>
                  <a:srgbClr val="FFFF00"/>
                </a:solidFill>
                <a:latin typeface="Comic Sans MS" charset="0"/>
              </a:rPr>
              <a:t> zincir uzar.</a:t>
            </a:r>
            <a:endParaRPr lang="en-US" dirty="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Gen ifadesi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839200" cy="5410200"/>
          </a:xfrm>
          <a:noFill/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Translasyon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Sitoplazmada gerçekleşir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mRNA nükleotid dizilimi bir polipeptidin aminoasit dizilimine çevrilir.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2" eaLnBrk="1" hangingPunct="1"/>
            <a:r>
              <a:rPr lang="en-US">
                <a:solidFill>
                  <a:srgbClr val="FFFF00"/>
                </a:solidFill>
                <a:latin typeface="Comic Sans MS" charset="0"/>
              </a:rPr>
              <a:t>rRNA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bu çevrimde etkin rol oynar 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3"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Her bir kodonu bir anda hareket ettirir.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Gen ifadesi 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-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transkripsiyon+translasyon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Başlangıç ve DUR kodonları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Başlangıç kodonu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 AUG </a:t>
            </a:r>
          </a:p>
          <a:p>
            <a:pPr lvl="1"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DUR kodonları:</a:t>
            </a:r>
            <a:r>
              <a:rPr lang="en-US">
                <a:solidFill>
                  <a:srgbClr val="FFFF00"/>
                </a:solidFill>
                <a:latin typeface="Comic Sans MS" charset="0"/>
              </a:rPr>
              <a:t>UAA - UAG - UGA</a:t>
            </a:r>
          </a:p>
          <a:p>
            <a:pPr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Başlama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Protein sentezi bir başlangıç kompleksinin oluşumu ile başlar.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2" eaLnBrk="1" hangingPunct="1">
              <a:tabLst>
                <a:tab pos="2513013" algn="l"/>
              </a:tabLst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Başlama faktörleri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4600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 sz="46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10600" cy="51816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Uzama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Başlangıç kompleksi oluştuktan sonra ribozomun büyük altbirimi bağlanır ve mRNA’nın başlangıç kodonuna komşu olan kodonunu aminoasit taşıyan bir tRNA molekülü ile karşı karşıya getirir.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Translokasyon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Ribozom mRNA molekülü boyunca nükleotidleri hareket ettirir. 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96260" name="Picture 4" descr="15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b="23334"/>
          <a:stretch>
            <a:fillRect/>
          </a:stretch>
        </p:blipFill>
        <p:spPr bwMode="auto">
          <a:xfrm>
            <a:off x="838200" y="3429000"/>
            <a:ext cx="7315200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 autoUpdateAnimBg="0"/>
      <p:bldP spid="96259" grpId="0" build="p" bldLvl="5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tr-TR" sz="4600">
                <a:solidFill>
                  <a:srgbClr val="FFFF00"/>
                </a:solidFill>
                <a:latin typeface="Comic Sans MS" charset="0"/>
              </a:rPr>
              <a:t>Translasyon</a:t>
            </a:r>
            <a:endParaRPr lang="en-US" sz="46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334000"/>
          </a:xfrm>
        </p:spPr>
        <p:txBody>
          <a:bodyPr/>
          <a:lstStyle/>
          <a:p>
            <a:pPr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Sonlanma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  <a:p>
            <a:pPr lvl="1" eaLnBrk="1" hangingPunct="1"/>
            <a:r>
              <a:rPr lang="tr-TR">
                <a:solidFill>
                  <a:srgbClr val="FFFF00"/>
                </a:solidFill>
                <a:latin typeface="Comic Sans MS" charset="0"/>
              </a:rPr>
              <a:t>DUR kodonları bıraktırma faktörlerince (release factor) tanınır. Bu faktörler yeni sentezlenmiş polipeptidin ribozomdan ayrılmasını sağlar. 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97284" name="Picture 4" descr="15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b="25000"/>
          <a:stretch>
            <a:fillRect/>
          </a:stretch>
        </p:blipFill>
        <p:spPr bwMode="auto">
          <a:xfrm>
            <a:off x="914400" y="3505200"/>
            <a:ext cx="7315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 autoUpdateAnimBg="0"/>
      <p:bldP spid="97283" grpId="0" build="p" bldLvl="5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05800" cy="4724400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400">
                <a:solidFill>
                  <a:srgbClr val="FFFF00"/>
                </a:solidFill>
                <a:latin typeface="Comic Sans MS" charset="0"/>
              </a:rPr>
              <a:t>RNA eşleniklik kuralına uygun olarak kalıp DNA zinciri üzerinden transkribe olur.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tr-TR" sz="2400">
              <a:solidFill>
                <a:srgbClr val="FFFF00"/>
              </a:solidFill>
              <a:latin typeface="Comic Sans MS" charset="0"/>
            </a:endParaRPr>
          </a:p>
          <a:p>
            <a:pPr algn="just">
              <a:lnSpc>
                <a:spcPct val="80000"/>
              </a:lnSpc>
            </a:pPr>
            <a:r>
              <a:rPr lang="tr-TR" sz="2400">
                <a:solidFill>
                  <a:srgbClr val="FFFF00"/>
                </a:solidFill>
                <a:latin typeface="Comic Sans MS" charset="0"/>
              </a:rPr>
              <a:t>Genlerin büyük kısmı proteinleri kodlarken az bir kısım gen ise transle olmayan işlevsel RNA’ları kodlar.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en-US" sz="2400">
              <a:solidFill>
                <a:srgbClr val="FFFF00"/>
              </a:solidFill>
              <a:latin typeface="Comic Sans MS" charset="0"/>
            </a:endParaRPr>
          </a:p>
          <a:p>
            <a:pPr algn="just">
              <a:lnSpc>
                <a:spcPct val="80000"/>
              </a:lnSpc>
            </a:pPr>
            <a:r>
              <a:rPr lang="tr-TR" sz="2400">
                <a:solidFill>
                  <a:srgbClr val="FFFF00"/>
                </a:solidFill>
                <a:latin typeface="Comic Sans MS" charset="0"/>
              </a:rPr>
              <a:t>Genin nükleotid dizilimi bir proteindeki aminoasitlerin sırasını belirler. Bu dizilim proteinin şeklini, boyutunu ve işlevini belirler.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en-US" sz="2400">
              <a:solidFill>
                <a:srgbClr val="FFFF00"/>
              </a:solidFill>
              <a:latin typeface="Comic Sans MS" charset="0"/>
            </a:endParaRPr>
          </a:p>
          <a:p>
            <a:pPr algn="just">
              <a:lnSpc>
                <a:spcPct val="80000"/>
              </a:lnSpc>
            </a:pPr>
            <a:r>
              <a:rPr lang="tr-TR" sz="2400">
                <a:solidFill>
                  <a:srgbClr val="FFFF00"/>
                </a:solidFill>
                <a:latin typeface="Comic Sans MS" charset="0"/>
              </a:rPr>
              <a:t>mRNA üçlü nükleotid grupları (kodon) halinde tRNA antikodonunun mRNA kodonu ile eşleşmesi aracılığı ile ribozomlarda transle olur. </a:t>
            </a:r>
            <a:endParaRPr lang="en-US" sz="24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777398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09600" y="381000"/>
            <a:ext cx="75438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Transkripsiyon asimetriktir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–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DNA’nın yalnızca bir zinciri “kalıp zincir” RNA’ya transkribe olur.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RN transkripti kalıp olmayan zincirle aynı dizilime sahiptir.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04800" y="4038600"/>
            <a:ext cx="7924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>
                <a:solidFill>
                  <a:srgbClr val="FFFF00"/>
                </a:solidFill>
                <a:latin typeface="Comic Sans MS" charset="0"/>
              </a:rPr>
              <a:t>RNA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yalnızca 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5</a:t>
            </a:r>
            <a:r>
              <a:rPr lang="ja-JP" altLang="en-US" sz="200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den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3</a:t>
            </a:r>
            <a:r>
              <a:rPr lang="ja-JP" altLang="en-US" sz="2000">
                <a:solidFill>
                  <a:srgbClr val="FFFF00"/>
                </a:solidFill>
                <a:latin typeface="Comic Sans MS" charset="0"/>
              </a:rPr>
              <a:t>’</a:t>
            </a:r>
            <a:r>
              <a:rPr lang="en-US" sz="2000">
                <a:solidFill>
                  <a:srgbClr val="FFFF00"/>
                </a:solidFill>
                <a:latin typeface="Comic Sans MS" charset="0"/>
              </a:rPr>
              <a:t> </a:t>
            </a:r>
            <a:r>
              <a:rPr lang="tr-TR" sz="2000">
                <a:solidFill>
                  <a:srgbClr val="FFFF00"/>
                </a:solidFill>
                <a:latin typeface="Comic Sans MS" charset="0"/>
              </a:rPr>
              <a:t>yönüne transkribe olur.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Kalıp zincir 3’ 5’ yönünde okunur.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8535988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12"/>
          <a:stretch>
            <a:fillRect/>
          </a:stretch>
        </p:blipFill>
        <p:spPr bwMode="auto">
          <a:xfrm>
            <a:off x="609600" y="304800"/>
            <a:ext cx="7850188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88"/>
          <a:stretch>
            <a:fillRect/>
          </a:stretch>
        </p:blipFill>
        <p:spPr bwMode="auto">
          <a:xfrm>
            <a:off x="685800" y="3200400"/>
            <a:ext cx="78501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00400"/>
            <a:ext cx="80010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609600" y="1295400"/>
            <a:ext cx="792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DNA’nın herhangi bir zincir kalıp olarak kullanılabilir. Bir gen transkribe olmak için seçilen tek bir zincirden ifadelenir.</a:t>
            </a:r>
          </a:p>
        </p:txBody>
      </p:sp>
      <p:sp>
        <p:nvSpPr>
          <p:cNvPr id="26628" name="AutoShape 5"/>
          <p:cNvSpPr>
            <a:spLocks/>
          </p:cNvSpPr>
          <p:nvPr/>
        </p:nvSpPr>
        <p:spPr bwMode="auto">
          <a:xfrm>
            <a:off x="8077200" y="39624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8229600" y="4038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DNA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03"/>
          <a:stretch>
            <a:fillRect/>
          </a:stretch>
        </p:blipFill>
        <p:spPr bwMode="auto">
          <a:xfrm>
            <a:off x="457200" y="533400"/>
            <a:ext cx="4637088" cy="562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257800" y="1371600"/>
            <a:ext cx="3429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000">
                <a:solidFill>
                  <a:srgbClr val="FFFF00"/>
                </a:solidFill>
                <a:latin typeface="Comic Sans MS" charset="0"/>
              </a:rPr>
              <a:t>Birçok RNA polimeraz aynı anda bir geni transkribe edebilir.</a:t>
            </a:r>
            <a:endParaRPr lang="en-US" sz="2000">
              <a:solidFill>
                <a:srgbClr val="FFFF00"/>
              </a:solidFill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228600"/>
            <a:ext cx="2667000" cy="9144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Comic Sans MS" charset="0"/>
              </a:rPr>
              <a:t>RNA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153400" cy="4800600"/>
          </a:xfrm>
        </p:spPr>
        <p:txBody>
          <a:bodyPr/>
          <a:lstStyle/>
          <a:p>
            <a:r>
              <a:rPr lang="tr-TR" sz="3000">
                <a:solidFill>
                  <a:srgbClr val="FFFF00"/>
                </a:solidFill>
                <a:latin typeface="Comic Sans MS" charset="0"/>
              </a:rPr>
              <a:t>Transkripsiyon</a:t>
            </a:r>
            <a:r>
              <a:rPr lang="en-US" sz="3000">
                <a:solidFill>
                  <a:srgbClr val="FFFF00"/>
                </a:solidFill>
                <a:latin typeface="Comic Sans MS" charset="0"/>
              </a:rPr>
              <a:t>: </a:t>
            </a:r>
            <a:r>
              <a:rPr lang="tr-TR" sz="3000">
                <a:solidFill>
                  <a:srgbClr val="FFFF00"/>
                </a:solidFill>
                <a:latin typeface="Comic Sans MS" charset="0"/>
              </a:rPr>
              <a:t>DNA’daki bilginin RNA’ya aktarılması </a:t>
            </a:r>
          </a:p>
          <a:p>
            <a:r>
              <a:rPr lang="en-US" sz="3000">
                <a:solidFill>
                  <a:srgbClr val="FFFF00"/>
                </a:solidFill>
                <a:latin typeface="Comic Sans MS" charset="0"/>
              </a:rPr>
              <a:t>RNA</a:t>
            </a: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Tek zincirli bir polinükleotid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Riboz şeker içerir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DNA’daki timin yerine urasil içerir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  <a:p>
            <a:pPr lvl="1"/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Olgunlaşmış mRNA moleküllerinin 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5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ve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3</a:t>
            </a:r>
            <a:r>
              <a:rPr lang="ja-JP" alt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’</a:t>
            </a:r>
            <a:r>
              <a:rPr lang="en-US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 </a:t>
            </a:r>
            <a:r>
              <a:rPr lang="tr-TR">
                <a:solidFill>
                  <a:srgbClr val="FFFF00"/>
                </a:solidFill>
                <a:latin typeface="Comic Sans MS" charset="0"/>
                <a:ea typeface="ＭＳ Ｐゴシック" charset="0"/>
              </a:rPr>
              <a:t>uçları işlevsel önem taşır.</a:t>
            </a:r>
            <a:endParaRPr lang="en-US">
              <a:solidFill>
                <a:srgbClr val="FFFF00"/>
              </a:solidFill>
              <a:latin typeface="Comic Sans M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1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1143000"/>
          </a:xfrm>
          <a:noFill/>
        </p:spPr>
        <p:txBody>
          <a:bodyPr/>
          <a:lstStyle/>
          <a:p>
            <a:r>
              <a:rPr lang="en-US">
                <a:solidFill>
                  <a:srgbClr val="FFFF00"/>
                </a:solidFill>
                <a:latin typeface="Comic Sans MS" charset="0"/>
              </a:rPr>
              <a:t>Ribosomal RNA </a:t>
            </a:r>
            <a:r>
              <a:rPr lang="tr-TR">
                <a:solidFill>
                  <a:srgbClr val="FFFF00"/>
                </a:solidFill>
                <a:latin typeface="Comic Sans MS" charset="0"/>
              </a:rPr>
              <a:t>yapısı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  <p:graphicFrame>
        <p:nvGraphicFramePr>
          <p:cNvPr id="19458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685800" y="1295400"/>
          <a:ext cx="3429000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Photo Editor Photo" r:id="rId3" imgW="5114286" imgH="7276190" progId="MSPhotoEd.3">
                  <p:embed/>
                </p:oleObj>
              </mc:Choice>
              <mc:Fallback>
                <p:oleObj name="Photo Editor Photo" r:id="rId3" imgW="5114286" imgH="72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8000"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95400"/>
                        <a:ext cx="3429000" cy="4876800"/>
                      </a:xfrm>
                      <a:prstGeom prst="rect">
                        <a:avLst/>
                      </a:prstGeom>
                      <a:noFill/>
                      <a:extLst>
                        <a:ext uri="{FAA26D3D-D897-4be2-8F04-BA451C77F1D7}">
                          <ma14:placeholderFlag xmlns:ma14="http://schemas.microsoft.com/office/mac/drawingml/2011/main" val="1"/>
                        </a:ex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953000" y="2057400"/>
            <a:ext cx="358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  <a:latin typeface="Comic Sans MS" charset="0"/>
              </a:rPr>
              <a:t>Tek zincirli RNA molekülü ikincil yapıya sahiptir.</a:t>
            </a:r>
            <a:endParaRPr lang="en-US">
              <a:solidFill>
                <a:srgbClr val="FFFF00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518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" pitchFamily="-4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3333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DAD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713</Words>
  <Application>Microsoft Macintosh PowerPoint</Application>
  <PresentationFormat>On-screen Show (4:3)</PresentationFormat>
  <Paragraphs>144</Paragraphs>
  <Slides>36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Comic Sans MS</vt:lpstr>
      <vt:lpstr>ＭＳ Ｐゴシック</vt:lpstr>
      <vt:lpstr>Times</vt:lpstr>
      <vt:lpstr>Arial</vt:lpstr>
      <vt:lpstr>Blank Presentation</vt:lpstr>
      <vt:lpstr>Microsoft Draw Drawing</vt:lpstr>
      <vt:lpstr>Photo Editor Photo</vt:lpstr>
      <vt:lpstr>Biyoteknoloji ve Genetik II   Hafta 8 TRANSKRİPSİYON ve TRANSLASYON</vt:lpstr>
      <vt:lpstr>Transkripsiyon</vt:lpstr>
      <vt:lpstr>Transkripsiyon</vt:lpstr>
      <vt:lpstr>PowerPoint Presentation</vt:lpstr>
      <vt:lpstr>PowerPoint Presentation</vt:lpstr>
      <vt:lpstr>PowerPoint Presentation</vt:lpstr>
      <vt:lpstr>PowerPoint Presentation</vt:lpstr>
      <vt:lpstr>RNA</vt:lpstr>
      <vt:lpstr>Ribosomal RNA yapısı</vt:lpstr>
      <vt:lpstr>PowerPoint Presentation</vt:lpstr>
      <vt:lpstr>PowerPoint Presentation</vt:lpstr>
      <vt:lpstr>RNA çeşitleri</vt:lpstr>
      <vt:lpstr>RNA polimeraz</vt:lpstr>
      <vt:lpstr>Transkripsiyon basamakları</vt:lpstr>
      <vt:lpstr>Transkripsiyon başlangıcı</vt:lpstr>
      <vt:lpstr>Uzama ve Sonlanma</vt:lpstr>
      <vt:lpstr>Prokaryotlar</vt:lpstr>
      <vt:lpstr>Ökaryotlar</vt:lpstr>
      <vt:lpstr>Prokaryotlar-Ökaryotlar</vt:lpstr>
      <vt:lpstr>Prokaryotik Promotor</vt:lpstr>
      <vt:lpstr>Ökaryotik mRNA</vt:lpstr>
      <vt:lpstr>Ökaryotik mRNA işlenmesi</vt:lpstr>
      <vt:lpstr>5’ şapka</vt:lpstr>
      <vt:lpstr>PolyA</vt:lpstr>
      <vt:lpstr>İntronların çıkarılması</vt:lpstr>
      <vt:lpstr>PowerPoint Presentation</vt:lpstr>
      <vt:lpstr>PowerPoint Presentation</vt:lpstr>
      <vt:lpstr>TRANSLASYON</vt:lpstr>
      <vt:lpstr>Translasyon</vt:lpstr>
      <vt:lpstr>Translasyon</vt:lpstr>
      <vt:lpstr>Gen ifadesi</vt:lpstr>
      <vt:lpstr>Translasyon</vt:lpstr>
      <vt:lpstr>Translasyon</vt:lpstr>
      <vt:lpstr>Translasyon</vt:lpstr>
      <vt:lpstr>Translasyon</vt:lpstr>
      <vt:lpstr>PowerPoint Presentation</vt:lpstr>
    </vt:vector>
  </TitlesOfParts>
  <Company>UU Som</Company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Properties of Nucleic Acids</dc:title>
  <dc:creator>Tim Formosa</dc:creator>
  <cp:lastModifiedBy>Hilal Özdağ</cp:lastModifiedBy>
  <cp:revision>67</cp:revision>
  <dcterms:created xsi:type="dcterms:W3CDTF">1999-12-29T22:35:55Z</dcterms:created>
  <dcterms:modified xsi:type="dcterms:W3CDTF">2017-12-06T11:21:05Z</dcterms:modified>
</cp:coreProperties>
</file>