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9" r:id="rId2"/>
    <p:sldId id="415" r:id="rId3"/>
    <p:sldId id="386" r:id="rId4"/>
    <p:sldId id="387" r:id="rId5"/>
    <p:sldId id="388" r:id="rId6"/>
    <p:sldId id="389" r:id="rId7"/>
    <p:sldId id="390" r:id="rId8"/>
    <p:sldId id="416" r:id="rId9"/>
    <p:sldId id="417" r:id="rId10"/>
    <p:sldId id="418" r:id="rId11"/>
    <p:sldId id="419" r:id="rId12"/>
    <p:sldId id="420" r:id="rId13"/>
    <p:sldId id="391" r:id="rId14"/>
    <p:sldId id="392" r:id="rId15"/>
    <p:sldId id="393" r:id="rId16"/>
    <p:sldId id="395" r:id="rId17"/>
    <p:sldId id="404" r:id="rId18"/>
    <p:sldId id="405" r:id="rId19"/>
    <p:sldId id="406" r:id="rId20"/>
    <p:sldId id="394" r:id="rId21"/>
    <p:sldId id="403" r:id="rId22"/>
    <p:sldId id="396" r:id="rId23"/>
    <p:sldId id="397" r:id="rId24"/>
    <p:sldId id="398" r:id="rId25"/>
    <p:sldId id="399" r:id="rId26"/>
    <p:sldId id="400" r:id="rId27"/>
    <p:sldId id="401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380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5C8"/>
    <a:srgbClr val="62BBB2"/>
    <a:srgbClr val="4DB9BB"/>
    <a:srgbClr val="66CCFF"/>
    <a:srgbClr val="660066"/>
    <a:srgbClr val="CC00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12"/>
  </p:normalViewPr>
  <p:slideViewPr>
    <p:cSldViewPr>
      <p:cViewPr>
        <p:scale>
          <a:sx n="75" d="100"/>
          <a:sy n="75" d="100"/>
        </p:scale>
        <p:origin x="3376" y="1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722A91-C805-FE47-AA2D-AFC906EC5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91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C4B2C5F7-6158-5B4D-A2B7-3E0CC474AC9B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6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r>
              <a:rPr lang="en-US"/>
              <a:t>Özdağ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2DACF3D-260E-814B-9571-7A69EEE76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1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66979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387337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21702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270820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37541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6678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408409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313563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326205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25010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213575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92950" y="6524625"/>
            <a:ext cx="2051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omic Sans MS" charset="0"/>
              </a:defRPr>
            </a:lvl1pPr>
          </a:lstStyle>
          <a:p>
            <a:r>
              <a:rPr lang="en-US"/>
              <a:t>Özdağ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857250"/>
            <a:ext cx="8588375" cy="3095625"/>
          </a:xfrm>
        </p:spPr>
        <p:txBody>
          <a:bodyPr anchorCtr="1"/>
          <a:lstStyle/>
          <a:p>
            <a:r>
              <a:rPr lang="tr-TR" sz="4000" b="1" dirty="0" err="1" smtClean="0">
                <a:solidFill>
                  <a:schemeClr val="tx2"/>
                </a:solidFill>
                <a:latin typeface="Times" charset="0"/>
              </a:rPr>
              <a:t>Biyoteknoloji</a:t>
            </a:r>
            <a:r>
              <a:rPr lang="tr-TR" sz="4000" b="1" dirty="0" smtClean="0">
                <a:solidFill>
                  <a:schemeClr val="tx2"/>
                </a:solidFill>
                <a:latin typeface="Times" charset="0"/>
              </a:rPr>
              <a:t> ve </a:t>
            </a:r>
            <a:r>
              <a:rPr lang="tr-TR" sz="4000" b="1" dirty="0">
                <a:solidFill>
                  <a:schemeClr val="tx2"/>
                </a:solidFill>
                <a:latin typeface="Times" charset="0"/>
              </a:rPr>
              <a:t>Genetik </a:t>
            </a:r>
            <a:r>
              <a:rPr lang="tr-TR" sz="4000" b="1" dirty="0" smtClean="0">
                <a:solidFill>
                  <a:schemeClr val="tx2"/>
                </a:solidFill>
                <a:latin typeface="Times" charset="0"/>
              </a:rPr>
              <a:t>II</a:t>
            </a:r>
            <a:br>
              <a:rPr lang="tr-TR" sz="4000" b="1" dirty="0" smtClean="0">
                <a:solidFill>
                  <a:schemeClr val="tx2"/>
                </a:solidFill>
                <a:latin typeface="Times" charset="0"/>
              </a:rPr>
            </a:br>
            <a:r>
              <a:rPr lang="tr-TR" sz="4000" b="1" dirty="0">
                <a:solidFill>
                  <a:schemeClr val="tx2"/>
                </a:solidFill>
                <a:latin typeface="Times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Times" charset="0"/>
              </a:rPr>
            </a:br>
            <a:r>
              <a:rPr lang="tr-TR" sz="4000" b="1" dirty="0">
                <a:solidFill>
                  <a:schemeClr val="tx2"/>
                </a:solidFill>
                <a:latin typeface="Times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Times" charset="0"/>
              </a:rPr>
            </a:br>
            <a:r>
              <a:rPr lang="tr-TR" sz="4000" b="1" dirty="0">
                <a:solidFill>
                  <a:schemeClr val="tx2"/>
                </a:solidFill>
                <a:latin typeface="Times" charset="0"/>
              </a:rPr>
              <a:t>Hafta </a:t>
            </a:r>
            <a:r>
              <a:rPr lang="tr-TR" sz="4000" b="1" dirty="0" smtClean="0">
                <a:solidFill>
                  <a:schemeClr val="tx2"/>
                </a:solidFill>
                <a:latin typeface="Times" charset="0"/>
              </a:rPr>
              <a:t>8</a:t>
            </a:r>
            <a:r>
              <a:rPr lang="tr-TR" sz="4000" b="1" dirty="0">
                <a:solidFill>
                  <a:schemeClr val="tx2"/>
                </a:solidFill>
                <a:latin typeface="Times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Times" charset="0"/>
              </a:rPr>
            </a:br>
            <a:r>
              <a:rPr lang="tr-TR" sz="4000" b="1" dirty="0" smtClean="0">
                <a:solidFill>
                  <a:schemeClr val="tx2"/>
                </a:solidFill>
                <a:latin typeface="Times" charset="0"/>
              </a:rPr>
              <a:t>TRANSKRİPSİYON ve TRANSLASYON</a:t>
            </a:r>
            <a:endParaRPr lang="en-US" sz="4000" b="1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15363" name="Text Box 19"/>
          <p:cNvSpPr txBox="1">
            <a:spLocks noChangeArrowheads="1"/>
          </p:cNvSpPr>
          <p:nvPr/>
        </p:nvSpPr>
        <p:spPr bwMode="auto">
          <a:xfrm>
            <a:off x="1331640" y="4581128"/>
            <a:ext cx="68104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FFFF00"/>
                </a:solidFill>
              </a:rPr>
              <a:t>Prof. </a:t>
            </a:r>
            <a:r>
              <a:rPr lang="tr-TR" b="1" dirty="0">
                <a:solidFill>
                  <a:srgbClr val="FFFF00"/>
                </a:solidFill>
              </a:rPr>
              <a:t>Dr. Hilal Özdağ</a:t>
            </a:r>
          </a:p>
          <a:p>
            <a:pPr algn="ctr"/>
            <a:endParaRPr lang="tr-TR" b="1" dirty="0">
              <a:solidFill>
                <a:srgbClr val="FFFF00"/>
              </a:solidFill>
            </a:endParaRPr>
          </a:p>
          <a:p>
            <a:pPr algn="ctr"/>
            <a:r>
              <a:rPr lang="tr-TR" b="1" dirty="0">
                <a:solidFill>
                  <a:srgbClr val="FFFF00"/>
                </a:solidFill>
              </a:rPr>
              <a:t>A.Ü </a:t>
            </a:r>
            <a:r>
              <a:rPr lang="tr-TR" b="1" dirty="0" err="1">
                <a:solidFill>
                  <a:srgbClr val="FFFF00"/>
                </a:solidFill>
              </a:rPr>
              <a:t>Biyoteknoloji</a:t>
            </a:r>
            <a:r>
              <a:rPr lang="tr-TR" b="1" dirty="0">
                <a:solidFill>
                  <a:srgbClr val="FFFF00"/>
                </a:solidFill>
              </a:rPr>
              <a:t> Enstitüsü Merkez Laboratuvarı</a:t>
            </a:r>
          </a:p>
          <a:p>
            <a:pPr algn="ctr"/>
            <a:r>
              <a:rPr lang="tr-TR" b="1" dirty="0">
                <a:solidFill>
                  <a:srgbClr val="FFFF00"/>
                </a:solidFill>
              </a:rPr>
              <a:t>Tel: 2225826</a:t>
            </a:r>
            <a:r>
              <a:rPr lang="tr-TR" b="1" dirty="0" smtClean="0">
                <a:solidFill>
                  <a:srgbClr val="FFFF00"/>
                </a:solidFill>
              </a:rPr>
              <a:t>/125</a:t>
            </a:r>
            <a:endParaRPr lang="tr-TR" b="1" dirty="0">
              <a:solidFill>
                <a:srgbClr val="FFFF00"/>
              </a:solidFill>
            </a:endParaRPr>
          </a:p>
          <a:p>
            <a:pPr algn="ctr"/>
            <a:r>
              <a:rPr lang="tr-TR" b="1" dirty="0">
                <a:solidFill>
                  <a:srgbClr val="FFFF00"/>
                </a:solidFill>
              </a:rPr>
              <a:t>Eposta: </a:t>
            </a:r>
            <a:r>
              <a:rPr lang="tr-TR" b="1" dirty="0" err="1">
                <a:solidFill>
                  <a:srgbClr val="FFFF00"/>
                </a:solidFill>
              </a:rPr>
              <a:t>hilalozdag@gmail.com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HPBIOTEK\Belgelerim\Alınan Dosyalarım\biyoteknoloji_log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71438"/>
            <a:ext cx="1708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" r="49991" b="49986"/>
          <a:stretch>
            <a:fillRect/>
          </a:stretch>
        </p:blipFill>
        <p:spPr bwMode="auto">
          <a:xfrm>
            <a:off x="1066800" y="762000"/>
            <a:ext cx="42687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r="51897" b="49112"/>
          <a:stretch>
            <a:fillRect/>
          </a:stretch>
        </p:blipFill>
        <p:spPr bwMode="auto">
          <a:xfrm>
            <a:off x="3657600" y="36576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562600" y="10668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Comic Sans MS" charset="0"/>
              </a:rPr>
              <a:t>Deo</a:t>
            </a:r>
            <a:r>
              <a:rPr lang="tr-TR" sz="1800" b="1">
                <a:solidFill>
                  <a:srgbClr val="FFFF00"/>
                </a:solidFill>
                <a:latin typeface="Comic Sans MS" charset="0"/>
              </a:rPr>
              <a:t>ksi</a:t>
            </a:r>
            <a:r>
              <a:rPr lang="en-US" sz="1800">
                <a:solidFill>
                  <a:srgbClr val="FFFF00"/>
                </a:solidFill>
                <a:latin typeface="Comic Sans MS" charset="0"/>
              </a:rPr>
              <a:t>ribon</a:t>
            </a:r>
            <a:r>
              <a:rPr lang="tr-TR" sz="1800">
                <a:solidFill>
                  <a:srgbClr val="FFFF00"/>
                </a:solidFill>
                <a:latin typeface="Comic Sans MS" charset="0"/>
              </a:rPr>
              <a:t>ükleozid </a:t>
            </a:r>
            <a:r>
              <a:rPr lang="en-US" sz="1800">
                <a:solidFill>
                  <a:srgbClr val="FFFF00"/>
                </a:solidFill>
                <a:latin typeface="Comic Sans MS" charset="0"/>
              </a:rPr>
              <a:t>5</a:t>
            </a:r>
            <a:r>
              <a:rPr lang="ja-JP" altLang="en-US" sz="1800">
                <a:solidFill>
                  <a:srgbClr val="FFFF00"/>
                </a:solidFill>
                <a:latin typeface="Comic Sans MS" charset="0"/>
              </a:rPr>
              <a:t>’</a:t>
            </a:r>
            <a:r>
              <a:rPr lang="en-US" sz="1800">
                <a:solidFill>
                  <a:srgbClr val="FFFF00"/>
                </a:solidFill>
                <a:latin typeface="Comic Sans MS" charset="0"/>
              </a:rPr>
              <a:t>-</a:t>
            </a:r>
            <a:r>
              <a:rPr lang="tr-TR" sz="1800">
                <a:solidFill>
                  <a:srgbClr val="FFFF00"/>
                </a:solidFill>
                <a:latin typeface="Comic Sans MS" charset="0"/>
              </a:rPr>
              <a:t>monofosfat</a:t>
            </a:r>
            <a:endParaRPr lang="en-US" sz="180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46482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Comic Sans MS" charset="0"/>
              </a:rPr>
              <a:t>Ribo</a:t>
            </a:r>
            <a:r>
              <a:rPr lang="en-US" sz="1800">
                <a:solidFill>
                  <a:srgbClr val="FFFF00"/>
                </a:solidFill>
                <a:latin typeface="Comic Sans MS" charset="0"/>
              </a:rPr>
              <a:t>n</a:t>
            </a:r>
            <a:r>
              <a:rPr lang="tr-TR" sz="1800">
                <a:solidFill>
                  <a:srgbClr val="FFFF00"/>
                </a:solidFill>
                <a:latin typeface="Comic Sans MS" charset="0"/>
              </a:rPr>
              <a:t>ükleozid</a:t>
            </a:r>
            <a:r>
              <a:rPr lang="en-US" sz="1800">
                <a:solidFill>
                  <a:srgbClr val="FFFF00"/>
                </a:solidFill>
                <a:latin typeface="Comic Sans MS" charset="0"/>
              </a:rPr>
              <a:t> 5</a:t>
            </a:r>
            <a:r>
              <a:rPr lang="ja-JP" altLang="en-US" sz="1800">
                <a:solidFill>
                  <a:srgbClr val="FFFF00"/>
                </a:solidFill>
                <a:latin typeface="Comic Sans MS" charset="0"/>
              </a:rPr>
              <a:t>’</a:t>
            </a:r>
            <a:r>
              <a:rPr lang="en-US" sz="1800">
                <a:solidFill>
                  <a:srgbClr val="FFFF00"/>
                </a:solidFill>
                <a:latin typeface="Comic Sans MS" charset="0"/>
              </a:rPr>
              <a:t>-</a:t>
            </a:r>
            <a:r>
              <a:rPr lang="tr-TR" sz="1800">
                <a:solidFill>
                  <a:srgbClr val="FFFF00"/>
                </a:solidFill>
                <a:latin typeface="Comic Sans MS" charset="0"/>
              </a:rPr>
              <a:t>monofosfat</a:t>
            </a:r>
            <a:endParaRPr lang="en-US" sz="180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0486" name="AutoShape 6"/>
          <p:cNvSpPr>
            <a:spLocks/>
          </p:cNvSpPr>
          <p:nvPr/>
        </p:nvSpPr>
        <p:spPr bwMode="auto">
          <a:xfrm>
            <a:off x="3200400" y="3810000"/>
            <a:ext cx="228600" cy="2362200"/>
          </a:xfrm>
          <a:prstGeom prst="leftBrace">
            <a:avLst>
              <a:gd name="adj1" fmla="val 86111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487" name="AutoShape 7"/>
          <p:cNvSpPr>
            <a:spLocks/>
          </p:cNvSpPr>
          <p:nvPr/>
        </p:nvSpPr>
        <p:spPr bwMode="auto">
          <a:xfrm>
            <a:off x="5334000" y="762000"/>
            <a:ext cx="228600" cy="2286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2895600" y="2438400"/>
            <a:ext cx="533400" cy="533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5334000" y="5410200"/>
            <a:ext cx="533400" cy="533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animBg="1"/>
      <p:bldP spid="798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78788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52600" y="1752600"/>
            <a:ext cx="2286000" cy="1143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867400" y="3581400"/>
            <a:ext cx="2514600" cy="1066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0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5867400" cy="914400"/>
          </a:xfrm>
          <a:noFill/>
        </p:spPr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charset="0"/>
              </a:rPr>
              <a:t>RNA çeşitleri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tr-TR" sz="2000">
                <a:solidFill>
                  <a:srgbClr val="FFFF00"/>
                </a:solidFill>
                <a:latin typeface="Comic Sans MS" charset="0"/>
              </a:rPr>
              <a:t>mRNA: Protein kodlayan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000">
              <a:solidFill>
                <a:srgbClr val="FFFF00"/>
              </a:solidFill>
              <a:latin typeface="Comic Sans MS" charset="0"/>
            </a:endParaRPr>
          </a:p>
          <a:p>
            <a:pPr lvl="1" algn="just">
              <a:lnSpc>
                <a:spcPct val="80000"/>
              </a:lnSpc>
            </a:pPr>
            <a:r>
              <a:rPr lang="tr-TR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Başlıca transkriptlerdir</a:t>
            </a:r>
            <a:endParaRPr lang="en-US" sz="18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 algn="just">
              <a:lnSpc>
                <a:spcPct val="80000"/>
              </a:lnSpc>
            </a:pPr>
            <a:r>
              <a:rPr lang="tr-TR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Ökaryotlarda transkripsiyon sonrası işlemden geçirilir</a:t>
            </a:r>
            <a:endParaRPr lang="en-US" sz="18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2" algn="just">
              <a:lnSpc>
                <a:spcPct val="80000"/>
              </a:lnSpc>
            </a:pPr>
            <a:r>
              <a:rPr lang="en-US" sz="16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5</a:t>
            </a:r>
            <a:r>
              <a:rPr lang="ja-JP" altLang="en-US" sz="16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’</a:t>
            </a:r>
            <a:r>
              <a:rPr lang="en-US" sz="16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tr-TR" sz="16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ve</a:t>
            </a:r>
            <a:r>
              <a:rPr lang="en-US" sz="16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3</a:t>
            </a:r>
            <a:r>
              <a:rPr lang="ja-JP" altLang="en-US" sz="16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’</a:t>
            </a:r>
            <a:r>
              <a:rPr lang="en-US" sz="16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tr-TR" sz="16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uç modifikasyonu</a:t>
            </a:r>
            <a:endParaRPr lang="en-US" sz="16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2" algn="just">
              <a:lnSpc>
                <a:spcPct val="80000"/>
              </a:lnSpc>
            </a:pPr>
            <a:r>
              <a:rPr lang="en-US" sz="16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İntro</a:t>
            </a:r>
            <a:r>
              <a:rPr lang="tr-TR" sz="16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nların uzaklaştırılması</a:t>
            </a:r>
          </a:p>
          <a:p>
            <a:pPr lvl="2" algn="just">
              <a:lnSpc>
                <a:spcPct val="80000"/>
              </a:lnSpc>
              <a:buFontTx/>
              <a:buNone/>
            </a:pPr>
            <a:endParaRPr lang="en-US" sz="16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algn="just">
              <a:lnSpc>
                <a:spcPct val="80000"/>
              </a:lnSpc>
            </a:pPr>
            <a:r>
              <a:rPr lang="tr-TR" sz="2000">
                <a:solidFill>
                  <a:srgbClr val="FFFF00"/>
                </a:solidFill>
                <a:latin typeface="Comic Sans MS" charset="0"/>
              </a:rPr>
              <a:t>İşlevsel/Yapısal</a:t>
            </a:r>
            <a:r>
              <a:rPr lang="en-US" sz="2000">
                <a:solidFill>
                  <a:srgbClr val="FFFF00"/>
                </a:solidFill>
                <a:latin typeface="Comic Sans MS" charset="0"/>
              </a:rPr>
              <a:t>  RNA</a:t>
            </a:r>
            <a:endParaRPr lang="tr-TR" sz="2000">
              <a:solidFill>
                <a:srgbClr val="FFFF00"/>
              </a:solidFill>
              <a:latin typeface="Comic Sans MS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en-US" sz="2000">
              <a:solidFill>
                <a:srgbClr val="FFFF00"/>
              </a:solidFill>
              <a:latin typeface="Comic Sans MS" charset="0"/>
            </a:endParaRPr>
          </a:p>
          <a:p>
            <a:pPr lvl="1" algn="just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tRNA: </a:t>
            </a:r>
            <a:r>
              <a:rPr lang="tr-TR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amino asitleri ribozoma taşır.</a:t>
            </a:r>
            <a:endParaRPr lang="en-US" sz="18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 algn="just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rRNA: </a:t>
            </a:r>
            <a:r>
              <a:rPr lang="tr-TR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ribozomların yapısal ve katalitik bileşenleridir.</a:t>
            </a:r>
            <a:endParaRPr lang="en-US" sz="18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 algn="just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snRNA: </a:t>
            </a:r>
            <a:r>
              <a:rPr lang="tr-TR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spliceosome’un yapısal ve katalitik bileşenleridir.</a:t>
            </a:r>
            <a:endParaRPr lang="en-US" sz="18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 algn="just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snoRNA: </a:t>
            </a:r>
            <a:r>
              <a:rPr lang="tr-TR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küçük</a:t>
            </a:r>
            <a:r>
              <a:rPr lang="en-US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tr-TR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nükleolar</a:t>
            </a:r>
            <a:r>
              <a:rPr lang="en-US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RNA </a:t>
            </a:r>
            <a:r>
              <a:rPr lang="tr-TR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rRNA olgunlaşmasına katılır. </a:t>
            </a:r>
            <a:endParaRPr lang="en-US" sz="18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 algn="just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scRNA: </a:t>
            </a:r>
            <a:r>
              <a:rPr lang="tr-TR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sitoplazmadaki protein trafiğini yönlendirir.</a:t>
            </a:r>
          </a:p>
          <a:p>
            <a:pPr lvl="1" algn="just">
              <a:lnSpc>
                <a:spcPct val="80000"/>
              </a:lnSpc>
            </a:pPr>
            <a:r>
              <a:rPr lang="tr-TR" sz="1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siRNA: small interfering RNA gen ifadesinin kontrolünde rol alır.</a:t>
            </a:r>
            <a:endParaRPr lang="en-US" sz="18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248400" cy="914400"/>
          </a:xfrm>
          <a:noFill/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omic Sans MS" charset="0"/>
              </a:rPr>
              <a:t>RNA pol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imeraz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Comic Sans MS" charset="0"/>
              </a:rPr>
              <a:t>Prokaryot</a:t>
            </a:r>
            <a:r>
              <a:rPr lang="tr-TR" sz="2800">
                <a:solidFill>
                  <a:srgbClr val="FFFF00"/>
                </a:solidFill>
                <a:latin typeface="Comic Sans MS" charset="0"/>
              </a:rPr>
              <a:t>lar</a:t>
            </a:r>
            <a:r>
              <a:rPr lang="en-US" sz="2800">
                <a:solidFill>
                  <a:srgbClr val="FFFF00"/>
                </a:solidFill>
                <a:latin typeface="Comic Sans MS" charset="0"/>
              </a:rPr>
              <a:t>:</a:t>
            </a:r>
            <a:r>
              <a:rPr lang="tr-TR" sz="2800">
                <a:solidFill>
                  <a:srgbClr val="FFFF00"/>
                </a:solidFill>
                <a:latin typeface="Comic Sans MS" charset="0"/>
              </a:rPr>
              <a:t> tek bir</a:t>
            </a:r>
            <a:r>
              <a:rPr lang="en-US" sz="2800">
                <a:solidFill>
                  <a:srgbClr val="FFFF00"/>
                </a:solidFill>
                <a:latin typeface="Comic Sans MS" charset="0"/>
              </a:rPr>
              <a:t> RNA pol</a:t>
            </a:r>
            <a:r>
              <a:rPr lang="tr-TR" sz="2800">
                <a:solidFill>
                  <a:srgbClr val="FFFF00"/>
                </a:solidFill>
                <a:latin typeface="Comic Sans MS" charset="0"/>
              </a:rPr>
              <a:t>imeraz</a:t>
            </a:r>
            <a:endParaRPr lang="en-US" sz="2800">
              <a:solidFill>
                <a:srgbClr val="FFFF00"/>
              </a:solidFill>
              <a:latin typeface="Comic Sans MS" charset="0"/>
            </a:endParaRPr>
          </a:p>
          <a:p>
            <a:pPr lvl="1">
              <a:lnSpc>
                <a:spcPct val="80000"/>
              </a:lnSpc>
            </a:pPr>
            <a:r>
              <a:rPr lang="en-US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mRNA, rRNA and tRNA</a:t>
            </a:r>
          </a:p>
          <a:p>
            <a:pPr lvl="1">
              <a:lnSpc>
                <a:spcPct val="80000"/>
              </a:lnSpc>
            </a:pPr>
            <a:r>
              <a:rPr lang="tr-TR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Trankripsiyon ve translasyon birbiri ile eşli gider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tr-TR" sz="2800">
                <a:solidFill>
                  <a:srgbClr val="FFFF00"/>
                </a:solidFill>
                <a:latin typeface="Comic Sans MS" charset="0"/>
              </a:rPr>
              <a:t>Ökaryotlar</a:t>
            </a:r>
            <a:r>
              <a:rPr lang="en-US" sz="2800">
                <a:solidFill>
                  <a:srgbClr val="FFFF00"/>
                </a:solidFill>
                <a:latin typeface="Comic Sans MS" charset="0"/>
              </a:rPr>
              <a:t>: </a:t>
            </a:r>
            <a:r>
              <a:rPr lang="tr-TR" sz="2800">
                <a:solidFill>
                  <a:srgbClr val="FFFF00"/>
                </a:solidFill>
                <a:latin typeface="Comic Sans MS" charset="0"/>
              </a:rPr>
              <a:t>üç</a:t>
            </a:r>
            <a:r>
              <a:rPr lang="en-US" sz="2800">
                <a:solidFill>
                  <a:srgbClr val="FFFF00"/>
                </a:solidFill>
                <a:latin typeface="Comic Sans MS" charset="0"/>
              </a:rPr>
              <a:t> RNA pol</a:t>
            </a:r>
            <a:r>
              <a:rPr lang="tr-TR" sz="2800">
                <a:solidFill>
                  <a:srgbClr val="FFFF00"/>
                </a:solidFill>
                <a:latin typeface="Comic Sans MS" charset="0"/>
              </a:rPr>
              <a:t>imeraz</a:t>
            </a:r>
            <a:endParaRPr lang="en-US" sz="2800">
              <a:solidFill>
                <a:srgbClr val="FFFF00"/>
              </a:solidFill>
              <a:latin typeface="Comic Sans MS" charset="0"/>
            </a:endParaRPr>
          </a:p>
          <a:p>
            <a:pPr lvl="1">
              <a:lnSpc>
                <a:spcPct val="80000"/>
              </a:lnSpc>
            </a:pPr>
            <a:r>
              <a:rPr lang="en-US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RNA </a:t>
            </a:r>
            <a:r>
              <a:rPr lang="tr-TR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polimeraz</a:t>
            </a:r>
            <a:r>
              <a:rPr lang="en-US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I</a:t>
            </a:r>
            <a:r>
              <a:rPr lang="tr-TR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:</a:t>
            </a:r>
            <a:r>
              <a:rPr lang="en-US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rRNA gen</a:t>
            </a:r>
            <a:r>
              <a:rPr lang="tr-TR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leri</a:t>
            </a:r>
            <a:endParaRPr lang="en-US" sz="22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RNA </a:t>
            </a:r>
            <a:r>
              <a:rPr lang="tr-TR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polimeraz</a:t>
            </a:r>
            <a:r>
              <a:rPr lang="en-US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II</a:t>
            </a:r>
            <a:r>
              <a:rPr lang="tr-TR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: mRNA</a:t>
            </a:r>
            <a:r>
              <a:rPr lang="en-US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tr-TR" sz="20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Transkriptler işlenir</a:t>
            </a:r>
            <a:endParaRPr lang="en-US" sz="20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RNA </a:t>
            </a:r>
            <a:r>
              <a:rPr lang="tr-TR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polimeraz</a:t>
            </a:r>
            <a:r>
              <a:rPr lang="en-US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III</a:t>
            </a:r>
            <a:r>
              <a:rPr lang="tr-TR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:</a:t>
            </a:r>
            <a:r>
              <a:rPr lang="en-US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tRNA</a:t>
            </a:r>
            <a:r>
              <a:rPr lang="tr-TR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, </a:t>
            </a:r>
            <a:r>
              <a:rPr lang="en-US" sz="22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5S rRNA </a:t>
            </a:r>
            <a:endParaRPr lang="tr-TR" sz="22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tr-TR" sz="2600">
                <a:solidFill>
                  <a:srgbClr val="FFFF00"/>
                </a:solidFill>
                <a:latin typeface="Comic Sans MS" charset="0"/>
              </a:rPr>
              <a:t>Ökaryotlarda transkripsiyon çekirdekte translasyon sitoplazmada ribozomlarda gerçekleşir.</a:t>
            </a:r>
            <a:endParaRPr lang="en-US" sz="2600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324600" cy="838200"/>
          </a:xfrm>
          <a:noFill/>
        </p:spPr>
        <p:txBody>
          <a:bodyPr/>
          <a:lstStyle/>
          <a:p>
            <a:r>
              <a:rPr lang="tr-TR" sz="3800">
                <a:solidFill>
                  <a:srgbClr val="FFFF00"/>
                </a:solidFill>
                <a:latin typeface="Comic Sans MS" charset="0"/>
              </a:rPr>
              <a:t>Transkripsiyon basamakları</a:t>
            </a:r>
            <a:endParaRPr lang="en-US" sz="380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5029200"/>
          </a:xfrm>
        </p:spPr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charset="0"/>
              </a:rPr>
              <a:t>Başlangıç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Genin 5’ ucundan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RNA polimeraz promotora bağlanır.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DNA çift zinciri ayrılır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r>
              <a:rPr lang="tr-TR">
                <a:solidFill>
                  <a:srgbClr val="FFFF00"/>
                </a:solidFill>
                <a:latin typeface="Comic Sans MS" charset="0"/>
              </a:rPr>
              <a:t>Uzama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Nükleotidler 3’ uçtan ilave olur.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GTP’den enerjisi sağlar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r>
              <a:rPr lang="tr-TR">
                <a:solidFill>
                  <a:srgbClr val="FFFF00"/>
                </a:solidFill>
                <a:latin typeface="Comic Sans MS" charset="0"/>
              </a:rPr>
              <a:t>Sonlanma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Genin 3’ ucunda gerçekleşir.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6019800"/>
            <a:ext cx="3870325" cy="520700"/>
            <a:chOff x="3168" y="2840"/>
            <a:chExt cx="2438" cy="328"/>
          </a:xfrm>
        </p:grpSpPr>
        <p:grpSp>
          <p:nvGrpSpPr>
            <p:cNvPr id="29701" name="Group 5"/>
            <p:cNvGrpSpPr>
              <a:grpSpLocks/>
            </p:cNvGrpSpPr>
            <p:nvPr/>
          </p:nvGrpSpPr>
          <p:grpSpPr bwMode="auto">
            <a:xfrm>
              <a:off x="3168" y="2840"/>
              <a:ext cx="2352" cy="328"/>
              <a:chOff x="3168" y="2840"/>
              <a:chExt cx="2352" cy="328"/>
            </a:xfrm>
          </p:grpSpPr>
          <p:sp>
            <p:nvSpPr>
              <p:cNvPr id="29703" name="Line 6"/>
              <p:cNvSpPr>
                <a:spLocks noChangeShapeType="1"/>
              </p:cNvSpPr>
              <p:nvPr/>
            </p:nvSpPr>
            <p:spPr bwMode="auto">
              <a:xfrm flipH="1">
                <a:off x="3168" y="3024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4" name="Rectangle 7"/>
              <p:cNvSpPr>
                <a:spLocks noChangeArrowheads="1"/>
              </p:cNvSpPr>
              <p:nvPr/>
            </p:nvSpPr>
            <p:spPr bwMode="auto">
              <a:xfrm>
                <a:off x="3792" y="2880"/>
                <a:ext cx="120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r-TR" sz="2000" b="1">
                    <a:latin typeface="Arial" charset="0"/>
                  </a:rPr>
                  <a:t>Kodlayıcı bölge</a:t>
                </a:r>
                <a:endParaRPr lang="en-US" sz="2000" b="1">
                  <a:latin typeface="Arial" charset="0"/>
                </a:endParaRPr>
              </a:p>
            </p:txBody>
          </p:sp>
          <p:sp>
            <p:nvSpPr>
              <p:cNvPr id="29705" name="Text Box 8"/>
              <p:cNvSpPr txBox="1">
                <a:spLocks noChangeArrowheads="1"/>
              </p:cNvSpPr>
              <p:nvPr/>
            </p:nvSpPr>
            <p:spPr bwMode="auto">
              <a:xfrm>
                <a:off x="3302" y="2840"/>
                <a:ext cx="57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Arial" charset="0"/>
                  </a:rPr>
                  <a:t>5</a:t>
                </a:r>
                <a:r>
                  <a:rPr lang="ja-JP" altLang="en-US" sz="1600" b="1">
                    <a:latin typeface="Arial" charset="0"/>
                  </a:rPr>
                  <a:t>’</a:t>
                </a:r>
                <a:r>
                  <a:rPr lang="en-US" sz="1600" b="1">
                    <a:latin typeface="Arial" charset="0"/>
                  </a:rPr>
                  <a:t>UTR</a:t>
                </a:r>
              </a:p>
            </p:txBody>
          </p:sp>
        </p:grpSp>
        <p:sp>
          <p:nvSpPr>
            <p:cNvPr id="29702" name="Text Box 9"/>
            <p:cNvSpPr txBox="1">
              <a:spLocks noChangeArrowheads="1"/>
            </p:cNvSpPr>
            <p:nvPr/>
          </p:nvSpPr>
          <p:spPr bwMode="auto">
            <a:xfrm>
              <a:off x="5030" y="2840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bg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bg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bg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3</a:t>
              </a:r>
              <a:r>
                <a:rPr lang="ja-JP" altLang="en-US" sz="1600" b="1">
                  <a:latin typeface="Arial" charset="0"/>
                </a:rPr>
                <a:t>’</a:t>
              </a:r>
              <a:r>
                <a:rPr lang="en-US" sz="1600" b="1">
                  <a:latin typeface="Arial" charset="0"/>
                </a:rPr>
                <a:t>UTR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" charset="0"/>
              </a:rPr>
              <a:t>Trans</a:t>
            </a:r>
            <a:r>
              <a:rPr lang="tr-TR">
                <a:solidFill>
                  <a:srgbClr val="FFFF00"/>
                </a:solidFill>
                <a:latin typeface="Times" charset="0"/>
              </a:rPr>
              <a:t>kripsiyon başlangıcı</a:t>
            </a:r>
            <a:endParaRPr lang="en-US">
              <a:solidFill>
                <a:srgbClr val="FFFF00"/>
              </a:solidFill>
              <a:latin typeface="Times" charset="0"/>
            </a:endParaRPr>
          </a:p>
        </p:txBody>
      </p:sp>
      <p:graphicFrame>
        <p:nvGraphicFramePr>
          <p:cNvPr id="30722" name="Object 1027"/>
          <p:cNvGraphicFramePr>
            <a:graphicFrameLocks noGrp="1" noChangeAspect="1"/>
          </p:cNvGraphicFramePr>
          <p:nvPr>
            <p:ph idx="1"/>
          </p:nvPr>
        </p:nvGraphicFramePr>
        <p:xfrm>
          <a:off x="684213" y="1571625"/>
          <a:ext cx="7927975" cy="451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Microsoft Draw Drawing" r:id="rId3" imgW="7929360" imgH="4518000" progId="MSDraw.Drawing.8.2">
                  <p:embed/>
                </p:oleObj>
              </mc:Choice>
              <mc:Fallback>
                <p:oleObj name="Microsoft Draw Drawing" r:id="rId3" imgW="7929360" imgH="4518000" progId="MSDraw.Drawing.8.2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71625"/>
                        <a:ext cx="7927975" cy="4516438"/>
                      </a:xfrm>
                      <a:prstGeom prst="rect">
                        <a:avLst/>
                      </a:prstGeom>
                      <a:noFill/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85"/>
          <a:stretch>
            <a:fillRect/>
          </a:stretch>
        </p:blipFill>
        <p:spPr bwMode="auto">
          <a:xfrm>
            <a:off x="685800" y="2057400"/>
            <a:ext cx="628967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000">
                <a:solidFill>
                  <a:srgbClr val="FFFF00"/>
                </a:solidFill>
                <a:latin typeface="Comic Sans MS" charset="0"/>
              </a:rPr>
              <a:t>Uzama</a:t>
            </a:r>
            <a:endParaRPr lang="en-US" sz="200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419100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45720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000">
                <a:solidFill>
                  <a:srgbClr val="FFFF00"/>
                </a:solidFill>
                <a:latin typeface="Comic Sans MS" charset="0"/>
              </a:rPr>
              <a:t>Sonlanma</a:t>
            </a:r>
            <a:endParaRPr lang="en-US" sz="200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  <a:noFill/>
        </p:spPr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charset="0"/>
              </a:rPr>
              <a:t>Uzama ve Sonlanma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  <a:noFill/>
        </p:spPr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  <a:latin typeface="Comic Sans MS" charset="0"/>
              </a:rPr>
              <a:t>Prokaryotlar</a:t>
            </a:r>
            <a:endParaRPr lang="en-US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2" name="Picture 1" descr="Transcrip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064000" cy="4064000"/>
          </a:xfrm>
          <a:prstGeom prst="rect">
            <a:avLst/>
          </a:prstGeom>
        </p:spPr>
      </p:pic>
      <p:pic>
        <p:nvPicPr>
          <p:cNvPr id="3" name="Picture 2" descr="Transcript-initi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3420012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  <a:noFill/>
        </p:spPr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  <a:latin typeface="Comic Sans MS" charset="0"/>
              </a:rPr>
              <a:t>Ökaryotlar</a:t>
            </a:r>
            <a:endParaRPr lang="en-US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4" name="Picture 3" descr="txnregNatRev07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403972" cy="4243618"/>
          </a:xfrm>
          <a:prstGeom prst="rect">
            <a:avLst/>
          </a:prstGeom>
        </p:spPr>
      </p:pic>
      <p:pic>
        <p:nvPicPr>
          <p:cNvPr id="5" name="Picture 4" descr="biol_04_img04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4856584" cy="2150099"/>
          </a:xfrm>
          <a:prstGeom prst="rect">
            <a:avLst/>
          </a:prstGeom>
        </p:spPr>
      </p:pic>
      <p:pic>
        <p:nvPicPr>
          <p:cNvPr id="7" name="Picture 6" descr="emvideo-bliptv-446600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5416" r="6042" b="5139"/>
          <a:stretch/>
        </p:blipFill>
        <p:spPr>
          <a:xfrm>
            <a:off x="4139952" y="3270120"/>
            <a:ext cx="4725061" cy="35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  <a:noFill/>
        </p:spPr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  <a:latin typeface="Comic Sans MS" charset="0"/>
              </a:rPr>
              <a:t>Prokaryotlar-Ökaryotlar</a:t>
            </a:r>
            <a:endParaRPr lang="en-US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2" name="Picture 1" descr="iGen3_05-09_Figur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516112" cy="54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Transkripsiyon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15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05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-142875"/>
            <a:ext cx="7772400" cy="1143000"/>
          </a:xfrm>
          <a:noFill/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" charset="0"/>
              </a:rPr>
              <a:t>Prokaryot</a:t>
            </a:r>
            <a:r>
              <a:rPr lang="tr-TR">
                <a:solidFill>
                  <a:srgbClr val="FFFF00"/>
                </a:solidFill>
                <a:latin typeface="Times" charset="0"/>
              </a:rPr>
              <a:t>ik</a:t>
            </a:r>
            <a:r>
              <a:rPr lang="en-US">
                <a:solidFill>
                  <a:srgbClr val="FFFF00"/>
                </a:solidFill>
                <a:latin typeface="Times" charset="0"/>
              </a:rPr>
              <a:t> Promot</a:t>
            </a:r>
            <a:r>
              <a:rPr lang="tr-TR">
                <a:solidFill>
                  <a:srgbClr val="FFFF00"/>
                </a:solidFill>
                <a:latin typeface="Times" charset="0"/>
              </a:rPr>
              <a:t>o</a:t>
            </a:r>
            <a:r>
              <a:rPr lang="en-US">
                <a:solidFill>
                  <a:srgbClr val="FFFF00"/>
                </a:solidFill>
                <a:latin typeface="Times" charset="0"/>
              </a:rPr>
              <a:t>r</a:t>
            </a:r>
          </a:p>
        </p:txBody>
      </p:sp>
      <p:sp>
        <p:nvSpPr>
          <p:cNvPr id="31748" name="Text Box 1028"/>
          <p:cNvSpPr txBox="1">
            <a:spLocks noChangeArrowheads="1"/>
          </p:cNvSpPr>
          <p:nvPr/>
        </p:nvSpPr>
        <p:spPr bwMode="auto">
          <a:xfrm>
            <a:off x="609600" y="12192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>
                <a:solidFill>
                  <a:srgbClr val="FFFF00"/>
                </a:solidFill>
                <a:latin typeface="Comic Sans MS" charset="0"/>
              </a:rPr>
              <a:t>Transkripsiyonun nereden başlayacağını belirler (hangi bölgeden ve hangi zincirden)</a:t>
            </a:r>
            <a:endParaRPr lang="en-US" sz="2200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469188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noFill/>
        </p:spPr>
        <p:txBody>
          <a:bodyPr/>
          <a:lstStyle/>
          <a:p>
            <a:r>
              <a:rPr lang="tr-TR">
                <a:solidFill>
                  <a:srgbClr val="FFFF00"/>
                </a:solidFill>
                <a:latin typeface="Times" charset="0"/>
              </a:rPr>
              <a:t>Ökaryotik</a:t>
            </a:r>
            <a:r>
              <a:rPr lang="en-US">
                <a:solidFill>
                  <a:srgbClr val="FFFF00"/>
                </a:solidFill>
                <a:latin typeface="Times" charset="0"/>
              </a:rPr>
              <a:t> mRNA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543800" cy="838200"/>
          </a:xfrm>
          <a:noFill/>
        </p:spPr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charset="0"/>
              </a:rPr>
              <a:t>Ökaryotik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mRNA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işlenmesi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  <a:latin typeface="Comic Sans MS" charset="0"/>
              </a:rPr>
              <a:t>5</a:t>
            </a:r>
            <a:r>
              <a:rPr lang="ja-JP" altLang="en-US">
                <a:solidFill>
                  <a:srgbClr val="FFFF00"/>
                </a:solidFill>
                <a:latin typeface="Comic Sans MS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uç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: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şapka/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capping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5’ uca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7-methylguanosine </a:t>
            </a: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ilavesi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  <a:latin typeface="Comic Sans MS" charset="0"/>
              </a:rPr>
              <a:t>3</a:t>
            </a:r>
            <a:r>
              <a:rPr lang="ja-JP" altLang="en-US">
                <a:solidFill>
                  <a:srgbClr val="FFFF00"/>
                </a:solidFill>
                <a:latin typeface="Comic Sans MS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uç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: poly(A)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kuyruğu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3’uca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150-200 adenin </a:t>
            </a: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nükleotidi eklenir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</a:t>
            </a:r>
            <a:endParaRPr lang="tr-TR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tr-TR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  <a:latin typeface="Comic Sans MS" charset="0"/>
              </a:rPr>
              <a:t>Intron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çıkarılması 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5</a:t>
            </a:r>
            <a:r>
              <a:rPr lang="ja-JP" alt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GU </a:t>
            </a: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ve 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3</a:t>
            </a:r>
            <a:r>
              <a:rPr lang="ja-JP" alt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AG </a:t>
            </a:r>
            <a:endParaRPr lang="tr-TR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snRNP</a:t>
            </a: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spliceosome </a:t>
            </a: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katalizi sağlar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6"/>
          <a:stretch>
            <a:fillRect/>
          </a:stretch>
        </p:blipFill>
        <p:spPr bwMode="auto">
          <a:xfrm>
            <a:off x="304800" y="1371600"/>
            <a:ext cx="8535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943600" cy="914400"/>
          </a:xfrm>
          <a:noFill/>
        </p:spPr>
        <p:txBody>
          <a:bodyPr/>
          <a:lstStyle/>
          <a:p>
            <a:r>
              <a:rPr lang="tr-TR">
                <a:solidFill>
                  <a:srgbClr val="FFFF00"/>
                </a:solidFill>
                <a:latin typeface="Times" charset="0"/>
              </a:rPr>
              <a:t>5’ şapka</a:t>
            </a:r>
            <a:endParaRPr lang="en-US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81000" y="4724400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omic Sans MS" charset="0"/>
              </a:rPr>
              <a:t>5</a:t>
            </a:r>
            <a:r>
              <a:rPr lang="ja-JP" altLang="en-US" sz="2000">
                <a:solidFill>
                  <a:srgbClr val="FFFF00"/>
                </a:solidFill>
                <a:latin typeface="Comic Sans MS" charset="0"/>
              </a:rPr>
              <a:t>’</a:t>
            </a:r>
            <a:r>
              <a:rPr lang="en-US" sz="2000">
                <a:solidFill>
                  <a:srgbClr val="FFFF00"/>
                </a:solidFill>
                <a:latin typeface="Comic Sans MS" charset="0"/>
              </a:rPr>
              <a:t>met</a:t>
            </a:r>
            <a:r>
              <a:rPr lang="tr-TR" sz="2000">
                <a:solidFill>
                  <a:srgbClr val="FFFF00"/>
                </a:solidFill>
                <a:latin typeface="Comic Sans MS" charset="0"/>
              </a:rPr>
              <a:t>i</a:t>
            </a:r>
            <a:r>
              <a:rPr lang="en-US" sz="2000">
                <a:solidFill>
                  <a:srgbClr val="FFFF00"/>
                </a:solidFill>
                <a:latin typeface="Comic Sans MS" charset="0"/>
              </a:rPr>
              <a:t>l guano</a:t>
            </a:r>
            <a:r>
              <a:rPr lang="tr-TR" sz="2000">
                <a:solidFill>
                  <a:srgbClr val="FFFF00"/>
                </a:solidFill>
                <a:latin typeface="Comic Sans MS" charset="0"/>
              </a:rPr>
              <a:t>zin mRNA’nın 5’ucunu korur translasyonda etkindir.</a:t>
            </a:r>
            <a:endParaRPr lang="en-US" sz="2000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59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5867400" cy="914400"/>
          </a:xfrm>
          <a:noFill/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" charset="0"/>
              </a:rPr>
              <a:t>PolyA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4495800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omic Sans MS" charset="0"/>
              </a:rPr>
              <a:t>polyA </a:t>
            </a:r>
            <a:r>
              <a:rPr lang="tr-TR" sz="2000">
                <a:solidFill>
                  <a:srgbClr val="FFFF00"/>
                </a:solidFill>
                <a:latin typeface="Comic Sans MS" charset="0"/>
              </a:rPr>
              <a:t>kuyruğu</a:t>
            </a:r>
            <a:r>
              <a:rPr lang="en-US" sz="2000">
                <a:solidFill>
                  <a:srgbClr val="FFFF00"/>
                </a:solidFill>
                <a:latin typeface="Comic Sans MS" charset="0"/>
              </a:rPr>
              <a:t> polyA </a:t>
            </a:r>
            <a:r>
              <a:rPr lang="tr-TR" sz="2000">
                <a:solidFill>
                  <a:srgbClr val="FFFF00"/>
                </a:solidFill>
                <a:latin typeface="Comic Sans MS" charset="0"/>
              </a:rPr>
              <a:t>polimerazca eklenir</a:t>
            </a:r>
            <a:r>
              <a:rPr lang="en-US" sz="2000">
                <a:solidFill>
                  <a:srgbClr val="FFFF00"/>
                </a:solidFill>
                <a:latin typeface="Comic Sans MS" charset="0"/>
              </a:rPr>
              <a:t>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535988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248400" cy="838200"/>
          </a:xfrm>
          <a:noFill/>
        </p:spPr>
        <p:txBody>
          <a:bodyPr/>
          <a:lstStyle/>
          <a:p>
            <a:r>
              <a:rPr lang="tr-TR">
                <a:solidFill>
                  <a:srgbClr val="FFFF00"/>
                </a:solidFill>
                <a:latin typeface="Times" charset="0"/>
              </a:rPr>
              <a:t>İntronların çıkarılması</a:t>
            </a:r>
            <a:endParaRPr lang="en-US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8534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Comic Sans MS" charset="0"/>
              </a:rPr>
              <a:t>splicing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omic Sans MS" charset="0"/>
              </a:rPr>
              <a:t>mRNA; rRNA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;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tRNA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  <a:latin typeface="Comic Sans MS" charset="0"/>
              </a:rPr>
              <a:t>Çekirdekten çıkmadan gerçekleşir.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822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omic Sans MS" charset="0"/>
              </a:rPr>
              <a:t>GU—AG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kuralı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omic Sans MS" charset="0"/>
              </a:rPr>
              <a:t>snRNP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spliceosome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79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6297613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934200" y="762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omic Sans MS" charset="0"/>
              </a:rPr>
              <a:t>1</a:t>
            </a:r>
            <a:r>
              <a:rPr lang="en-US" baseline="30000">
                <a:solidFill>
                  <a:srgbClr val="FFFF00"/>
                </a:solidFill>
                <a:latin typeface="Comic Sans MS" charset="0"/>
              </a:rPr>
              <a:t>o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tran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sk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ript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0" y="2590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omic Sans MS" charset="0"/>
              </a:rPr>
              <a:t>spliceosome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63220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lum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10529" r="17917" b="1787"/>
          <a:stretch>
            <a:fillRect/>
          </a:stretch>
        </p:blipFill>
        <p:spPr bwMode="auto">
          <a:xfrm>
            <a:off x="685800" y="1143000"/>
            <a:ext cx="75438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dirty="0">
                <a:solidFill>
                  <a:srgbClr val="FFFF00"/>
                </a:solidFill>
                <a:latin typeface="Comic Sans MS" charset="0"/>
              </a:rPr>
              <a:t>TRANSLASYON</a:t>
            </a:r>
            <a:endParaRPr lang="en-US" dirty="0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>
                <a:solidFill>
                  <a:srgbClr val="FFFF00"/>
                </a:solidFill>
                <a:latin typeface="Comic Sans MS" charset="0"/>
              </a:rPr>
              <a:t>Translasyon</a:t>
            </a:r>
            <a:endParaRPr lang="en-US" sz="5000" b="1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z="3600" dirty="0">
                <a:solidFill>
                  <a:srgbClr val="FFFF00"/>
                </a:solidFill>
                <a:latin typeface="Comic Sans MS" charset="0"/>
              </a:rPr>
              <a:t>a. mRNA 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</a:rPr>
              <a:t>ribozoma bağlanır</a:t>
            </a:r>
            <a:endParaRPr lang="en-US" sz="3600" dirty="0">
              <a:solidFill>
                <a:srgbClr val="FFFF00"/>
              </a:solidFill>
              <a:latin typeface="Comic Sans MS" charset="0"/>
            </a:endParaRPr>
          </a:p>
          <a:p>
            <a:pPr eaLnBrk="1" hangingPunct="1">
              <a:buFontTx/>
              <a:buNone/>
            </a:pPr>
            <a:r>
              <a:rPr lang="en-US" sz="3600" dirty="0">
                <a:solidFill>
                  <a:srgbClr val="FFFF00"/>
                </a:solidFill>
                <a:latin typeface="Comic Sans MS" charset="0"/>
              </a:rPr>
              <a:t>b. </a:t>
            </a:r>
            <a:r>
              <a:rPr lang="en-US" sz="3600" dirty="0" err="1">
                <a:solidFill>
                  <a:srgbClr val="FFFF00"/>
                </a:solidFill>
                <a:latin typeface="Comic Sans MS" charset="0"/>
              </a:rPr>
              <a:t>tRN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</a:rPr>
              <a:t>A’lar sitoplazmadaki ilgili aminoasitlere bağlanır </a:t>
            </a:r>
          </a:p>
          <a:p>
            <a:pPr eaLnBrk="1" hangingPunct="1">
              <a:buFontTx/>
              <a:buNone/>
            </a:pPr>
            <a:r>
              <a:rPr lang="en-US" sz="3600" dirty="0">
                <a:solidFill>
                  <a:srgbClr val="FFFF00"/>
                </a:solidFill>
                <a:latin typeface="Comic Sans MS" charset="0"/>
              </a:rPr>
              <a:t>c. </a:t>
            </a:r>
            <a:r>
              <a:rPr lang="en-US" sz="3600" dirty="0" err="1">
                <a:solidFill>
                  <a:srgbClr val="FFFF00"/>
                </a:solidFill>
                <a:latin typeface="Comic Sans MS" charset="0"/>
              </a:rPr>
              <a:t>tRNA</a:t>
            </a:r>
            <a:r>
              <a:rPr lang="en-US" sz="3600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</a:rPr>
              <a:t>özgül aminoasidini ribozoma taşır</a:t>
            </a:r>
            <a:endParaRPr lang="en-US" sz="3600" dirty="0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5867400" cy="914400"/>
          </a:xfrm>
          <a:noFill/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omic Sans MS" charset="0"/>
              </a:rPr>
              <a:t>Trans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kripsiyon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omic Sans MS" charset="0"/>
              </a:rPr>
              <a:t>RNA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polimeraz RNA sentezini katalizler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DNA zincirlerinden birini kalıp olarak kullanır.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2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Belirli bir gen için hep aynı zincir üzerinden gerçekleşir. 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DNA ifade edilecek kısmı ile açılır 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Uzayan RNA zincirinin 3’ ucuna serbest nükleotidleri takar.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2"/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5</a:t>
            </a:r>
            <a:r>
              <a:rPr lang="ja-JP" alt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den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3</a:t>
            </a:r>
            <a:r>
              <a:rPr lang="ja-JP" alt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yönüne 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RNA </a:t>
            </a: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sentezi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2">
              <a:buFontTx/>
              <a:buNone/>
            </a:pP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>
                <a:solidFill>
                  <a:srgbClr val="FFFF00"/>
                </a:solidFill>
                <a:latin typeface="Comic Sans MS" charset="0"/>
              </a:rPr>
              <a:t>Translasyon</a:t>
            </a:r>
            <a:endParaRPr lang="en-US" sz="5000" b="1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915400" cy="41148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Comic Sans MS" charset="0"/>
              </a:rPr>
              <a:t>d. </a:t>
            </a:r>
            <a:r>
              <a:rPr lang="en-US" dirty="0" err="1">
                <a:solidFill>
                  <a:srgbClr val="FFFF00"/>
                </a:solidFill>
                <a:latin typeface="Comic Sans MS" charset="0"/>
              </a:rPr>
              <a:t>tRNA</a:t>
            </a:r>
            <a:r>
              <a:rPr lang="en-US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dirty="0">
                <a:solidFill>
                  <a:srgbClr val="FFFF00"/>
                </a:solidFill>
                <a:latin typeface="Comic Sans MS" charset="0"/>
              </a:rPr>
              <a:t>aminoasidini </a:t>
            </a:r>
            <a:r>
              <a:rPr lang="tr-TR" dirty="0" err="1">
                <a:solidFill>
                  <a:srgbClr val="FFFF00"/>
                </a:solidFill>
                <a:latin typeface="Comic Sans MS" charset="0"/>
              </a:rPr>
              <a:t>mRNA</a:t>
            </a:r>
            <a:r>
              <a:rPr lang="tr-TR" dirty="0">
                <a:solidFill>
                  <a:srgbClr val="FFFF00"/>
                </a:solidFill>
                <a:latin typeface="Comic Sans MS" charset="0"/>
              </a:rPr>
              <a:t> üzerindeki </a:t>
            </a:r>
            <a:r>
              <a:rPr lang="tr-TR" dirty="0" err="1">
                <a:solidFill>
                  <a:srgbClr val="FFFF00"/>
                </a:solidFill>
                <a:latin typeface="Comic Sans MS" charset="0"/>
              </a:rPr>
              <a:t>kodonlara</a:t>
            </a:r>
            <a:r>
              <a:rPr lang="tr-TR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charset="0"/>
              </a:rPr>
              <a:t>komplementer</a:t>
            </a:r>
            <a:r>
              <a:rPr lang="tr-TR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charset="0"/>
              </a:rPr>
              <a:t>antikodonları</a:t>
            </a:r>
            <a:r>
              <a:rPr lang="tr-TR" dirty="0">
                <a:solidFill>
                  <a:srgbClr val="FFFF00"/>
                </a:solidFill>
                <a:latin typeface="Comic Sans MS" charset="0"/>
              </a:rPr>
              <a:t> ile getirir.</a:t>
            </a:r>
            <a:endParaRPr lang="en-US" dirty="0">
              <a:solidFill>
                <a:srgbClr val="FFFF00"/>
              </a:solidFill>
              <a:latin typeface="Comic Sans MS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Comic Sans MS" charset="0"/>
              </a:rPr>
              <a:t>e.	</a:t>
            </a:r>
            <a:r>
              <a:rPr lang="tr-TR" dirty="0">
                <a:solidFill>
                  <a:srgbClr val="FFFF00"/>
                </a:solidFill>
                <a:latin typeface="Comic Sans MS" charset="0"/>
              </a:rPr>
              <a:t>İki aminoasit arasında </a:t>
            </a:r>
            <a:r>
              <a:rPr lang="tr-TR" dirty="0" err="1">
                <a:solidFill>
                  <a:srgbClr val="FFFF00"/>
                </a:solidFill>
                <a:latin typeface="Comic Sans MS" charset="0"/>
              </a:rPr>
              <a:t>peptid</a:t>
            </a:r>
            <a:r>
              <a:rPr lang="tr-TR" dirty="0">
                <a:solidFill>
                  <a:srgbClr val="FFFF00"/>
                </a:solidFill>
                <a:latin typeface="Comic Sans MS" charset="0"/>
              </a:rPr>
              <a:t> bağı oluşur. </a:t>
            </a:r>
            <a:endParaRPr lang="en-US" dirty="0">
              <a:solidFill>
                <a:srgbClr val="FFFF00"/>
              </a:solidFill>
              <a:latin typeface="Comic Sans MS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Comic Sans MS" charset="0"/>
              </a:rPr>
              <a:t>f.	</a:t>
            </a:r>
            <a:r>
              <a:rPr lang="tr-TR" dirty="0" err="1">
                <a:solidFill>
                  <a:srgbClr val="FFFF00"/>
                </a:solidFill>
                <a:latin typeface="Comic Sans MS" charset="0"/>
              </a:rPr>
              <a:t>tRNA</a:t>
            </a:r>
            <a:r>
              <a:rPr lang="tr-TR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charset="0"/>
              </a:rPr>
              <a:t>kodonları</a:t>
            </a:r>
            <a:r>
              <a:rPr lang="tr-TR" dirty="0">
                <a:solidFill>
                  <a:srgbClr val="FFFF00"/>
                </a:solidFill>
                <a:latin typeface="Comic Sans MS" charset="0"/>
              </a:rPr>
              <a:t> takip ederek uygun aminoasitleri getirdikçe </a:t>
            </a:r>
            <a:r>
              <a:rPr lang="tr-TR" dirty="0" err="1">
                <a:solidFill>
                  <a:srgbClr val="FFFF00"/>
                </a:solidFill>
                <a:latin typeface="Comic Sans MS" charset="0"/>
              </a:rPr>
              <a:t>polipeptid</a:t>
            </a:r>
            <a:r>
              <a:rPr lang="tr-TR" dirty="0">
                <a:solidFill>
                  <a:srgbClr val="FFFF00"/>
                </a:solidFill>
                <a:latin typeface="Comic Sans MS" charset="0"/>
              </a:rPr>
              <a:t> zincir uzar.</a:t>
            </a:r>
            <a:endParaRPr lang="en-US" dirty="0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Gen ifadesi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839200" cy="5410200"/>
          </a:xfrm>
          <a:noFill/>
        </p:spPr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Translasyon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–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Sitoplazmada gerçekleşir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1"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mRNA nükleotid dizilimi bir polipeptidin aminoasit dizilimine çevrilir.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2" eaLnBrk="1" hangingPunct="1"/>
            <a:r>
              <a:rPr lang="en-US">
                <a:solidFill>
                  <a:srgbClr val="FFFF00"/>
                </a:solidFill>
                <a:latin typeface="Comic Sans MS" charset="0"/>
              </a:rPr>
              <a:t>rRNA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bu çevrimde etkin rol oynar 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3"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Her bir kodonu bir anda hareket ettirir.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Gen ifadesi 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-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transkripsiyon+translasyon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Translasyon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2513013" algn="l"/>
              </a:tabLst>
            </a:pPr>
            <a:r>
              <a:rPr lang="tr-TR">
                <a:solidFill>
                  <a:srgbClr val="FFFF00"/>
                </a:solidFill>
                <a:latin typeface="Comic Sans MS" charset="0"/>
              </a:rPr>
              <a:t>Başlangıç ve DUR kodonları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1" eaLnBrk="1" hangingPunct="1">
              <a:tabLst>
                <a:tab pos="2513013" algn="l"/>
              </a:tabLst>
            </a:pPr>
            <a:r>
              <a:rPr lang="tr-TR">
                <a:solidFill>
                  <a:srgbClr val="FFFF00"/>
                </a:solidFill>
                <a:latin typeface="Comic Sans MS" charset="0"/>
              </a:rPr>
              <a:t>Başlangıç kodonu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AUG </a:t>
            </a:r>
          </a:p>
          <a:p>
            <a:pPr lvl="1" eaLnBrk="1" hangingPunct="1">
              <a:tabLst>
                <a:tab pos="2513013" algn="l"/>
              </a:tabLst>
            </a:pPr>
            <a:r>
              <a:rPr lang="tr-TR">
                <a:solidFill>
                  <a:srgbClr val="FFFF00"/>
                </a:solidFill>
                <a:latin typeface="Comic Sans MS" charset="0"/>
              </a:rPr>
              <a:t>DUR kodonları: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UAA - UAG - UGA</a:t>
            </a:r>
          </a:p>
          <a:p>
            <a:pPr eaLnBrk="1" hangingPunct="1">
              <a:tabLst>
                <a:tab pos="2513013" algn="l"/>
              </a:tabLst>
            </a:pPr>
            <a:r>
              <a:rPr lang="tr-TR">
                <a:solidFill>
                  <a:srgbClr val="FFFF00"/>
                </a:solidFill>
                <a:latin typeface="Comic Sans MS" charset="0"/>
              </a:rPr>
              <a:t>Başlama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1" eaLnBrk="1" hangingPunct="1">
              <a:tabLst>
                <a:tab pos="2513013" algn="l"/>
              </a:tabLst>
            </a:pPr>
            <a:r>
              <a:rPr lang="tr-TR">
                <a:solidFill>
                  <a:srgbClr val="FFFF00"/>
                </a:solidFill>
                <a:latin typeface="Comic Sans MS" charset="0"/>
              </a:rPr>
              <a:t>Protein sentezi bir başlangıç kompleksinin oluşumu ile başlar.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2" eaLnBrk="1" hangingPunct="1">
              <a:tabLst>
                <a:tab pos="2513013" algn="l"/>
              </a:tabLst>
            </a:pPr>
            <a:r>
              <a:rPr lang="tr-TR">
                <a:solidFill>
                  <a:srgbClr val="FFFF00"/>
                </a:solidFill>
                <a:latin typeface="Comic Sans MS" charset="0"/>
              </a:rPr>
              <a:t>Başlama faktörleri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 sz="4600">
                <a:solidFill>
                  <a:srgbClr val="FFFF00"/>
                </a:solidFill>
                <a:latin typeface="Comic Sans MS" charset="0"/>
              </a:rPr>
              <a:t>Translasyon</a:t>
            </a:r>
            <a:endParaRPr lang="en-US" sz="460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10600" cy="5181600"/>
          </a:xfrm>
        </p:spPr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Uzama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1"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Başlangıç kompleksi oluştuktan sonra ribozomun büyük altbirimi bağlanır ve mRNA’nın başlangıç kodonuna komşu olan kodonunu aminoasit taşıyan bir tRNA molekülü ile karşı karşıya getirir.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Translasyon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Translokasyon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1"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Ribozom mRNA molekülü boyunca nükleotidleri hareket ettirir. 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96260" name="Picture 4" descr="15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b="23334"/>
          <a:stretch>
            <a:fillRect/>
          </a:stretch>
        </p:blipFill>
        <p:spPr bwMode="auto">
          <a:xfrm>
            <a:off x="838200" y="3429000"/>
            <a:ext cx="73152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  <p:bldP spid="96259" grpId="0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 sz="4600">
                <a:solidFill>
                  <a:srgbClr val="FFFF00"/>
                </a:solidFill>
                <a:latin typeface="Comic Sans MS" charset="0"/>
              </a:rPr>
              <a:t>Translasyon</a:t>
            </a:r>
            <a:endParaRPr lang="en-US" sz="460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Sonlanma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lvl="1"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DUR kodonları bıraktırma faktörlerince (release factor) tanınır. Bu faktörler yeni sentezlenmiş polipeptidin ribozomdan ayrılmasını sağlar. 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97284" name="Picture 4" descr="15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25000"/>
          <a:stretch>
            <a:fillRect/>
          </a:stretch>
        </p:blipFill>
        <p:spPr bwMode="auto">
          <a:xfrm>
            <a:off x="914400" y="3505200"/>
            <a:ext cx="7315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724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tr-TR" sz="2400">
                <a:solidFill>
                  <a:srgbClr val="FFFF00"/>
                </a:solidFill>
                <a:latin typeface="Comic Sans MS" charset="0"/>
              </a:rPr>
              <a:t>RNA eşleniklik kuralına uygun olarak kalıp DNA zinciri üzerinden transkribe olur.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tr-TR" sz="2400">
              <a:solidFill>
                <a:srgbClr val="FFFF00"/>
              </a:solidFill>
              <a:latin typeface="Comic Sans MS" charset="0"/>
            </a:endParaRPr>
          </a:p>
          <a:p>
            <a:pPr algn="just">
              <a:lnSpc>
                <a:spcPct val="80000"/>
              </a:lnSpc>
            </a:pPr>
            <a:r>
              <a:rPr lang="tr-TR" sz="2400">
                <a:solidFill>
                  <a:srgbClr val="FFFF00"/>
                </a:solidFill>
                <a:latin typeface="Comic Sans MS" charset="0"/>
              </a:rPr>
              <a:t>Genlerin büyük kısmı proteinleri kodlarken az bir kısım gen ise transle olmayan işlevsel RNA’ları kodlar.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Comic Sans MS" charset="0"/>
            </a:endParaRPr>
          </a:p>
          <a:p>
            <a:pPr algn="just">
              <a:lnSpc>
                <a:spcPct val="80000"/>
              </a:lnSpc>
            </a:pPr>
            <a:r>
              <a:rPr lang="tr-TR" sz="2400">
                <a:solidFill>
                  <a:srgbClr val="FFFF00"/>
                </a:solidFill>
                <a:latin typeface="Comic Sans MS" charset="0"/>
              </a:rPr>
              <a:t>Genin nükleotid dizilimi bir proteindeki aminoasitlerin sırasını belirler. Bu dizilim proteinin şeklini, boyutunu ve işlevini belirler.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Comic Sans MS" charset="0"/>
            </a:endParaRPr>
          </a:p>
          <a:p>
            <a:pPr algn="just">
              <a:lnSpc>
                <a:spcPct val="80000"/>
              </a:lnSpc>
            </a:pPr>
            <a:r>
              <a:rPr lang="tr-TR" sz="2400">
                <a:solidFill>
                  <a:srgbClr val="FFFF00"/>
                </a:solidFill>
                <a:latin typeface="Comic Sans MS" charset="0"/>
              </a:rPr>
              <a:t>mRNA üçlü nükleotid grupları (kodon) halinde tRNA antikodonunun mRNA kodonu ile eşleşmesi aracılığı ile ribozomlarda transle olur. </a:t>
            </a:r>
            <a:endParaRPr lang="en-US" sz="2400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77739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543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000">
                <a:solidFill>
                  <a:srgbClr val="FFFF00"/>
                </a:solidFill>
                <a:latin typeface="Comic Sans MS" charset="0"/>
              </a:rPr>
              <a:t>Transkripsiyon asimetriktir</a:t>
            </a:r>
            <a:r>
              <a:rPr lang="en-US" sz="2000">
                <a:solidFill>
                  <a:srgbClr val="FFFF00"/>
                </a:solidFill>
                <a:latin typeface="Comic Sans MS" charset="0"/>
              </a:rPr>
              <a:t> – </a:t>
            </a:r>
            <a:r>
              <a:rPr lang="tr-TR" sz="2000">
                <a:solidFill>
                  <a:srgbClr val="FFFF00"/>
                </a:solidFill>
                <a:latin typeface="Comic Sans MS" charset="0"/>
              </a:rPr>
              <a:t>DNA’nın yalnızca bir zinciri “kalıp zincir” RNA’ya transkribe olur.</a:t>
            </a:r>
            <a:endParaRPr lang="en-US" sz="2000">
              <a:solidFill>
                <a:srgbClr val="FFFF00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tr-TR" sz="2000">
                <a:solidFill>
                  <a:srgbClr val="FFFF00"/>
                </a:solidFill>
                <a:latin typeface="Comic Sans MS" charset="0"/>
              </a:rPr>
              <a:t>RN transkripti kalıp olmayan zincirle aynı dizilime sahiptir.</a:t>
            </a:r>
            <a:endParaRPr lang="en-US" sz="200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4038600"/>
            <a:ext cx="7924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omic Sans MS" charset="0"/>
              </a:rPr>
              <a:t>RNA </a:t>
            </a:r>
            <a:r>
              <a:rPr lang="tr-TR" sz="2000">
                <a:solidFill>
                  <a:srgbClr val="FFFF00"/>
                </a:solidFill>
                <a:latin typeface="Comic Sans MS" charset="0"/>
              </a:rPr>
              <a:t>yalnızca </a:t>
            </a:r>
            <a:r>
              <a:rPr lang="en-US" sz="2000">
                <a:solidFill>
                  <a:srgbClr val="FFFF00"/>
                </a:solidFill>
                <a:latin typeface="Comic Sans MS" charset="0"/>
              </a:rPr>
              <a:t> 5</a:t>
            </a:r>
            <a:r>
              <a:rPr lang="ja-JP" altLang="en-US" sz="2000">
                <a:solidFill>
                  <a:srgbClr val="FFFF00"/>
                </a:solidFill>
                <a:latin typeface="Comic Sans MS" charset="0"/>
              </a:rPr>
              <a:t>’</a:t>
            </a:r>
            <a:r>
              <a:rPr lang="en-US" sz="200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sz="2000">
                <a:solidFill>
                  <a:srgbClr val="FFFF00"/>
                </a:solidFill>
                <a:latin typeface="Comic Sans MS" charset="0"/>
              </a:rPr>
              <a:t>den</a:t>
            </a:r>
            <a:r>
              <a:rPr lang="en-US" sz="2000">
                <a:solidFill>
                  <a:srgbClr val="FFFF00"/>
                </a:solidFill>
                <a:latin typeface="Comic Sans MS" charset="0"/>
              </a:rPr>
              <a:t> 3</a:t>
            </a:r>
            <a:r>
              <a:rPr lang="ja-JP" altLang="en-US" sz="2000">
                <a:solidFill>
                  <a:srgbClr val="FFFF00"/>
                </a:solidFill>
                <a:latin typeface="Comic Sans MS" charset="0"/>
              </a:rPr>
              <a:t>’</a:t>
            </a:r>
            <a:r>
              <a:rPr lang="en-US" sz="200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sz="2000">
                <a:solidFill>
                  <a:srgbClr val="FFFF00"/>
                </a:solidFill>
                <a:latin typeface="Comic Sans MS" charset="0"/>
              </a:rPr>
              <a:t>yönüne transkribe olur.</a:t>
            </a:r>
            <a:endParaRPr lang="en-US" sz="2000">
              <a:solidFill>
                <a:srgbClr val="FFFF00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tr-TR" sz="2000">
                <a:solidFill>
                  <a:srgbClr val="FFFF00"/>
                </a:solidFill>
                <a:latin typeface="Comic Sans MS" charset="0"/>
              </a:rPr>
              <a:t>Kalıp zincir 3’ 5’ yönünde okunur.</a:t>
            </a:r>
            <a:endParaRPr lang="en-US" sz="200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85359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2"/>
          <a:stretch>
            <a:fillRect/>
          </a:stretch>
        </p:blipFill>
        <p:spPr bwMode="auto">
          <a:xfrm>
            <a:off x="609600" y="304800"/>
            <a:ext cx="785018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8"/>
          <a:stretch>
            <a:fillRect/>
          </a:stretch>
        </p:blipFill>
        <p:spPr bwMode="auto">
          <a:xfrm>
            <a:off x="685800" y="3200400"/>
            <a:ext cx="78501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001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000">
                <a:solidFill>
                  <a:srgbClr val="FFFF00"/>
                </a:solidFill>
                <a:latin typeface="Comic Sans MS" charset="0"/>
              </a:rPr>
              <a:t>DNA’nın herhangi bir zincir kalıp olarak kullanılabilir. Bir gen transkribe olmak için seçilen tek bir zincirden ifadelenir.</a:t>
            </a:r>
          </a:p>
        </p:txBody>
      </p:sp>
      <p:sp>
        <p:nvSpPr>
          <p:cNvPr id="26628" name="AutoShape 5"/>
          <p:cNvSpPr>
            <a:spLocks/>
          </p:cNvSpPr>
          <p:nvPr/>
        </p:nvSpPr>
        <p:spPr bwMode="auto">
          <a:xfrm>
            <a:off x="8077200" y="39624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8229600" y="4038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DNA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3"/>
          <a:stretch>
            <a:fillRect/>
          </a:stretch>
        </p:blipFill>
        <p:spPr bwMode="auto">
          <a:xfrm>
            <a:off x="457200" y="533400"/>
            <a:ext cx="4637088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257800" y="13716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000">
                <a:solidFill>
                  <a:srgbClr val="FFFF00"/>
                </a:solidFill>
                <a:latin typeface="Comic Sans MS" charset="0"/>
              </a:rPr>
              <a:t>Birçok RNA polimeraz aynı anda bir geni transkribe edebilir.</a:t>
            </a:r>
            <a:endParaRPr lang="en-US" sz="2000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2667000" cy="914400"/>
          </a:xfrm>
          <a:noFill/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omic Sans MS" charset="0"/>
              </a:rPr>
              <a:t>RNA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800600"/>
          </a:xfrm>
        </p:spPr>
        <p:txBody>
          <a:bodyPr/>
          <a:lstStyle/>
          <a:p>
            <a:r>
              <a:rPr lang="tr-TR" sz="3000">
                <a:solidFill>
                  <a:srgbClr val="FFFF00"/>
                </a:solidFill>
                <a:latin typeface="Comic Sans MS" charset="0"/>
              </a:rPr>
              <a:t>Transkripsiyon</a:t>
            </a:r>
            <a:r>
              <a:rPr lang="en-US" sz="3000">
                <a:solidFill>
                  <a:srgbClr val="FFFF00"/>
                </a:solidFill>
                <a:latin typeface="Comic Sans MS" charset="0"/>
              </a:rPr>
              <a:t>: </a:t>
            </a:r>
            <a:r>
              <a:rPr lang="tr-TR" sz="3000">
                <a:solidFill>
                  <a:srgbClr val="FFFF00"/>
                </a:solidFill>
                <a:latin typeface="Comic Sans MS" charset="0"/>
              </a:rPr>
              <a:t>DNA’daki bilginin RNA’ya aktarılması </a:t>
            </a:r>
          </a:p>
          <a:p>
            <a:r>
              <a:rPr lang="en-US" sz="3000">
                <a:solidFill>
                  <a:srgbClr val="FFFF00"/>
                </a:solidFill>
                <a:latin typeface="Comic Sans MS" charset="0"/>
              </a:rPr>
              <a:t>RNA</a:t>
            </a: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Tek zincirli bir polinükleotid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Riboz şeker içerir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DNA’daki timin yerine urasil içerir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lvl="1"/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Olgunlaşmış mRNA moleküllerinin 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5</a:t>
            </a:r>
            <a:r>
              <a:rPr lang="ja-JP" alt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ve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3</a:t>
            </a:r>
            <a:r>
              <a:rPr lang="ja-JP" alt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tr-TR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uçları işlevsel önem taşır.</a:t>
            </a:r>
            <a:endParaRPr lang="en-US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143000"/>
          </a:xfrm>
          <a:noFill/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omic Sans MS" charset="0"/>
              </a:rPr>
              <a:t>Ribosomal RNA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yapısı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295400"/>
          <a:ext cx="3429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hoto Editor Photo" r:id="rId3" imgW="5114286" imgH="7276190" progId="MSPhotoEd.3">
                  <p:embed/>
                </p:oleObj>
              </mc:Choice>
              <mc:Fallback>
                <p:oleObj name="Photo Editor Photo" r:id="rId3" imgW="5114286" imgH="72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3429000" cy="4876800"/>
                      </a:xfrm>
                      <a:prstGeom prst="rect">
                        <a:avLst/>
                      </a:prstGeom>
                      <a:noFill/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953000" y="2057400"/>
            <a:ext cx="3581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  <a:latin typeface="Comic Sans MS" charset="0"/>
              </a:rPr>
              <a:t>Tek zincirli RNA molekülü ikincil yapıya sahiptir.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51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-4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-4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3333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DAD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713</Words>
  <Application>Microsoft Macintosh PowerPoint</Application>
  <PresentationFormat>On-screen Show (4:3)</PresentationFormat>
  <Paragraphs>144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Comic Sans MS</vt:lpstr>
      <vt:lpstr>ＭＳ Ｐゴシック</vt:lpstr>
      <vt:lpstr>Times</vt:lpstr>
      <vt:lpstr>Arial</vt:lpstr>
      <vt:lpstr>Blank Presentation</vt:lpstr>
      <vt:lpstr>Microsoft Draw Drawing</vt:lpstr>
      <vt:lpstr>Photo Editor Photo</vt:lpstr>
      <vt:lpstr>Biyoteknoloji ve Genetik II   Hafta 8 TRANSKRİPSİYON ve TRANSLASYON</vt:lpstr>
      <vt:lpstr>Transkripsiyon</vt:lpstr>
      <vt:lpstr>Transkripsiyon</vt:lpstr>
      <vt:lpstr>PowerPoint Presentation</vt:lpstr>
      <vt:lpstr>PowerPoint Presentation</vt:lpstr>
      <vt:lpstr>PowerPoint Presentation</vt:lpstr>
      <vt:lpstr>PowerPoint Presentation</vt:lpstr>
      <vt:lpstr>RNA</vt:lpstr>
      <vt:lpstr>Ribosomal RNA yapısı</vt:lpstr>
      <vt:lpstr>PowerPoint Presentation</vt:lpstr>
      <vt:lpstr>PowerPoint Presentation</vt:lpstr>
      <vt:lpstr>RNA çeşitleri</vt:lpstr>
      <vt:lpstr>RNA polimeraz</vt:lpstr>
      <vt:lpstr>Transkripsiyon basamakları</vt:lpstr>
      <vt:lpstr>Transkripsiyon başlangıcı</vt:lpstr>
      <vt:lpstr>Uzama ve Sonlanma</vt:lpstr>
      <vt:lpstr>Prokaryotlar</vt:lpstr>
      <vt:lpstr>Ökaryotlar</vt:lpstr>
      <vt:lpstr>Prokaryotlar-Ökaryotlar</vt:lpstr>
      <vt:lpstr>Prokaryotik Promotor</vt:lpstr>
      <vt:lpstr>Ökaryotik mRNA</vt:lpstr>
      <vt:lpstr>Ökaryotik mRNA işlenmesi</vt:lpstr>
      <vt:lpstr>5’ şapka</vt:lpstr>
      <vt:lpstr>PolyA</vt:lpstr>
      <vt:lpstr>İntronların çıkarılması</vt:lpstr>
      <vt:lpstr>PowerPoint Presentation</vt:lpstr>
      <vt:lpstr>PowerPoint Presentation</vt:lpstr>
      <vt:lpstr>TRANSLASYON</vt:lpstr>
      <vt:lpstr>Translasyon</vt:lpstr>
      <vt:lpstr>Translasyon</vt:lpstr>
      <vt:lpstr>Gen ifadesi</vt:lpstr>
      <vt:lpstr>Translasyon</vt:lpstr>
      <vt:lpstr>Translasyon</vt:lpstr>
      <vt:lpstr>Translasyon</vt:lpstr>
      <vt:lpstr>Translasyon</vt:lpstr>
      <vt:lpstr>PowerPoint Presentation</vt:lpstr>
    </vt:vector>
  </TitlesOfParts>
  <Company>UU Som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Nucleic Acids</dc:title>
  <dc:creator>Tim Formosa</dc:creator>
  <cp:lastModifiedBy>Hilal Özdağ</cp:lastModifiedBy>
  <cp:revision>67</cp:revision>
  <dcterms:created xsi:type="dcterms:W3CDTF">1999-12-29T22:35:55Z</dcterms:created>
  <dcterms:modified xsi:type="dcterms:W3CDTF">2017-12-06T11:21:05Z</dcterms:modified>
</cp:coreProperties>
</file>