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3153B3-ED6F-4777-B9C4-630194F1F12F}"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CC4C53-865A-4F20-A760-E39260D1835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3153B3-ED6F-4777-B9C4-630194F1F12F}" type="datetimeFigureOut">
              <a:rPr lang="tr-TR" smtClean="0"/>
              <a:t>03.02.2017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C4C53-865A-4F20-A760-E39260D1835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2"/>
          <p:cNvSpPr>
            <a:spLocks noGrp="1" noChangeArrowheads="1"/>
          </p:cNvSpPr>
          <p:nvPr>
            <p:ph type="title"/>
          </p:nvPr>
        </p:nvSpPr>
        <p:spPr>
          <a:xfrm>
            <a:off x="457200" y="274638"/>
            <a:ext cx="8229600" cy="922337"/>
          </a:xfrm>
        </p:spPr>
        <p:txBody>
          <a:bodyPr/>
          <a:lstStyle/>
          <a:p>
            <a:pPr eaLnBrk="1" hangingPunct="1"/>
            <a:r>
              <a:rPr lang="tr-TR" sz="3600" dirty="0" smtClean="0">
                <a:solidFill>
                  <a:srgbClr val="00B050"/>
                </a:solidFill>
                <a:latin typeface="Comic Sans MS" pitchFamily="66" charset="0"/>
              </a:rPr>
              <a:t>1.OTLATMA KAPASİTESİ</a:t>
            </a:r>
          </a:p>
        </p:txBody>
      </p:sp>
      <p:sp>
        <p:nvSpPr>
          <p:cNvPr id="708611" name="Rectangle 3"/>
          <p:cNvSpPr>
            <a:spLocks noGrp="1" noChangeArrowheads="1"/>
          </p:cNvSpPr>
          <p:nvPr>
            <p:ph type="body" idx="1"/>
          </p:nvPr>
        </p:nvSpPr>
        <p:spPr>
          <a:xfrm>
            <a:off x="539750" y="1125538"/>
            <a:ext cx="8424863" cy="5732462"/>
          </a:xfrm>
        </p:spPr>
        <p:txBody>
          <a:bodyPr/>
          <a:lstStyle/>
          <a:p>
            <a:pPr algn="just" eaLnBrk="1" hangingPunct="1">
              <a:buFontTx/>
              <a:buNone/>
            </a:pPr>
            <a:endParaRPr lang="tr-TR" dirty="0" smtClean="0"/>
          </a:p>
          <a:p>
            <a:pPr algn="just" eaLnBrk="1" hangingPunct="1">
              <a:buFontTx/>
              <a:buNone/>
            </a:pPr>
            <a:r>
              <a:rPr lang="tr-TR" dirty="0" smtClean="0"/>
              <a:t>		</a:t>
            </a:r>
            <a:r>
              <a:rPr lang="tr-TR" dirty="0" smtClean="0">
                <a:latin typeface="Comic Sans MS" pitchFamily="66" charset="0"/>
              </a:rPr>
              <a:t>	Otlatma kapasitesi, belirli genişlikteki bir merada, belirli uzunluktaki bir otlatma mevsiminde uzun yıllar bitki örtüsü, toprak ve diğer doğal kaynaklara devamlı bir zarar vermeden otlatılabilecek maksimum hayvan sayısı olarak tanımlanır.</a:t>
            </a:r>
          </a:p>
          <a:p>
            <a:pPr algn="just" eaLnBrk="1" hangingPunct="1">
              <a:buFontTx/>
              <a:buNone/>
            </a:pPr>
            <a:endParaRPr lang="tr-TR" dirty="0" smtClean="0">
              <a:latin typeface="Comic Sans MS" pitchFamily="66"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9634" name="Rectangle 2"/>
          <p:cNvSpPr>
            <a:spLocks noGrp="1" noChangeArrowheads="1"/>
          </p:cNvSpPr>
          <p:nvPr>
            <p:ph type="body" idx="1"/>
          </p:nvPr>
        </p:nvSpPr>
        <p:spPr>
          <a:xfrm>
            <a:off x="457200" y="476250"/>
            <a:ext cx="8229600" cy="6381750"/>
          </a:xfrm>
        </p:spPr>
        <p:txBody>
          <a:bodyPr/>
          <a:lstStyle/>
          <a:p>
            <a:pPr algn="just" eaLnBrk="1" hangingPunct="1">
              <a:lnSpc>
                <a:spcPct val="90000"/>
              </a:lnSpc>
              <a:buFontTx/>
              <a:buNone/>
            </a:pPr>
            <a:r>
              <a:rPr lang="tr-TR" dirty="0" smtClean="0">
                <a:solidFill>
                  <a:schemeClr val="bg1"/>
                </a:solidFill>
              </a:rPr>
              <a:t>		</a:t>
            </a:r>
            <a:r>
              <a:rPr lang="tr-TR" dirty="0" smtClean="0">
                <a:latin typeface="Comic Sans MS" pitchFamily="66" charset="0"/>
              </a:rPr>
              <a:t>Meranın ürettiği yem miktarı ile onun üzerinde otlayan hayvan sayısı arasında elverişli bir denge kurulduğu zaman, o meranın doğru bir şekilde otlatılması probleminin büyük ve en önemli bölümü çözümlenmiş olur. Bu şekilde yapılan otlatmadan bitkilerin zarar görmesi büyük ölçüde engellenebilir ve hayvanların da bol mera yemi yemesi sağlanabilir.  </a:t>
            </a:r>
          </a:p>
          <a:p>
            <a:pPr algn="just" eaLnBrk="1" hangingPunct="1">
              <a:lnSpc>
                <a:spcPct val="90000"/>
              </a:lnSpc>
              <a:buFontTx/>
              <a:buNone/>
            </a:pPr>
            <a:r>
              <a:rPr lang="tr-TR" dirty="0" smtClean="0">
                <a:latin typeface="Comic Sans MS" pitchFamily="66" charset="0"/>
              </a:rPr>
              <a:t>		Meraların otlatma kapasitelerine uygun sayıda hayvanla otlatılması  meracıların karşılaştıkları en önemli problemlerden birisidir.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Grp="1" noChangeArrowheads="1"/>
          </p:cNvSpPr>
          <p:nvPr>
            <p:ph type="body" idx="1"/>
          </p:nvPr>
        </p:nvSpPr>
        <p:spPr>
          <a:xfrm>
            <a:off x="468313" y="404813"/>
            <a:ext cx="8229600" cy="6453187"/>
          </a:xfrm>
        </p:spPr>
        <p:txBody>
          <a:bodyPr/>
          <a:lstStyle/>
          <a:p>
            <a:pPr algn="just" eaLnBrk="1" hangingPunct="1">
              <a:buFontTx/>
              <a:buNone/>
            </a:pPr>
            <a:r>
              <a:rPr lang="tr-TR" dirty="0" smtClean="0"/>
              <a:t>		</a:t>
            </a:r>
            <a:r>
              <a:rPr lang="tr-TR" dirty="0" smtClean="0">
                <a:latin typeface="Comic Sans MS" pitchFamily="66" charset="0"/>
              </a:rPr>
              <a:t>Dünyada ve ülkemizde çoğalan nüfusun besin maddeleri ihtiyacını karşılamak için, bir taraftan meralar sürülüp tarla arazisi haline getirilirken, diğer taraftan da evcil hayvanların sayısının hızla çoğaltılması, otlatma kapasitesi probleminin çözümlenmesini daha da güçleştirmektedir. Meraların otlatma kapasitelerinden fazla hayvanla otlatılması hem bugünkü verim düzeylerinin korunamamasına ve hem de bu alanlarda hayvansal ürün üretiminin azalmasına neden olmaktadır.</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682" name="Rectangle 2"/>
          <p:cNvSpPr>
            <a:spLocks noGrp="1" noChangeArrowheads="1"/>
          </p:cNvSpPr>
          <p:nvPr>
            <p:ph type="body" idx="1"/>
          </p:nvPr>
        </p:nvSpPr>
        <p:spPr>
          <a:xfrm>
            <a:off x="457200" y="188913"/>
            <a:ext cx="8435975" cy="6264275"/>
          </a:xfrm>
        </p:spPr>
        <p:txBody>
          <a:bodyPr/>
          <a:lstStyle/>
          <a:p>
            <a:pPr algn="just" eaLnBrk="1" hangingPunct="1">
              <a:buFontTx/>
              <a:buNone/>
            </a:pPr>
            <a:r>
              <a:rPr lang="tr-TR" dirty="0" smtClean="0"/>
              <a:t>		</a:t>
            </a:r>
          </a:p>
          <a:p>
            <a:pPr algn="just" eaLnBrk="1" hangingPunct="1">
              <a:buFontTx/>
              <a:buNone/>
            </a:pPr>
            <a:endParaRPr lang="tr-TR" dirty="0" smtClean="0"/>
          </a:p>
          <a:p>
            <a:pPr algn="just" eaLnBrk="1" hangingPunct="1">
              <a:buFontTx/>
              <a:buNone/>
            </a:pPr>
            <a:r>
              <a:rPr lang="tr-TR" dirty="0" smtClean="0">
                <a:latin typeface="Comic Sans MS" pitchFamily="66" charset="0"/>
              </a:rPr>
              <a:t>	</a:t>
            </a:r>
            <a:r>
              <a:rPr lang="tr-TR" sz="3600" dirty="0" smtClean="0">
                <a:latin typeface="Comic Sans MS" pitchFamily="66" charset="0"/>
              </a:rPr>
              <a:t>	Otlatma yönetiminin en önemli kurallarından birisi olan otlatma kapasitesine uyulmaması , yani meraların ürettiği yem miktarı ile otlayan hayvan sayısı arasındaki dengenin bitkiler aleyhine bozulması, mera bozulmasının en önde gelen nedenlerinden birisidir.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6" name="Rectangle 2"/>
          <p:cNvSpPr>
            <a:spLocks noGrp="1" noChangeArrowheads="1"/>
          </p:cNvSpPr>
          <p:nvPr>
            <p:ph type="title"/>
          </p:nvPr>
        </p:nvSpPr>
        <p:spPr/>
        <p:txBody>
          <a:bodyPr/>
          <a:lstStyle/>
          <a:p>
            <a:pPr eaLnBrk="1" hangingPunct="1"/>
            <a:r>
              <a:rPr lang="tr-TR" sz="3200" dirty="0" smtClean="0">
                <a:latin typeface="Comic Sans MS" pitchFamily="66" charset="0"/>
              </a:rPr>
              <a:t>Otlatma Kapasitesinin Tahmini Yöntemleri</a:t>
            </a:r>
          </a:p>
        </p:txBody>
      </p:sp>
      <p:sp>
        <p:nvSpPr>
          <p:cNvPr id="712707" name="Rectangle 3"/>
          <p:cNvSpPr>
            <a:spLocks noGrp="1" noChangeArrowheads="1"/>
          </p:cNvSpPr>
          <p:nvPr>
            <p:ph type="body" idx="1"/>
          </p:nvPr>
        </p:nvSpPr>
        <p:spPr>
          <a:xfrm>
            <a:off x="457200" y="1600200"/>
            <a:ext cx="8229600" cy="4997450"/>
          </a:xfrm>
        </p:spPr>
        <p:txBody>
          <a:bodyPr/>
          <a:lstStyle/>
          <a:p>
            <a:pPr algn="just" eaLnBrk="1" hangingPunct="1">
              <a:buFontTx/>
              <a:buNone/>
            </a:pPr>
            <a:r>
              <a:rPr lang="tr-TR" dirty="0" smtClean="0"/>
              <a:t>		</a:t>
            </a:r>
            <a:r>
              <a:rPr lang="tr-TR" dirty="0" smtClean="0">
                <a:latin typeface="Comic Sans MS" pitchFamily="66" charset="0"/>
              </a:rPr>
              <a:t>Meraların otlatma kapasitelerinin bulunması için birçok araştırma yapılmış ve değişik yöntemler geliştirilmiştir. Belli genişlikteki mera parsellerinde, değişik sayıda hayvan otlatılarak yapılan bu araştırmalarda meranın bir mevsimde ürettiği toplam yemin yarısını tüketen ve diğer yarısını mera üzerinde bırakan hayvan sayısı, o meranın otlatma kapasitesi olarak kabul edilir.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a:xfrm>
            <a:off x="468313" y="0"/>
            <a:ext cx="8229600" cy="1143000"/>
          </a:xfrm>
        </p:spPr>
        <p:txBody>
          <a:bodyPr/>
          <a:lstStyle/>
          <a:p>
            <a:pPr eaLnBrk="1" hangingPunct="1"/>
            <a:r>
              <a:rPr lang="tr-TR" sz="3600" dirty="0" smtClean="0">
                <a:latin typeface="Comic Sans MS" pitchFamily="66" charset="0"/>
              </a:rPr>
              <a:t>Biçme Yöntemi</a:t>
            </a:r>
          </a:p>
        </p:txBody>
      </p:sp>
      <p:sp>
        <p:nvSpPr>
          <p:cNvPr id="713731" name="Rectangle 3"/>
          <p:cNvSpPr>
            <a:spLocks noGrp="1" noChangeArrowheads="1"/>
          </p:cNvSpPr>
          <p:nvPr>
            <p:ph type="body" idx="1"/>
          </p:nvPr>
        </p:nvSpPr>
        <p:spPr>
          <a:xfrm>
            <a:off x="457200" y="1052513"/>
            <a:ext cx="8578850" cy="5805487"/>
          </a:xfrm>
        </p:spPr>
        <p:txBody>
          <a:bodyPr/>
          <a:lstStyle/>
          <a:p>
            <a:pPr algn="just" eaLnBrk="1" hangingPunct="1">
              <a:lnSpc>
                <a:spcPct val="90000"/>
              </a:lnSpc>
              <a:buFontTx/>
              <a:buNone/>
            </a:pPr>
            <a:r>
              <a:rPr lang="tr-TR" dirty="0" smtClean="0"/>
              <a:t>		</a:t>
            </a:r>
            <a:r>
              <a:rPr lang="tr-TR" dirty="0" smtClean="0">
                <a:latin typeface="Comic Sans MS" pitchFamily="66" charset="0"/>
              </a:rPr>
              <a:t>Bu yöntemin esası meranın ürettiği yem miktarının bulunmasına dayanmaktadır. İlkbaharda henüz otlatma başlamadan önce meranın rastgele seçilen birçok yerine büyük kafesler konur. Genellikle 80 cm yüksekliğinde ve içten içe 1 metrekare oluşturan bu kafesler içindeki bitkiler otlatmadan korunurlar. Kafes altındaki bitkiler </a:t>
            </a:r>
            <a:r>
              <a:rPr lang="tr-TR" dirty="0" err="1" smtClean="0">
                <a:latin typeface="Comic Sans MS" pitchFamily="66" charset="0"/>
              </a:rPr>
              <a:t>vejetatif</a:t>
            </a:r>
            <a:r>
              <a:rPr lang="tr-TR" dirty="0" smtClean="0">
                <a:latin typeface="Comic Sans MS" pitchFamily="66" charset="0"/>
              </a:rPr>
              <a:t> büyüme ve gelişmelerini tamamladıkları zaman kafesler kaldırılarak bitkiler toprak yüzeyinden biçilir ve kurumadan hemen tartılır.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type="body" idx="1"/>
          </p:nvPr>
        </p:nvSpPr>
        <p:spPr>
          <a:xfrm>
            <a:off x="339725" y="361950"/>
            <a:ext cx="8553450" cy="5721350"/>
          </a:xfrm>
        </p:spPr>
        <p:txBody>
          <a:bodyPr/>
          <a:lstStyle/>
          <a:p>
            <a:pPr eaLnBrk="1" hangingPunct="1">
              <a:buFontTx/>
              <a:buNone/>
            </a:pPr>
            <a:endParaRPr lang="tr-TR" sz="1800" dirty="0" smtClean="0"/>
          </a:p>
          <a:p>
            <a:pPr eaLnBrk="1" hangingPunct="1">
              <a:buFontTx/>
              <a:buNone/>
            </a:pPr>
            <a:endParaRPr lang="tr-TR" sz="1800" dirty="0" smtClean="0"/>
          </a:p>
          <a:p>
            <a:pPr eaLnBrk="1" hangingPunct="1">
              <a:buFontTx/>
              <a:buNone/>
            </a:pPr>
            <a:endParaRPr lang="tr-TR" sz="1800" dirty="0" smtClean="0"/>
          </a:p>
          <a:p>
            <a:pPr eaLnBrk="1" hangingPunct="1">
              <a:buFontTx/>
              <a:buNone/>
            </a:pPr>
            <a:endParaRPr lang="tr-TR" sz="1800" dirty="0" smtClean="0"/>
          </a:p>
          <a:p>
            <a:pPr eaLnBrk="1" hangingPunct="1">
              <a:buFontTx/>
              <a:buNone/>
            </a:pPr>
            <a:endParaRPr lang="tr-TR" sz="1800" dirty="0" smtClean="0"/>
          </a:p>
          <a:p>
            <a:pPr eaLnBrk="1" hangingPunct="1">
              <a:buFontTx/>
              <a:buNone/>
            </a:pPr>
            <a:endParaRPr lang="tr-TR" sz="1800" dirty="0" smtClean="0"/>
          </a:p>
          <a:p>
            <a:pPr eaLnBrk="1" hangingPunct="1">
              <a:buFontTx/>
              <a:buNone/>
            </a:pPr>
            <a:endParaRPr lang="tr-TR" sz="1800" dirty="0" smtClean="0"/>
          </a:p>
          <a:p>
            <a:pPr eaLnBrk="1" hangingPunct="1">
              <a:buFontTx/>
              <a:buNone/>
            </a:pPr>
            <a:r>
              <a:rPr lang="tr-TR" sz="1800" dirty="0" smtClean="0"/>
              <a:t>				</a:t>
            </a:r>
            <a:r>
              <a:rPr lang="tr-TR" sz="1800" b="1" dirty="0" smtClean="0"/>
              <a:t> Mera Genişliği(da)       X   Yararlanılabilir Yem (kg/da)</a:t>
            </a:r>
          </a:p>
          <a:p>
            <a:pPr eaLnBrk="1" hangingPunct="1">
              <a:buFontTx/>
              <a:buNone/>
            </a:pPr>
            <a:r>
              <a:rPr lang="tr-TR" sz="1800" b="1" dirty="0" smtClean="0"/>
              <a:t>Otlatma Kapasitesi = </a:t>
            </a:r>
          </a:p>
        </p:txBody>
      </p:sp>
      <p:sp>
        <p:nvSpPr>
          <p:cNvPr id="715779" name="Line 3"/>
          <p:cNvSpPr>
            <a:spLocks noChangeShapeType="1"/>
          </p:cNvSpPr>
          <p:nvPr/>
        </p:nvSpPr>
        <p:spPr bwMode="auto">
          <a:xfrm>
            <a:off x="2627313" y="3213100"/>
            <a:ext cx="5986462" cy="1588"/>
          </a:xfrm>
          <a:prstGeom prst="line">
            <a:avLst/>
          </a:prstGeom>
          <a:noFill/>
          <a:ln w="38100">
            <a:solidFill>
              <a:srgbClr val="FFFF00"/>
            </a:solidFill>
            <a:round/>
            <a:headEnd/>
            <a:tailEnd/>
          </a:ln>
          <a:extLst>
            <a:ext uri="{909E8E84-426E-40DD-AFC4-6F175D3DCCD1}">
              <a14:hiddenFill xmlns:a14="http://schemas.microsoft.com/office/drawing/2010/main" xmlns="">
                <a:noFill/>
              </a14:hiddenFill>
            </a:ext>
          </a:extLst>
        </p:spPr>
        <p:txBody>
          <a:bodyPr lIns="91420" tIns="45711" rIns="91420" bIns="45711"/>
          <a:lstStyle/>
          <a:p>
            <a:endParaRPr lang="tr-TR"/>
          </a:p>
        </p:txBody>
      </p:sp>
      <p:sp>
        <p:nvSpPr>
          <p:cNvPr id="715780" name="Text Box 4"/>
          <p:cNvSpPr txBox="1">
            <a:spLocks noChangeArrowheads="1"/>
          </p:cNvSpPr>
          <p:nvPr/>
        </p:nvSpPr>
        <p:spPr bwMode="auto">
          <a:xfrm>
            <a:off x="2539892" y="3284538"/>
            <a:ext cx="3040280" cy="646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tr-TR" b="1" dirty="0"/>
              <a:t>Bir Hayvanın</a:t>
            </a:r>
          </a:p>
          <a:p>
            <a:pPr algn="ctr" eaLnBrk="1" hangingPunct="1"/>
            <a:r>
              <a:rPr lang="tr-TR" b="1" dirty="0"/>
              <a:t>Günlük Mera Yemi İhtiyacı</a:t>
            </a:r>
          </a:p>
        </p:txBody>
      </p:sp>
      <p:sp>
        <p:nvSpPr>
          <p:cNvPr id="715781" name="Text Box 5"/>
          <p:cNvSpPr txBox="1">
            <a:spLocks noChangeArrowheads="1"/>
          </p:cNvSpPr>
          <p:nvPr/>
        </p:nvSpPr>
        <p:spPr bwMode="auto">
          <a:xfrm>
            <a:off x="6588224" y="3284984"/>
            <a:ext cx="336550" cy="371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a:solidFill>
                  <a:srgbClr val="FFFFFF"/>
                </a:solidFill>
              </a:rPr>
              <a:t>X</a:t>
            </a:r>
          </a:p>
        </p:txBody>
      </p:sp>
      <p:sp>
        <p:nvSpPr>
          <p:cNvPr id="715782" name="Text Box 6"/>
          <p:cNvSpPr txBox="1">
            <a:spLocks noChangeArrowheads="1"/>
          </p:cNvSpPr>
          <p:nvPr/>
        </p:nvSpPr>
        <p:spPr bwMode="auto">
          <a:xfrm>
            <a:off x="6011863" y="3357563"/>
            <a:ext cx="2470150" cy="371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dirty="0"/>
              <a:t>Otlatma Günü Sayısı</a:t>
            </a:r>
          </a:p>
        </p:txBody>
      </p:sp>
    </p:spTree>
  </p:cSld>
  <p:clrMapOvr>
    <a:masterClrMapping/>
  </p:clrMapOvr>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Slayt 1</vt:lpstr>
      <vt:lpstr>1.OTLATMA KAPASİTESİ</vt:lpstr>
      <vt:lpstr>Slayt 3</vt:lpstr>
      <vt:lpstr>Slayt 4</vt:lpstr>
      <vt:lpstr>Slayt 5</vt:lpstr>
      <vt:lpstr>Otlatma Kapasitesinin Tahmini Yöntemleri</vt:lpstr>
      <vt:lpstr>Biçme Yöntemi</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nurdan</dc:creator>
  <cp:lastModifiedBy>nurdan</cp:lastModifiedBy>
  <cp:revision>1</cp:revision>
  <dcterms:created xsi:type="dcterms:W3CDTF">2017-02-03T12:42:06Z</dcterms:created>
  <dcterms:modified xsi:type="dcterms:W3CDTF">2017-02-03T12:45:55Z</dcterms:modified>
</cp:coreProperties>
</file>