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5" r:id="rId3"/>
    <p:sldId id="276" r:id="rId4"/>
    <p:sldId id="277" r:id="rId5"/>
    <p:sldId id="278" r:id="rId6"/>
    <p:sldId id="279" r:id="rId7"/>
    <p:sldId id="280" r:id="rId8"/>
    <p:sldId id="281" r:id="rId9"/>
    <p:sldId id="27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13" autoAdjust="0"/>
    <p:restoredTop sz="94660"/>
  </p:normalViewPr>
  <p:slideViewPr>
    <p:cSldViewPr>
      <p:cViewPr varScale="1">
        <p:scale>
          <a:sx n="70" d="100"/>
          <a:sy n="70" d="100"/>
        </p:scale>
        <p:origin x="145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11" name="10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9F75050-0E15-4C5B-92B0-66D068882F1F}" type="datetimeFigureOut">
              <a:rPr lang="tr-TR" smtClean="0"/>
              <a:pPr/>
              <a:t>04.05.2020</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1928802"/>
            <a:ext cx="7772400" cy="1470025"/>
          </a:xfrm>
        </p:spPr>
        <p:txBody>
          <a:bodyPr>
            <a:normAutofit fontScale="90000"/>
          </a:bodyPr>
          <a:lstStyle/>
          <a:p>
            <a:pPr algn="ctr"/>
            <a:r>
              <a:rPr lang="tr-TR" dirty="0" smtClean="0"/>
              <a:t>ANKARA ÜNİVERSİTESİ</a:t>
            </a:r>
            <a:br>
              <a:rPr lang="tr-TR" dirty="0" smtClean="0"/>
            </a:br>
            <a:r>
              <a:rPr lang="tr-TR" dirty="0" smtClean="0"/>
              <a:t>SAĞLIK BİLİMLERİ FAKÜLTESİ</a:t>
            </a:r>
            <a:br>
              <a:rPr lang="tr-TR" dirty="0" smtClean="0"/>
            </a:br>
            <a:r>
              <a:rPr lang="tr-TR" dirty="0" smtClean="0"/>
              <a:t>SOSYAL HİZMET BÖLÜMÜ</a:t>
            </a:r>
            <a:endParaRPr lang="tr-TR" dirty="0"/>
          </a:p>
        </p:txBody>
      </p:sp>
      <p:sp>
        <p:nvSpPr>
          <p:cNvPr id="3" name="2 Alt Başlık"/>
          <p:cNvSpPr>
            <a:spLocks noGrp="1"/>
          </p:cNvSpPr>
          <p:nvPr>
            <p:ph type="subTitle" idx="1"/>
          </p:nvPr>
        </p:nvSpPr>
        <p:spPr>
          <a:xfrm>
            <a:off x="785786" y="4214818"/>
            <a:ext cx="7772400" cy="2143140"/>
          </a:xfrm>
        </p:spPr>
        <p:txBody>
          <a:bodyPr>
            <a:normAutofit/>
          </a:bodyPr>
          <a:lstStyle/>
          <a:p>
            <a:pPr algn="ctr"/>
            <a:r>
              <a:rPr lang="tr-TR" sz="3800" dirty="0" smtClean="0"/>
              <a:t>“SOSYAL HİZMETTE </a:t>
            </a:r>
          </a:p>
          <a:p>
            <a:pPr algn="ctr"/>
            <a:r>
              <a:rPr lang="tr-TR" sz="3800" dirty="0" smtClean="0"/>
              <a:t>BİLİŞİM TEKNOLOJİLERİ”</a:t>
            </a:r>
          </a:p>
          <a:p>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BİLGİ TOPLUMU</a:t>
            </a:r>
            <a:br>
              <a:rPr lang="tr-TR" dirty="0" smtClean="0"/>
            </a:br>
            <a:endParaRPr lang="tr-TR" dirty="0"/>
          </a:p>
        </p:txBody>
      </p:sp>
      <p:sp>
        <p:nvSpPr>
          <p:cNvPr id="3" name="2 İçerik Yer Tutucusu"/>
          <p:cNvSpPr>
            <a:spLocks noGrp="1"/>
          </p:cNvSpPr>
          <p:nvPr>
            <p:ph idx="1"/>
          </p:nvPr>
        </p:nvSpPr>
        <p:spPr/>
        <p:txBody>
          <a:bodyPr/>
          <a:lstStyle/>
          <a:p>
            <a:r>
              <a:rPr lang="tr-TR" i="1" dirty="0" smtClean="0"/>
              <a:t>Bilgi ve teknoloji arasında birbirini besleyen ve kuvvetlendiren bu oluşumla giderek bilgi her şeye şekil vermeye yönelik egemen bir güç kazanmaktadır.</a:t>
            </a:r>
          </a:p>
          <a:p>
            <a:r>
              <a:rPr lang="tr-TR" dirty="0" smtClean="0"/>
              <a:t>bilgi toplumsal yapıyı ekonomik, sosyal, kültürel ve politik açıdan etkilemektedir.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Ekonomik Sistem</a:t>
            </a:r>
          </a:p>
          <a:p>
            <a:r>
              <a:rPr lang="tr-TR" dirty="0" smtClean="0"/>
              <a:t>“Yeni Ekonomi</a:t>
            </a:r>
          </a:p>
          <a:p>
            <a:r>
              <a:rPr lang="tr-TR" dirty="0" smtClean="0">
                <a:latin typeface="Calibri"/>
                <a:ea typeface="Times New Roman"/>
                <a:cs typeface="Calibri"/>
              </a:rPr>
              <a:t>Yeni ekonomi bilgi ekonomisidir:</a:t>
            </a:r>
          </a:p>
          <a:p>
            <a:r>
              <a:rPr lang="tr-TR" dirty="0" smtClean="0">
                <a:latin typeface="Calibri"/>
                <a:ea typeface="Times New Roman"/>
                <a:cs typeface="Calibri"/>
              </a:rPr>
              <a:t>Yeni ekonomi dijital bir ekonomidir</a:t>
            </a:r>
          </a:p>
          <a:p>
            <a:r>
              <a:rPr lang="tr-TR" dirty="0" smtClean="0">
                <a:latin typeface="Calibri"/>
                <a:ea typeface="Times New Roman"/>
                <a:cs typeface="Calibri"/>
              </a:rPr>
              <a:t>Yeni ekonomide sanallaşma önemlidir</a:t>
            </a:r>
          </a:p>
          <a:p>
            <a:r>
              <a:rPr lang="tr-TR" dirty="0" smtClean="0">
                <a:latin typeface="Calibri"/>
                <a:ea typeface="Times New Roman"/>
                <a:cs typeface="Calibri"/>
              </a:rPr>
              <a:t>Ekonominin kıtlığa dayalı olma niteliği aşınmaktadır</a:t>
            </a:r>
          </a:p>
          <a:p>
            <a:r>
              <a:rPr lang="tr-TR" dirty="0" smtClean="0">
                <a:latin typeface="Calibri"/>
                <a:ea typeface="Times New Roman"/>
                <a:cs typeface="Calibri"/>
              </a:rPr>
              <a:t>Yeni ekonomi bir ağ ekonomisidir</a:t>
            </a:r>
          </a:p>
          <a:p>
            <a:r>
              <a:rPr lang="tr-TR" dirty="0" smtClean="0">
                <a:latin typeface="Calibri"/>
                <a:ea typeface="Times New Roman"/>
                <a:cs typeface="Calibri"/>
              </a:rPr>
              <a:t>Yeni ekonomide bilgi malları ortaya çıkmaktadır</a:t>
            </a:r>
            <a:endParaRPr lang="tr-TR"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ekonomi</a:t>
            </a:r>
            <a:endParaRPr lang="tr-TR" dirty="0"/>
          </a:p>
        </p:txBody>
      </p:sp>
      <p:sp>
        <p:nvSpPr>
          <p:cNvPr id="3" name="2 İçerik Yer Tutucusu"/>
          <p:cNvSpPr>
            <a:spLocks noGrp="1"/>
          </p:cNvSpPr>
          <p:nvPr>
            <p:ph idx="1"/>
          </p:nvPr>
        </p:nvSpPr>
        <p:spPr/>
        <p:txBody>
          <a:bodyPr/>
          <a:lstStyle/>
          <a:p>
            <a:r>
              <a:rPr lang="tr-TR" dirty="0" smtClean="0">
                <a:latin typeface="Calibri"/>
                <a:ea typeface="Times New Roman"/>
                <a:cs typeface="Calibri"/>
              </a:rPr>
              <a:t>Yeni ekonomide aracılar büyük ölçüde ortadan kalkmaktadır</a:t>
            </a:r>
          </a:p>
          <a:p>
            <a:r>
              <a:rPr lang="tr-TR" dirty="0" smtClean="0">
                <a:latin typeface="Calibri"/>
                <a:ea typeface="Times New Roman"/>
                <a:cs typeface="Calibri"/>
              </a:rPr>
              <a:t>Yeni ekonominin hakim sektörü üçlü oluşumdur</a:t>
            </a:r>
          </a:p>
          <a:p>
            <a:r>
              <a:rPr lang="tr-TR" dirty="0" smtClean="0">
                <a:latin typeface="Calibri"/>
                <a:ea typeface="Times New Roman"/>
                <a:cs typeface="Calibri"/>
              </a:rPr>
              <a:t>Yeni ekonomi yenilik temelli bir ekonomidir</a:t>
            </a:r>
          </a:p>
          <a:p>
            <a:r>
              <a:rPr lang="tr-TR" dirty="0" smtClean="0">
                <a:latin typeface="Calibri"/>
                <a:ea typeface="Times New Roman"/>
                <a:cs typeface="Calibri"/>
              </a:rPr>
              <a:t>Yeni ekonomi hız ekonomisidir</a:t>
            </a:r>
          </a:p>
          <a:p>
            <a:r>
              <a:rPr lang="tr-TR" dirty="0" smtClean="0">
                <a:latin typeface="Calibri"/>
                <a:ea typeface="Times New Roman"/>
                <a:cs typeface="Calibri"/>
              </a:rPr>
              <a:t>Yeni ekonomi küresel bir ekonomidir</a:t>
            </a:r>
          </a:p>
          <a:p>
            <a:r>
              <a:rPr lang="tr-TR" dirty="0" smtClean="0">
                <a:latin typeface="Calibri"/>
                <a:ea typeface="Times New Roman"/>
                <a:cs typeface="Calibri"/>
              </a:rPr>
              <a:t>Yeni ekonomide maddi olmayan malların önemi artmaktadır: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Sosyal Sistem</a:t>
            </a:r>
            <a:br>
              <a:rPr lang="tr-TR" dirty="0" smtClean="0"/>
            </a:br>
            <a:endParaRPr lang="tr-TR" dirty="0"/>
          </a:p>
        </p:txBody>
      </p:sp>
      <p:sp>
        <p:nvSpPr>
          <p:cNvPr id="3" name="2 İçerik Yer Tutucusu"/>
          <p:cNvSpPr>
            <a:spLocks noGrp="1"/>
          </p:cNvSpPr>
          <p:nvPr>
            <p:ph idx="1"/>
          </p:nvPr>
        </p:nvSpPr>
        <p:spPr/>
        <p:txBody>
          <a:bodyPr>
            <a:normAutofit fontScale="85000" lnSpcReduction="10000"/>
          </a:bodyPr>
          <a:lstStyle/>
          <a:p>
            <a:r>
              <a:rPr lang="tr-TR" i="1" dirty="0" smtClean="0"/>
              <a:t>Bilgi toplumu yeni temel teknolojilerin gelişimiyle bilgi sektörünün, bilgi üretiminin bilgi sermayesinin ve nitelikli insan faktörünün önem kazandığı, eğitimin sürekliliğinin ön plana çıktığı,  iletişim teknolojileri bilgi otoyolları, elektronik ticaret gibi yeni gelişmeler ile toplumu sosyal kültürel ve siyasal açıdan sanayi toplumunun ötesine taşıyan bir gelişme aşaması olarak tanımlanmaktadır.</a:t>
            </a:r>
          </a:p>
          <a:p>
            <a:r>
              <a:rPr lang="tr-TR" i="1" dirty="0" smtClean="0"/>
              <a:t>bilgi toplumunda iletişim teknolojilerinin gelişmesi ve yaygınlaşması kültürler arası teması sağlamıştır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Kültürel Sistem</a:t>
            </a:r>
            <a:br>
              <a:rPr lang="tr-TR" dirty="0" smtClean="0"/>
            </a:br>
            <a:endParaRPr lang="tr-TR" dirty="0"/>
          </a:p>
        </p:txBody>
      </p:sp>
      <p:sp>
        <p:nvSpPr>
          <p:cNvPr id="3" name="2 İçerik Yer Tutucusu"/>
          <p:cNvSpPr>
            <a:spLocks noGrp="1"/>
          </p:cNvSpPr>
          <p:nvPr>
            <p:ph idx="1"/>
          </p:nvPr>
        </p:nvSpPr>
        <p:spPr/>
        <p:txBody>
          <a:bodyPr/>
          <a:lstStyle/>
          <a:p>
            <a:r>
              <a:rPr lang="tr-TR" i="1" dirty="0" smtClean="0">
                <a:solidFill>
                  <a:srgbClr val="984806"/>
                </a:solidFill>
                <a:latin typeface="Calibri"/>
                <a:ea typeface="Times New Roman"/>
                <a:cs typeface="Calibri"/>
              </a:rPr>
              <a:t>Kültürel açıdan kürselleşme hem batılı değerlerin ve kültür kalıplarının evrenselleşmesine hem de yerel değerlerin yeniden gözden geçirilmesine olanak sağlamaktadır</a:t>
            </a:r>
          </a:p>
          <a:p>
            <a:r>
              <a:rPr lang="tr-TR" i="1" dirty="0" smtClean="0">
                <a:solidFill>
                  <a:srgbClr val="984806"/>
                </a:solidFill>
                <a:latin typeface="Calibri"/>
                <a:ea typeface="Times New Roman"/>
                <a:cs typeface="Calibri"/>
              </a:rPr>
              <a:t>Öncelikle küresel bir topluluğun üyeleri olarak insanlar sosyal sorumluluklarının ulusal düzeyde sınırlı olmadığını bunun ötesine uzandığını anlamaya başlamışlardır.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4F81BD"/>
                </a:solidFill>
                <a:latin typeface="Calibri"/>
                <a:ea typeface="Times New Roman"/>
                <a:cs typeface="Calibri"/>
              </a:rPr>
              <a:t>Politik Sistem</a:t>
            </a:r>
            <a:r>
              <a:rPr lang="tr-TR" dirty="0" smtClean="0">
                <a:solidFill>
                  <a:srgbClr val="4F81BD"/>
                </a:solidFill>
                <a:latin typeface="Cambria"/>
                <a:ea typeface="Times New Roman"/>
              </a:rPr>
              <a:t/>
            </a:r>
            <a:br>
              <a:rPr lang="tr-TR" dirty="0" smtClean="0">
                <a:solidFill>
                  <a:srgbClr val="4F81BD"/>
                </a:solidFill>
                <a:latin typeface="Cambria"/>
                <a:ea typeface="Times New Roman"/>
              </a:rPr>
            </a:br>
            <a:endParaRPr lang="tr-TR" dirty="0"/>
          </a:p>
        </p:txBody>
      </p:sp>
      <p:sp>
        <p:nvSpPr>
          <p:cNvPr id="3" name="2 İçerik Yer Tutucusu"/>
          <p:cNvSpPr>
            <a:spLocks noGrp="1"/>
          </p:cNvSpPr>
          <p:nvPr>
            <p:ph idx="1"/>
          </p:nvPr>
        </p:nvSpPr>
        <p:spPr/>
        <p:txBody>
          <a:bodyPr>
            <a:normAutofit fontScale="85000" lnSpcReduction="10000"/>
          </a:bodyPr>
          <a:lstStyle/>
          <a:p>
            <a:r>
              <a:rPr lang="tr-TR" i="1" dirty="0" smtClean="0">
                <a:solidFill>
                  <a:srgbClr val="984806"/>
                </a:solidFill>
                <a:latin typeface="Calibri"/>
                <a:ea typeface="Times New Roman"/>
                <a:cs typeface="Calibri"/>
              </a:rPr>
              <a:t>Her sosyal grup içinde kendi amaçlarını gerçekleştirme isteği, “iktidar/güç” kazanma yarışı yani politik yarış bulunmaktadır</a:t>
            </a:r>
            <a:r>
              <a:rPr lang="tr-TR" dirty="0" smtClean="0">
                <a:latin typeface="Calibri"/>
                <a:ea typeface="Times New Roman"/>
                <a:cs typeface="Calibri"/>
              </a:rPr>
              <a:t>.</a:t>
            </a:r>
          </a:p>
          <a:p>
            <a:r>
              <a:rPr lang="tr-TR" i="1" dirty="0" smtClean="0"/>
              <a:t>Bilgi sektöründeki bu hızlı gelişmeler başta insan faktörünün verimliliğine etkilerinden dolayı ekonomik sonuçları yanı sıra sosyal, siyasal ve kültürel alanlarda da hızla yapısal değişimleri beraberinde getirmektedir. </a:t>
            </a:r>
            <a:r>
              <a:rPr lang="tr-TR" i="1" smtClean="0"/>
              <a:t>Bilgi toplumundaki gelişmeler insanın verimliliğinin artmasına paralel olarak ekonomik gelişme düzeyinin artmasına, bilimde ve teknolojide yeni gelişmelerin ortaya çıkmasına olanak sağlamaktadır.</a:t>
            </a:r>
            <a:r>
              <a:rPr lang="tr-TR" smtClean="0"/>
              <a:t>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idx="1"/>
          </p:nvPr>
        </p:nvSpPr>
        <p:spPr/>
        <p:txBody>
          <a:bodyPr/>
          <a:lstStyle/>
          <a:p>
            <a:r>
              <a:rPr lang="en-US" dirty="0"/>
              <a:t>Dunlop, J., </a:t>
            </a:r>
            <a:r>
              <a:rPr lang="en-US" dirty="0" err="1"/>
              <a:t>Holosko</a:t>
            </a:r>
            <a:r>
              <a:rPr lang="en-US" dirty="0"/>
              <a:t>, M., 2006. Information technology and Evidence Based Social Work Practice. </a:t>
            </a:r>
            <a:r>
              <a:rPr lang="en-US" dirty="0" err="1"/>
              <a:t>Hawort</a:t>
            </a:r>
            <a:r>
              <a:rPr lang="en-US" dirty="0"/>
              <a:t> Press</a:t>
            </a:r>
            <a:endParaRPr lang="tr-TR" dirty="0"/>
          </a:p>
          <a:p>
            <a:r>
              <a:rPr lang="en-US" dirty="0" err="1"/>
              <a:t>LaMendola</a:t>
            </a:r>
            <a:r>
              <a:rPr lang="en-US" dirty="0"/>
              <a:t>, W., Glastonbury, B., Toole, S.,1989. A Casebook of Computer Applications in the Social and Human </a:t>
            </a:r>
            <a:r>
              <a:rPr lang="en-US" dirty="0" err="1"/>
              <a:t>Sevices</a:t>
            </a:r>
            <a:r>
              <a:rPr lang="en-US" dirty="0"/>
              <a:t>. </a:t>
            </a:r>
            <a:r>
              <a:rPr lang="en-US" dirty="0" err="1"/>
              <a:t>Hawort</a:t>
            </a:r>
            <a:r>
              <a:rPr lang="en-US" dirty="0"/>
              <a:t> Press.</a:t>
            </a:r>
            <a:endParaRPr lang="tr-TR" dirty="0"/>
          </a:p>
          <a:p>
            <a:endParaRPr lang="tr-TR" dirty="0"/>
          </a:p>
        </p:txBody>
      </p:sp>
    </p:spTree>
    <p:extLst>
      <p:ext uri="{BB962C8B-B14F-4D97-AF65-F5344CB8AC3E}">
        <p14:creationId xmlns:p14="http://schemas.microsoft.com/office/powerpoint/2010/main" val="1473533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6c93cb6b5cd3e43f284428049caf6beb_1265318178.jpg"/>
          <p:cNvPicPr>
            <a:picLocks noGrp="1" noChangeAspect="1"/>
          </p:cNvPicPr>
          <p:nvPr>
            <p:ph idx="1"/>
          </p:nvPr>
        </p:nvPicPr>
        <p:blipFill>
          <a:blip r:embed="rId2"/>
          <a:stretch>
            <a:fillRect/>
          </a:stretch>
        </p:blipFill>
        <p:spPr>
          <a:xfrm>
            <a:off x="285720" y="357166"/>
            <a:ext cx="8501122" cy="6143668"/>
          </a:xfrm>
        </p:spPr>
      </p:pic>
      <p:sp>
        <p:nvSpPr>
          <p:cNvPr id="2" name="1 Başlık"/>
          <p:cNvSpPr>
            <a:spLocks noGrp="1"/>
          </p:cNvSpPr>
          <p:nvPr>
            <p:ph type="title"/>
          </p:nvPr>
        </p:nvSpPr>
        <p:spPr>
          <a:xfrm>
            <a:off x="714348" y="3429000"/>
            <a:ext cx="8183880" cy="1051560"/>
          </a:xfrm>
        </p:spPr>
        <p:txBody>
          <a:bodyPr/>
          <a:lstStyle/>
          <a:p>
            <a:r>
              <a:rPr lang="tr-TR" dirty="0" smtClean="0">
                <a:solidFill>
                  <a:schemeClr val="bg1">
                    <a:lumMod val="95000"/>
                  </a:schemeClr>
                </a:solidFill>
              </a:rPr>
              <a:t>TEŞEKKÜRLER</a:t>
            </a:r>
            <a:endParaRPr lang="tr-TR" dirty="0">
              <a:solidFill>
                <a:schemeClr val="bg1">
                  <a:lumMod val="9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120</TotalTime>
  <Words>349</Words>
  <Application>Microsoft Office PowerPoint</Application>
  <PresentationFormat>Ekran Gösterisi (4:3)</PresentationFormat>
  <Paragraphs>34</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Calibri</vt:lpstr>
      <vt:lpstr>Cambria</vt:lpstr>
      <vt:lpstr>Times New Roman</vt:lpstr>
      <vt:lpstr>Verdana</vt:lpstr>
      <vt:lpstr>Wingdings 2</vt:lpstr>
      <vt:lpstr>Görünüş</vt:lpstr>
      <vt:lpstr>ANKARA ÜNİVERSİTESİ SAĞLIK BİLİMLERİ FAKÜLTESİ SOSYAL HİZMET BÖLÜMÜ</vt:lpstr>
      <vt:lpstr>BİLGİ TOPLUMU </vt:lpstr>
      <vt:lpstr>PowerPoint Sunusu</vt:lpstr>
      <vt:lpstr>Yeni ekonomi</vt:lpstr>
      <vt:lpstr>Sosyal Sistem </vt:lpstr>
      <vt:lpstr>Kültürel Sistem </vt:lpstr>
      <vt:lpstr>Politik Sistem </vt:lpstr>
      <vt:lpstr>Kaynaklar</vt:lpstr>
      <vt:lpstr>TEŞEKKÜRLER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SAĞLIK BİLİMLERİ FAKÜLTESİ SOSYAL HİZMET BÖLÜMÜ</dc:title>
  <dc:creator>sssSeRNeBeysss</dc:creator>
  <cp:lastModifiedBy>Yazar</cp:lastModifiedBy>
  <cp:revision>17</cp:revision>
  <dcterms:created xsi:type="dcterms:W3CDTF">2017-03-21T21:41:26Z</dcterms:created>
  <dcterms:modified xsi:type="dcterms:W3CDTF">2020-05-04T07:15:50Z</dcterms:modified>
</cp:coreProperties>
</file>