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301" r:id="rId4"/>
    <p:sldId id="302" r:id="rId5"/>
    <p:sldId id="303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307" r:id="rId17"/>
    <p:sldId id="267" r:id="rId18"/>
    <p:sldId id="270" r:id="rId19"/>
    <p:sldId id="308" r:id="rId20"/>
    <p:sldId id="277" r:id="rId21"/>
    <p:sldId id="276" r:id="rId22"/>
    <p:sldId id="275" r:id="rId23"/>
    <p:sldId id="279" r:id="rId24"/>
    <p:sldId id="281" r:id="rId25"/>
    <p:sldId id="283" r:id="rId26"/>
    <p:sldId id="284" r:id="rId27"/>
    <p:sldId id="285" r:id="rId28"/>
    <p:sldId id="280" r:id="rId29"/>
    <p:sldId id="287" r:id="rId30"/>
    <p:sldId id="309" r:id="rId31"/>
    <p:sldId id="278" r:id="rId32"/>
    <p:sldId id="310" r:id="rId33"/>
    <p:sldId id="292" r:id="rId34"/>
    <p:sldId id="293" r:id="rId35"/>
    <p:sldId id="300" r:id="rId36"/>
    <p:sldId id="294" r:id="rId37"/>
    <p:sldId id="297" r:id="rId38"/>
    <p:sldId id="298" r:id="rId39"/>
    <p:sldId id="299" r:id="rId40"/>
    <p:sldId id="311" r:id="rId41"/>
    <p:sldId id="312" r:id="rId42"/>
    <p:sldId id="314" r:id="rId43"/>
    <p:sldId id="315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30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58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8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61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8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81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42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1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33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65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DA01-0448-402D-99EC-570B3CC9BC63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183C-48D3-4475-9A31-CAF53D82A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1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38300" y="3502114"/>
            <a:ext cx="9144000" cy="2387600"/>
          </a:xfrm>
        </p:spPr>
        <p:txBody>
          <a:bodyPr/>
          <a:lstStyle/>
          <a:p>
            <a:r>
              <a:rPr lang="tr-TR" dirty="0" smtClean="0"/>
              <a:t>Kanser Kemoterapisi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41120" y="5889714"/>
            <a:ext cx="9144000" cy="84423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Işıl Özakca Gündüz</a:t>
            </a:r>
          </a:p>
          <a:p>
            <a:r>
              <a:rPr lang="tr-TR" dirty="0" smtClean="0"/>
              <a:t>2018-2019 Güz Dönemi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90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918460" y="493252"/>
            <a:ext cx="4008120" cy="872775"/>
          </a:xfrm>
        </p:spPr>
        <p:txBody>
          <a:bodyPr/>
          <a:lstStyle/>
          <a:p>
            <a:r>
              <a:rPr lang="tr-TR" b="1" dirty="0" smtClean="0"/>
              <a:t>Kanser tedavisi: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3409951" y="1618648"/>
            <a:ext cx="4259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800" dirty="0" smtClean="0"/>
              <a:t>Cerrahi müdahale</a:t>
            </a:r>
          </a:p>
          <a:p>
            <a:pPr marL="342900" indent="-342900">
              <a:buAutoNum type="arabicPeriod"/>
            </a:pPr>
            <a:r>
              <a:rPr lang="tr-TR" sz="2800" dirty="0" smtClean="0"/>
              <a:t>Radyasyon tedavisi</a:t>
            </a:r>
          </a:p>
          <a:p>
            <a:pPr marL="342900" indent="-342900">
              <a:buAutoNum type="arabicPeriod"/>
            </a:pPr>
            <a:r>
              <a:rPr lang="tr-TR" sz="2800" dirty="0" smtClean="0">
                <a:solidFill>
                  <a:srgbClr val="FF0000"/>
                </a:solidFill>
              </a:rPr>
              <a:t>Kemoterapi</a:t>
            </a:r>
          </a:p>
          <a:p>
            <a:pPr marL="342900" indent="-342900">
              <a:buAutoNum type="arabicPeriod"/>
            </a:pPr>
            <a:r>
              <a:rPr lang="tr-TR" sz="2800" dirty="0" err="1" smtClean="0"/>
              <a:t>İmmunoterapi</a:t>
            </a:r>
            <a:endParaRPr lang="tr-TR" sz="2800" dirty="0" smtClean="0"/>
          </a:p>
          <a:p>
            <a:pPr marL="342900" indent="-342900">
              <a:buAutoNum type="arabicPeriod"/>
            </a:pPr>
            <a:r>
              <a:rPr lang="tr-TR" sz="2800" dirty="0" smtClean="0">
                <a:solidFill>
                  <a:srgbClr val="FF0000"/>
                </a:solidFill>
              </a:rPr>
              <a:t>Hedeflenmiş tedavi </a:t>
            </a:r>
          </a:p>
          <a:p>
            <a:pPr marL="342900" indent="-342900">
              <a:buAutoNum type="arabicPeriod"/>
            </a:pPr>
            <a:r>
              <a:rPr lang="tr-TR" sz="2800" dirty="0" smtClean="0"/>
              <a:t>Hormon tedavisi</a:t>
            </a:r>
          </a:p>
          <a:p>
            <a:pPr marL="342900" indent="-342900">
              <a:buAutoNum type="arabicPeriod"/>
            </a:pPr>
            <a:r>
              <a:rPr lang="tr-TR" sz="2800" dirty="0" smtClean="0"/>
              <a:t>Kök hücre tedavisi</a:t>
            </a:r>
            <a:endParaRPr lang="tr-TR" sz="2800" dirty="0"/>
          </a:p>
        </p:txBody>
      </p:sp>
      <p:sp>
        <p:nvSpPr>
          <p:cNvPr id="5" name="AutoShape 2" descr="small molecules for targeted therapy ile ilgili görsel sonucu"/>
          <p:cNvSpPr>
            <a:spLocks noChangeAspect="1" noChangeArrowheads="1"/>
          </p:cNvSpPr>
          <p:nvPr/>
        </p:nvSpPr>
        <p:spPr bwMode="auto">
          <a:xfrm>
            <a:off x="155574" y="-144463"/>
            <a:ext cx="1275427" cy="1275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1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517" y="456565"/>
            <a:ext cx="8478820" cy="937895"/>
          </a:xfrm>
        </p:spPr>
        <p:txBody>
          <a:bodyPr/>
          <a:lstStyle/>
          <a:p>
            <a:r>
              <a:rPr lang="tr-TR" dirty="0" smtClean="0"/>
              <a:t>Kemoterapi </a:t>
            </a:r>
            <a:r>
              <a:rPr lang="tr-TR" dirty="0" err="1" smtClean="0"/>
              <a:t>vs</a:t>
            </a:r>
            <a:r>
              <a:rPr lang="tr-TR" dirty="0" smtClean="0"/>
              <a:t> Hedeflenmiş tedavi?</a:t>
            </a:r>
            <a:endParaRPr lang="tr-TR" dirty="0"/>
          </a:p>
        </p:txBody>
      </p:sp>
      <p:pic>
        <p:nvPicPr>
          <p:cNvPr id="1028" name="Picture 4" descr="targeted therapy vs chemotherap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25" y="1690688"/>
            <a:ext cx="8765005" cy="4289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96653" y="127771"/>
            <a:ext cx="5895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Anormal çalışan büyüme faktörü reseptörleri, </a:t>
            </a:r>
          </a:p>
          <a:p>
            <a:r>
              <a:rPr lang="tr-TR" sz="2000" b="1" dirty="0" err="1"/>
              <a:t>H</a:t>
            </a:r>
            <a:r>
              <a:rPr lang="tr-TR" sz="2000" b="1" dirty="0" err="1" smtClean="0"/>
              <a:t>ücreiçi</a:t>
            </a:r>
            <a:r>
              <a:rPr lang="tr-TR" sz="2000" b="1" dirty="0" smtClean="0"/>
              <a:t> sinyal yolaklarındaki düzensizlikler, </a:t>
            </a:r>
          </a:p>
          <a:p>
            <a:r>
              <a:rPr lang="tr-TR" sz="2000" b="1" dirty="0" smtClean="0"/>
              <a:t>DNA tamiri ve </a:t>
            </a:r>
            <a:r>
              <a:rPr lang="tr-TR" sz="2000" b="1" dirty="0" err="1" smtClean="0"/>
              <a:t>apoptozis</a:t>
            </a:r>
            <a:r>
              <a:rPr lang="tr-TR" sz="2000" b="1" dirty="0" smtClean="0"/>
              <a:t> süreçlerindeki problemler.</a:t>
            </a:r>
            <a:endParaRPr lang="tr-TR" sz="2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709862" y="1341755"/>
            <a:ext cx="417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Monoklonal</a:t>
            </a:r>
            <a:r>
              <a:rPr lang="tr-TR" sz="3200" dirty="0" smtClean="0">
                <a:solidFill>
                  <a:srgbClr val="FF0000"/>
                </a:solidFill>
              </a:rPr>
              <a:t> antikorlar</a:t>
            </a:r>
          </a:p>
        </p:txBody>
      </p:sp>
      <p:pic>
        <p:nvPicPr>
          <p:cNvPr id="2050" name="Picture 2" descr="monoclonal antibod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" y="2124851"/>
            <a:ext cx="6486562" cy="4131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331242" y="3171600"/>
            <a:ext cx="4860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Tümör hücresini yüzey reseptör fonksiyonunu bloke ederek öldürürler. </a:t>
            </a:r>
          </a:p>
          <a:p>
            <a:endParaRPr lang="tr-TR" sz="1600" b="1" dirty="0">
              <a:solidFill>
                <a:srgbClr val="7030A0"/>
              </a:solidFill>
            </a:endParaRPr>
          </a:p>
          <a:p>
            <a:r>
              <a:rPr lang="tr-TR" sz="1600" b="1" dirty="0" smtClean="0">
                <a:solidFill>
                  <a:srgbClr val="7030A0"/>
                </a:solidFill>
              </a:rPr>
              <a:t>Genel olarak tek bir reseptör grubu için spesifiktirler.</a:t>
            </a:r>
          </a:p>
          <a:p>
            <a:endParaRPr lang="tr-TR" sz="1600" b="1" dirty="0">
              <a:solidFill>
                <a:srgbClr val="7030A0"/>
              </a:solidFill>
            </a:endParaRPr>
          </a:p>
          <a:p>
            <a:r>
              <a:rPr lang="tr-TR" sz="1600" b="1" dirty="0" smtClean="0">
                <a:solidFill>
                  <a:srgbClr val="7030A0"/>
                </a:solidFill>
              </a:rPr>
              <a:t>t</a:t>
            </a:r>
            <a:r>
              <a:rPr lang="tr-TR" sz="1600" b="1" baseline="-25000" dirty="0" smtClean="0">
                <a:solidFill>
                  <a:srgbClr val="7030A0"/>
                </a:solidFill>
              </a:rPr>
              <a:t>1/2</a:t>
            </a:r>
            <a:r>
              <a:rPr lang="tr-TR" sz="1600" b="1" dirty="0" smtClean="0">
                <a:solidFill>
                  <a:srgbClr val="7030A0"/>
                </a:solidFill>
              </a:rPr>
              <a:t> değerleri oldukça uzundur ve aralıklı olarak uygulanırlar.</a:t>
            </a:r>
            <a:endParaRPr lang="tr-TR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96653" y="127771"/>
            <a:ext cx="5895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Anormal çalışan büyüme faktörü reseptörleri, </a:t>
            </a:r>
          </a:p>
          <a:p>
            <a:r>
              <a:rPr lang="tr-TR" sz="2000" b="1" dirty="0" err="1"/>
              <a:t>H</a:t>
            </a:r>
            <a:r>
              <a:rPr lang="tr-TR" sz="2000" b="1" dirty="0" err="1" smtClean="0"/>
              <a:t>ücreiçi</a:t>
            </a:r>
            <a:r>
              <a:rPr lang="tr-TR" sz="2000" b="1" dirty="0" smtClean="0"/>
              <a:t> sinyal yolaklarındaki düzensizlikler, </a:t>
            </a:r>
          </a:p>
          <a:p>
            <a:r>
              <a:rPr lang="tr-TR" sz="2000" b="1" dirty="0" smtClean="0"/>
              <a:t>DNA tamiri ve </a:t>
            </a:r>
            <a:r>
              <a:rPr lang="tr-TR" sz="2000" b="1" dirty="0" err="1" smtClean="0"/>
              <a:t>apoptozis</a:t>
            </a:r>
            <a:r>
              <a:rPr lang="tr-TR" sz="2000" b="1" dirty="0" smtClean="0"/>
              <a:t> süreçlerindeki problemler.</a:t>
            </a:r>
            <a:endParaRPr lang="tr-TR" sz="2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806115" y="1449510"/>
            <a:ext cx="417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Küçük moleküller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198894" y="2953501"/>
            <a:ext cx="4860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Tümör hücresinin içine girerek hücre içindeki </a:t>
            </a:r>
            <a:r>
              <a:rPr lang="tr-TR" sz="1600" b="1" dirty="0" err="1" smtClean="0">
                <a:solidFill>
                  <a:srgbClr val="7030A0"/>
                </a:solidFill>
              </a:rPr>
              <a:t>enzimatik</a:t>
            </a:r>
            <a:r>
              <a:rPr lang="tr-TR" sz="1600" b="1" dirty="0" smtClean="0">
                <a:solidFill>
                  <a:srgbClr val="7030A0"/>
                </a:solidFill>
              </a:rPr>
              <a:t> fonksiyonları </a:t>
            </a:r>
            <a:r>
              <a:rPr lang="tr-TR" sz="1600" b="1" dirty="0" err="1" smtClean="0">
                <a:solidFill>
                  <a:srgbClr val="7030A0"/>
                </a:solidFill>
              </a:rPr>
              <a:t>inhibe</a:t>
            </a:r>
            <a:r>
              <a:rPr lang="tr-TR" sz="1600" b="1" dirty="0" smtClean="0">
                <a:solidFill>
                  <a:srgbClr val="7030A0"/>
                </a:solidFill>
              </a:rPr>
              <a:t> ederek etkili olurlar.</a:t>
            </a:r>
          </a:p>
          <a:p>
            <a:endParaRPr lang="tr-TR" sz="1600" b="1" dirty="0">
              <a:solidFill>
                <a:srgbClr val="7030A0"/>
              </a:solidFill>
            </a:endParaRPr>
          </a:p>
          <a:p>
            <a:r>
              <a:rPr lang="tr-TR" sz="1600" b="1" dirty="0" smtClean="0">
                <a:solidFill>
                  <a:srgbClr val="7030A0"/>
                </a:solidFill>
              </a:rPr>
              <a:t>Genel olarak birden fazla </a:t>
            </a:r>
            <a:r>
              <a:rPr lang="tr-TR" sz="1600" b="1" dirty="0" err="1" smtClean="0">
                <a:solidFill>
                  <a:srgbClr val="7030A0"/>
                </a:solidFill>
              </a:rPr>
              <a:t>enzimatik</a:t>
            </a:r>
            <a:r>
              <a:rPr lang="tr-TR" sz="1600" b="1" dirty="0" smtClean="0">
                <a:solidFill>
                  <a:srgbClr val="7030A0"/>
                </a:solidFill>
              </a:rPr>
              <a:t> bölgeyi hedeflerler.</a:t>
            </a:r>
          </a:p>
          <a:p>
            <a:endParaRPr lang="tr-TR" sz="1600" b="1" dirty="0">
              <a:solidFill>
                <a:srgbClr val="7030A0"/>
              </a:solidFill>
            </a:endParaRPr>
          </a:p>
          <a:p>
            <a:r>
              <a:rPr lang="tr-TR" sz="1600" b="1" dirty="0" smtClean="0">
                <a:solidFill>
                  <a:srgbClr val="7030A0"/>
                </a:solidFill>
              </a:rPr>
              <a:t>t</a:t>
            </a:r>
            <a:r>
              <a:rPr lang="tr-TR" sz="1600" b="1" baseline="-25000" dirty="0" smtClean="0">
                <a:solidFill>
                  <a:srgbClr val="7030A0"/>
                </a:solidFill>
              </a:rPr>
              <a:t>1/2</a:t>
            </a:r>
            <a:r>
              <a:rPr lang="tr-TR" sz="1600" b="1" dirty="0" smtClean="0">
                <a:solidFill>
                  <a:srgbClr val="7030A0"/>
                </a:solidFill>
              </a:rPr>
              <a:t> değerleri 12-24 saat arasındadır ve bu nedenle günlük oral uygulamaya ihtiyaç vardır.</a:t>
            </a:r>
            <a:endParaRPr lang="tr-TR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095246" y="941115"/>
            <a:ext cx="3262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0070C0"/>
                </a:solidFill>
              </a:rPr>
              <a:t>Epidermal</a:t>
            </a:r>
            <a:r>
              <a:rPr lang="tr-TR" b="1" dirty="0" smtClean="0">
                <a:solidFill>
                  <a:srgbClr val="0070C0"/>
                </a:solidFill>
              </a:rPr>
              <a:t> büyüme faktör reseptörleri (EGFR) üzerine etkili olan </a:t>
            </a:r>
            <a:r>
              <a:rPr lang="tr-TR" b="1" dirty="0" err="1" smtClean="0">
                <a:solidFill>
                  <a:srgbClr val="0070C0"/>
                </a:solidFill>
              </a:rPr>
              <a:t>monoklonal</a:t>
            </a:r>
            <a:r>
              <a:rPr lang="tr-TR" b="1" dirty="0" smtClean="0">
                <a:solidFill>
                  <a:srgbClr val="0070C0"/>
                </a:solidFill>
              </a:rPr>
              <a:t> antikorlar genellikle baş, boyun ve kolon kanserlerinde etkilidirler.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311816" y="3564000"/>
            <a:ext cx="3130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0070C0"/>
                </a:solidFill>
              </a:rPr>
              <a:t>Erlotinib</a:t>
            </a:r>
            <a:r>
              <a:rPr lang="tr-TR" b="1" dirty="0" smtClean="0">
                <a:solidFill>
                  <a:srgbClr val="0070C0"/>
                </a:solidFill>
              </a:rPr>
              <a:t> gibi küçük moleküller ise </a:t>
            </a:r>
            <a:r>
              <a:rPr lang="tr-TR" b="1" dirty="0" err="1" smtClean="0">
                <a:solidFill>
                  <a:srgbClr val="0070C0"/>
                </a:solidFill>
              </a:rPr>
              <a:t>EGFR’ın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tirozin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kinaz</a:t>
            </a:r>
            <a:r>
              <a:rPr lang="tr-TR" b="1" dirty="0" smtClean="0">
                <a:solidFill>
                  <a:srgbClr val="0070C0"/>
                </a:solidFill>
              </a:rPr>
              <a:t> aktivitesi üzerine etkilidirler. (küçük hücreli olmayan AC kanseri)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10252" y="3493952"/>
            <a:ext cx="7140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İmanitib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Dasatinib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Nilotinib</a:t>
            </a:r>
            <a:r>
              <a:rPr lang="tr-TR" b="1" dirty="0" smtClean="0">
                <a:solidFill>
                  <a:srgbClr val="7030A0"/>
                </a:solidFill>
              </a:rPr>
              <a:t>: BCR-ABL </a:t>
            </a:r>
            <a:r>
              <a:rPr lang="tr-TR" b="1" dirty="0" err="1" smtClean="0">
                <a:solidFill>
                  <a:srgbClr val="7030A0"/>
                </a:solidFill>
              </a:rPr>
              <a:t>kinaz</a:t>
            </a:r>
            <a:r>
              <a:rPr lang="tr-TR" b="1" dirty="0" smtClean="0">
                <a:solidFill>
                  <a:srgbClr val="7030A0"/>
                </a:solidFill>
              </a:rPr>
              <a:t> inhibitörleri.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Kronik </a:t>
            </a:r>
            <a:r>
              <a:rPr lang="tr-TR" b="1" dirty="0" err="1" smtClean="0">
                <a:solidFill>
                  <a:srgbClr val="7030A0"/>
                </a:solidFill>
              </a:rPr>
              <a:t>myeloid</a:t>
            </a:r>
            <a:r>
              <a:rPr lang="tr-TR" b="1" dirty="0" smtClean="0">
                <a:solidFill>
                  <a:srgbClr val="7030A0"/>
                </a:solidFill>
              </a:rPr>
              <a:t> lösemi ve GI </a:t>
            </a:r>
            <a:r>
              <a:rPr lang="tr-TR" b="1" dirty="0" err="1" smtClean="0">
                <a:solidFill>
                  <a:srgbClr val="7030A0"/>
                </a:solidFill>
              </a:rPr>
              <a:t>stromal</a:t>
            </a:r>
            <a:r>
              <a:rPr lang="tr-TR" b="1" dirty="0" smtClean="0">
                <a:solidFill>
                  <a:srgbClr val="7030A0"/>
                </a:solidFill>
              </a:rPr>
              <a:t> tümörlerin tedavisinde FDA onaylı.</a:t>
            </a:r>
          </a:p>
          <a:p>
            <a:endParaRPr lang="tr-TR" b="1" dirty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BCR-ABL </a:t>
            </a:r>
            <a:r>
              <a:rPr lang="tr-TR" b="1" dirty="0" err="1" smtClean="0">
                <a:solidFill>
                  <a:srgbClr val="7030A0"/>
                </a:solidFill>
              </a:rPr>
              <a:t>tirozin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kinaz</a:t>
            </a:r>
            <a:r>
              <a:rPr lang="tr-TR" b="1" dirty="0" smtClean="0">
                <a:solidFill>
                  <a:srgbClr val="7030A0"/>
                </a:solidFill>
              </a:rPr>
              <a:t> mutasyonu </a:t>
            </a:r>
            <a:r>
              <a:rPr lang="tr-TR" b="1" i="1" dirty="0" smtClean="0">
                <a:solidFill>
                  <a:srgbClr val="7030A0"/>
                </a:solidFill>
              </a:rPr>
              <a:t>(</a:t>
            </a:r>
            <a:r>
              <a:rPr lang="tr-TR" b="1" i="1" dirty="0" err="1" smtClean="0">
                <a:solidFill>
                  <a:srgbClr val="7030A0"/>
                </a:solidFill>
              </a:rPr>
              <a:t>Philadelphia</a:t>
            </a:r>
            <a:r>
              <a:rPr lang="tr-TR" b="1" i="1" dirty="0" smtClean="0">
                <a:solidFill>
                  <a:srgbClr val="7030A0"/>
                </a:solidFill>
              </a:rPr>
              <a:t> kromozomu)</a:t>
            </a:r>
            <a:r>
              <a:rPr lang="tr-TR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Bu mutasyonu taşıyan tüm kanser tiplerinde etkili.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479" t="52486" r="3187" b="30477"/>
          <a:stretch/>
        </p:blipFill>
        <p:spPr>
          <a:xfrm>
            <a:off x="410252" y="242719"/>
            <a:ext cx="5177197" cy="2739023"/>
          </a:xfrm>
          <a:prstGeom prst="rect">
            <a:avLst/>
          </a:prstGeom>
        </p:spPr>
      </p:pic>
      <p:pic>
        <p:nvPicPr>
          <p:cNvPr id="6" name="Picture 2" descr="gleevec for targeted therap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68" y="675871"/>
            <a:ext cx="3502588" cy="4611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86" y="138989"/>
            <a:ext cx="69594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Philadelphia </a:t>
            </a:r>
            <a:r>
              <a:rPr lang="en-US" b="1" dirty="0" err="1" smtClean="0">
                <a:solidFill>
                  <a:srgbClr val="FF0000"/>
                </a:solidFill>
              </a:rPr>
              <a:t>kromozomu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24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15444" y="674202"/>
            <a:ext cx="10014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İmatinib</a:t>
            </a:r>
            <a:r>
              <a:rPr lang="tr-TR" dirty="0" smtClean="0">
                <a:solidFill>
                  <a:srgbClr val="7030A0"/>
                </a:solidFill>
              </a:rPr>
              <a:t> oral yolla yüksek </a:t>
            </a:r>
            <a:r>
              <a:rPr lang="tr-TR" dirty="0" err="1" smtClean="0">
                <a:solidFill>
                  <a:srgbClr val="7030A0"/>
                </a:solidFill>
              </a:rPr>
              <a:t>absorbsiyon</a:t>
            </a:r>
            <a:r>
              <a:rPr lang="tr-TR" dirty="0" smtClean="0">
                <a:solidFill>
                  <a:srgbClr val="7030A0"/>
                </a:solidFill>
              </a:rPr>
              <a:t> oranına sahiptir. 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Biyoyararlanımı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nötral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gastrik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pH’da</a:t>
            </a:r>
            <a:r>
              <a:rPr lang="tr-TR" dirty="0" smtClean="0">
                <a:solidFill>
                  <a:srgbClr val="7030A0"/>
                </a:solidFill>
              </a:rPr>
              <a:t> azalır (</a:t>
            </a:r>
            <a:r>
              <a:rPr lang="tr-TR" dirty="0" err="1" smtClean="0">
                <a:solidFill>
                  <a:srgbClr val="7030A0"/>
                </a:solidFill>
              </a:rPr>
              <a:t>antasid</a:t>
            </a:r>
            <a:r>
              <a:rPr lang="tr-TR" dirty="0" smtClean="0">
                <a:solidFill>
                  <a:srgbClr val="7030A0"/>
                </a:solidFill>
              </a:rPr>
              <a:t> ve H2 </a:t>
            </a:r>
            <a:r>
              <a:rPr lang="tr-TR" dirty="0" err="1" smtClean="0">
                <a:solidFill>
                  <a:srgbClr val="7030A0"/>
                </a:solidFill>
              </a:rPr>
              <a:t>blokerleri</a:t>
            </a:r>
            <a:r>
              <a:rPr lang="tr-TR" dirty="0" smtClean="0">
                <a:solidFill>
                  <a:srgbClr val="7030A0"/>
                </a:solidFill>
              </a:rPr>
              <a:t>!) ancak yiyecek alımı ile etkilenmez.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2-4 saat içinde plazma pik değerine ulaşır. 400-600mg/gün.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CYP3A4 ile </a:t>
            </a:r>
            <a:r>
              <a:rPr lang="tr-TR" dirty="0" err="1" smtClean="0">
                <a:solidFill>
                  <a:srgbClr val="7030A0"/>
                </a:solidFill>
              </a:rPr>
              <a:t>metabolize</a:t>
            </a:r>
            <a:r>
              <a:rPr lang="tr-TR" dirty="0" smtClean="0">
                <a:solidFill>
                  <a:srgbClr val="7030A0"/>
                </a:solidFill>
              </a:rPr>
              <a:t> edilir. </a:t>
            </a:r>
            <a:r>
              <a:rPr lang="tr-TR" dirty="0" err="1" smtClean="0">
                <a:solidFill>
                  <a:srgbClr val="7030A0"/>
                </a:solidFill>
              </a:rPr>
              <a:t>Ketokonazol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rifampin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simvastatin</a:t>
            </a:r>
            <a:r>
              <a:rPr lang="tr-TR" dirty="0" smtClean="0">
                <a:solidFill>
                  <a:srgbClr val="7030A0"/>
                </a:solidFill>
              </a:rPr>
              <a:t>!!! 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Yan etkiler arasında GI problemler, </a:t>
            </a:r>
            <a:r>
              <a:rPr lang="tr-TR" dirty="0" err="1" smtClean="0">
                <a:solidFill>
                  <a:srgbClr val="7030A0"/>
                </a:solidFill>
              </a:rPr>
              <a:t>periferal</a:t>
            </a:r>
            <a:r>
              <a:rPr lang="tr-TR" dirty="0" smtClean="0">
                <a:solidFill>
                  <a:srgbClr val="7030A0"/>
                </a:solidFill>
              </a:rPr>
              <a:t> ödem, </a:t>
            </a:r>
            <a:r>
              <a:rPr lang="tr-TR" dirty="0" err="1" smtClean="0">
                <a:solidFill>
                  <a:srgbClr val="7030A0"/>
                </a:solidFill>
              </a:rPr>
              <a:t>myelosupresyon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hepatotoksisite</a:t>
            </a:r>
            <a:r>
              <a:rPr lang="tr-TR" dirty="0" smtClean="0">
                <a:solidFill>
                  <a:srgbClr val="7030A0"/>
                </a:solidFill>
              </a:rPr>
              <a:t> sayılabilir.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15444" y="2447777"/>
            <a:ext cx="1064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Dasatinib</a:t>
            </a:r>
            <a:r>
              <a:rPr lang="tr-TR" dirty="0" smtClean="0">
                <a:solidFill>
                  <a:srgbClr val="7030A0"/>
                </a:solidFill>
              </a:rPr>
              <a:t>, tüm özellikleri (</a:t>
            </a:r>
            <a:r>
              <a:rPr lang="tr-TR" dirty="0" err="1" smtClean="0">
                <a:solidFill>
                  <a:srgbClr val="7030A0"/>
                </a:solidFill>
              </a:rPr>
              <a:t>biyoyararlanım</a:t>
            </a:r>
            <a:r>
              <a:rPr lang="tr-TR" dirty="0" smtClean="0">
                <a:solidFill>
                  <a:srgbClr val="7030A0"/>
                </a:solidFill>
              </a:rPr>
              <a:t>, etkileşim, metabolizma, yan etki profili) ile </a:t>
            </a:r>
            <a:r>
              <a:rPr lang="tr-TR" dirty="0" err="1" smtClean="0">
                <a:solidFill>
                  <a:srgbClr val="7030A0"/>
                </a:solidFill>
              </a:rPr>
              <a:t>imatinibe</a:t>
            </a:r>
            <a:r>
              <a:rPr lang="tr-TR" dirty="0" smtClean="0">
                <a:solidFill>
                  <a:srgbClr val="7030A0"/>
                </a:solidFill>
              </a:rPr>
              <a:t> çok benzer.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Tavsiye edilen dozu 140mg/gün (70mgX2).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15444" y="5502946"/>
            <a:ext cx="10640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Nilotinib</a:t>
            </a:r>
            <a:r>
              <a:rPr lang="tr-TR" dirty="0" smtClean="0">
                <a:solidFill>
                  <a:srgbClr val="7030A0"/>
                </a:solidFill>
              </a:rPr>
              <a:t> oral </a:t>
            </a:r>
            <a:r>
              <a:rPr lang="tr-TR" dirty="0" err="1" smtClean="0">
                <a:solidFill>
                  <a:srgbClr val="7030A0"/>
                </a:solidFill>
              </a:rPr>
              <a:t>biyoyararlanımı</a:t>
            </a:r>
            <a:r>
              <a:rPr lang="tr-TR" dirty="0" smtClean="0">
                <a:solidFill>
                  <a:srgbClr val="7030A0"/>
                </a:solidFill>
              </a:rPr>
              <a:t> %30’dur. Tavsiye edilen dozu 800mg/gün (400mgX2).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t</a:t>
            </a:r>
            <a:r>
              <a:rPr lang="tr-TR" baseline="-25000" dirty="0" smtClean="0">
                <a:solidFill>
                  <a:srgbClr val="7030A0"/>
                </a:solidFill>
              </a:rPr>
              <a:t>1/2</a:t>
            </a:r>
            <a:r>
              <a:rPr lang="tr-TR" dirty="0" smtClean="0">
                <a:solidFill>
                  <a:srgbClr val="7030A0"/>
                </a:solidFill>
              </a:rPr>
              <a:t> değeri yaklaşık 17 saattir. Plazma pik değerine 8. günde ulaşır.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Metabolizma, ilaç etkileşim özellikleri ve yan etki profili </a:t>
            </a:r>
            <a:r>
              <a:rPr lang="tr-TR" dirty="0" err="1" smtClean="0">
                <a:solidFill>
                  <a:srgbClr val="7030A0"/>
                </a:solidFill>
              </a:rPr>
              <a:t>imatinib</a:t>
            </a:r>
            <a:r>
              <a:rPr lang="tr-TR" dirty="0" smtClean="0">
                <a:solidFill>
                  <a:srgbClr val="7030A0"/>
                </a:solidFill>
              </a:rPr>
              <a:t> ve </a:t>
            </a:r>
            <a:r>
              <a:rPr lang="tr-TR" dirty="0" err="1" smtClean="0">
                <a:solidFill>
                  <a:srgbClr val="7030A0"/>
                </a:solidFill>
              </a:rPr>
              <a:t>dasatinib</a:t>
            </a:r>
            <a:r>
              <a:rPr lang="tr-TR" dirty="0" smtClean="0">
                <a:solidFill>
                  <a:srgbClr val="7030A0"/>
                </a:solidFill>
              </a:rPr>
              <a:t> ile benzerdir.</a:t>
            </a:r>
          </a:p>
        </p:txBody>
      </p:sp>
      <p:pic>
        <p:nvPicPr>
          <p:cNvPr id="2" name="Picture 1" descr="Ekran Resmi 2018-12-17 21.14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32" y="5202767"/>
            <a:ext cx="1553030" cy="1388514"/>
          </a:xfrm>
          <a:prstGeom prst="rect">
            <a:avLst/>
          </a:prstGeom>
        </p:spPr>
      </p:pic>
      <p:pic>
        <p:nvPicPr>
          <p:cNvPr id="4" name="Picture 3" descr="Ekran Resmi 2018-12-17 21.14.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92" y="5146093"/>
            <a:ext cx="1501109" cy="1378701"/>
          </a:xfrm>
          <a:prstGeom prst="rect">
            <a:avLst/>
          </a:prstGeom>
        </p:spPr>
      </p:pic>
      <p:pic>
        <p:nvPicPr>
          <p:cNvPr id="7" name="Picture 6" descr="Ekran Resmi 2018-12-17 21.18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7" y="3195528"/>
            <a:ext cx="9847552" cy="185223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/>
          <a:srcRect l="2479" t="52486" r="26695" b="30477"/>
          <a:stretch/>
        </p:blipFill>
        <p:spPr>
          <a:xfrm>
            <a:off x="10197470" y="59625"/>
            <a:ext cx="1857631" cy="13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arcev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1937920" cy="1937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2" name="Picture 4" descr="tarceva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8" b="18809"/>
          <a:stretch/>
        </p:blipFill>
        <p:spPr bwMode="auto">
          <a:xfrm>
            <a:off x="5273547" y="298693"/>
            <a:ext cx="5080256" cy="2119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479" t="52486" r="25740" b="30477"/>
          <a:stretch/>
        </p:blipFill>
        <p:spPr>
          <a:xfrm>
            <a:off x="448011" y="169518"/>
            <a:ext cx="3767425" cy="26194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6859" y="3373255"/>
            <a:ext cx="10947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Erlotinib</a:t>
            </a:r>
            <a:r>
              <a:rPr lang="tr-TR" b="1" dirty="0" smtClean="0">
                <a:solidFill>
                  <a:srgbClr val="7030A0"/>
                </a:solidFill>
              </a:rPr>
              <a:t>: EGFR </a:t>
            </a:r>
            <a:r>
              <a:rPr lang="tr-TR" b="1" dirty="0" err="1" smtClean="0">
                <a:solidFill>
                  <a:srgbClr val="7030A0"/>
                </a:solidFill>
              </a:rPr>
              <a:t>tirozin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kinaz</a:t>
            </a:r>
            <a:r>
              <a:rPr lang="tr-TR" b="1" dirty="0" smtClean="0">
                <a:solidFill>
                  <a:srgbClr val="7030A0"/>
                </a:solidFill>
              </a:rPr>
              <a:t> inhibitörü.</a:t>
            </a: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İleri evre </a:t>
            </a:r>
            <a:r>
              <a:rPr lang="tr-TR" b="1" dirty="0" err="1" smtClean="0">
                <a:solidFill>
                  <a:srgbClr val="7030A0"/>
                </a:solidFill>
              </a:rPr>
              <a:t>primer</a:t>
            </a:r>
            <a:r>
              <a:rPr lang="tr-TR" b="1" dirty="0" smtClean="0">
                <a:solidFill>
                  <a:srgbClr val="7030A0"/>
                </a:solidFill>
              </a:rPr>
              <a:t> ya da </a:t>
            </a:r>
            <a:r>
              <a:rPr lang="tr-TR" b="1" dirty="0" err="1" smtClean="0">
                <a:solidFill>
                  <a:srgbClr val="7030A0"/>
                </a:solidFill>
              </a:rPr>
              <a:t>metastatik</a:t>
            </a:r>
            <a:r>
              <a:rPr lang="tr-TR" b="1" dirty="0" smtClean="0">
                <a:solidFill>
                  <a:srgbClr val="7030A0"/>
                </a:solidFill>
              </a:rPr>
              <a:t> küçük hücreli olmayan AC kanseri (150mg/gün) ile pankreas kanseri (100mg/gün, </a:t>
            </a:r>
            <a:r>
              <a:rPr lang="tr-TR" b="1" dirty="0">
                <a:solidFill>
                  <a:srgbClr val="7030A0"/>
                </a:solidFill>
              </a:rPr>
              <a:t>+</a:t>
            </a:r>
            <a:r>
              <a:rPr lang="tr-TR" b="1" dirty="0" err="1" smtClean="0">
                <a:solidFill>
                  <a:srgbClr val="7030A0"/>
                </a:solidFill>
              </a:rPr>
              <a:t>gemsitabin</a:t>
            </a:r>
            <a:r>
              <a:rPr lang="tr-TR" b="1" dirty="0" smtClean="0">
                <a:solidFill>
                  <a:srgbClr val="7030A0"/>
                </a:solidFill>
              </a:rPr>
              <a:t>) tedavilerinde FDA onaylı.</a:t>
            </a: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Yan etkileri arasında;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1. </a:t>
            </a:r>
            <a:r>
              <a:rPr lang="tr-TR" b="1" dirty="0" err="1" smtClean="0">
                <a:solidFill>
                  <a:srgbClr val="7030A0"/>
                </a:solidFill>
              </a:rPr>
              <a:t>Diyare</a:t>
            </a:r>
            <a:r>
              <a:rPr lang="tr-TR" b="1" dirty="0" smtClean="0">
                <a:solidFill>
                  <a:srgbClr val="7030A0"/>
                </a:solidFill>
              </a:rPr>
              <a:t>, akne formunda kızarıklık, </a:t>
            </a:r>
            <a:r>
              <a:rPr lang="tr-TR" b="1" dirty="0" err="1" smtClean="0">
                <a:solidFill>
                  <a:srgbClr val="7030A0"/>
                </a:solidFill>
              </a:rPr>
              <a:t>anoreksi</a:t>
            </a:r>
            <a:r>
              <a:rPr lang="tr-TR" b="1" dirty="0" smtClean="0">
                <a:solidFill>
                  <a:srgbClr val="7030A0"/>
                </a:solidFill>
              </a:rPr>
              <a:t>, yorgunluk,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2. Böbrek yetmezliği, </a:t>
            </a:r>
            <a:r>
              <a:rPr lang="tr-TR" b="1" dirty="0" err="1" smtClean="0">
                <a:solidFill>
                  <a:srgbClr val="7030A0"/>
                </a:solidFill>
              </a:rPr>
              <a:t>tromboz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hemolitik</a:t>
            </a:r>
            <a:r>
              <a:rPr lang="tr-TR" b="1" dirty="0" smtClean="0">
                <a:solidFill>
                  <a:srgbClr val="7030A0"/>
                </a:solidFill>
              </a:rPr>
              <a:t> anemi, el-ayak deri reaksiyonu.</a:t>
            </a:r>
          </a:p>
        </p:txBody>
      </p:sp>
    </p:spTree>
    <p:extLst>
      <p:ext uri="{BB962C8B-B14F-4D97-AF65-F5344CB8AC3E}">
        <p14:creationId xmlns:p14="http://schemas.microsoft.com/office/powerpoint/2010/main" val="3596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12-17 21.3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7" y="256689"/>
            <a:ext cx="7246340" cy="5304139"/>
          </a:xfrm>
          <a:prstGeom prst="rect">
            <a:avLst/>
          </a:prstGeom>
        </p:spPr>
      </p:pic>
      <p:sp>
        <p:nvSpPr>
          <p:cNvPr id="3" name="Metin kutusu 6"/>
          <p:cNvSpPr txBox="1"/>
          <p:nvPr/>
        </p:nvSpPr>
        <p:spPr>
          <a:xfrm>
            <a:off x="5422712" y="5370714"/>
            <a:ext cx="6659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7030A0"/>
                </a:solidFill>
              </a:rPr>
              <a:t>Biyoyararlanımı</a:t>
            </a:r>
            <a:r>
              <a:rPr lang="tr-TR" dirty="0" smtClean="0">
                <a:solidFill>
                  <a:srgbClr val="7030A0"/>
                </a:solidFill>
              </a:rPr>
              <a:t> yiyecek alımı ile azalır (1 saat önce/2 saat sonra).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PPI’leri</a:t>
            </a:r>
            <a:r>
              <a:rPr lang="tr-TR" dirty="0" smtClean="0">
                <a:solidFill>
                  <a:srgbClr val="7030A0"/>
                </a:solidFill>
              </a:rPr>
              <a:t> ile kullanımı </a:t>
            </a:r>
            <a:r>
              <a:rPr lang="tr-TR" dirty="0" err="1" smtClean="0">
                <a:solidFill>
                  <a:srgbClr val="7030A0"/>
                </a:solidFill>
              </a:rPr>
              <a:t>biyoyararlanımını</a:t>
            </a:r>
            <a:r>
              <a:rPr lang="tr-TR" dirty="0" smtClean="0">
                <a:solidFill>
                  <a:srgbClr val="7030A0"/>
                </a:solidFill>
              </a:rPr>
              <a:t> %50 oranında azaltır.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CYP3A4 ile </a:t>
            </a:r>
            <a:r>
              <a:rPr lang="tr-TR" dirty="0" err="1" smtClean="0">
                <a:solidFill>
                  <a:srgbClr val="7030A0"/>
                </a:solidFill>
              </a:rPr>
              <a:t>metabolize</a:t>
            </a:r>
            <a:r>
              <a:rPr lang="tr-TR" dirty="0" smtClean="0">
                <a:solidFill>
                  <a:srgbClr val="7030A0"/>
                </a:solidFill>
              </a:rPr>
              <a:t> edilir!! Sigara kullanımı!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Varfarin</a:t>
            </a:r>
            <a:r>
              <a:rPr lang="tr-TR" dirty="0" smtClean="0">
                <a:solidFill>
                  <a:srgbClr val="7030A0"/>
                </a:solidFill>
              </a:rPr>
              <a:t>-INR kontrolü gerekli.</a:t>
            </a:r>
          </a:p>
        </p:txBody>
      </p:sp>
      <p:pic>
        <p:nvPicPr>
          <p:cNvPr id="4" name="Picture 3" descr="Ekran Resmi 2018-12-17 21.27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68" y="3183753"/>
            <a:ext cx="6816232" cy="20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0210" t="15029" r="51678" b="72212"/>
          <a:stretch/>
        </p:blipFill>
        <p:spPr>
          <a:xfrm>
            <a:off x="3055356" y="129738"/>
            <a:ext cx="5860341" cy="14962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3625" t="21833" r="21157" b="13833"/>
          <a:stretch/>
        </p:blipFill>
        <p:spPr>
          <a:xfrm>
            <a:off x="259096" y="2156504"/>
            <a:ext cx="5726430" cy="37528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23437" t="23166" r="21156" b="13834"/>
          <a:stretch/>
        </p:blipFill>
        <p:spPr>
          <a:xfrm>
            <a:off x="6263640" y="2122214"/>
            <a:ext cx="5703570" cy="36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gf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880030"/>
            <a:ext cx="8456469" cy="5200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02333" y="4319746"/>
            <a:ext cx="11400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Sorafenib</a:t>
            </a:r>
            <a:r>
              <a:rPr lang="tr-TR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İleri düzey böbrek hücre kanseri (RCC), ileri düzey </a:t>
            </a:r>
            <a:r>
              <a:rPr lang="tr-TR" dirty="0" err="1" smtClean="0">
                <a:solidFill>
                  <a:srgbClr val="7030A0"/>
                </a:solidFill>
              </a:rPr>
              <a:t>hepatosellüler</a:t>
            </a:r>
            <a:r>
              <a:rPr lang="tr-TR" dirty="0" smtClean="0">
                <a:solidFill>
                  <a:srgbClr val="7030A0"/>
                </a:solidFill>
              </a:rPr>
              <a:t> kanser (HCC) ve lokal olarak tekrarlayan ya da metastaz yapma riski olan, ilerleyici, farklılaşmış </a:t>
            </a:r>
            <a:r>
              <a:rPr lang="tr-TR" dirty="0" err="1" smtClean="0">
                <a:solidFill>
                  <a:srgbClr val="7030A0"/>
                </a:solidFill>
              </a:rPr>
              <a:t>tiroid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karsinoma</a:t>
            </a:r>
            <a:r>
              <a:rPr lang="tr-TR" dirty="0" smtClean="0">
                <a:solidFill>
                  <a:srgbClr val="7030A0"/>
                </a:solidFill>
              </a:rPr>
              <a:t> (DTC) için FDA onaylı.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7030A0"/>
                </a:solidFill>
              </a:rPr>
              <a:t>CYP3A4 ile </a:t>
            </a:r>
            <a:r>
              <a:rPr lang="tr-TR" dirty="0" err="1" smtClean="0">
                <a:solidFill>
                  <a:srgbClr val="7030A0"/>
                </a:solidFill>
              </a:rPr>
              <a:t>metabolize</a:t>
            </a:r>
            <a:r>
              <a:rPr lang="tr-TR" dirty="0" smtClean="0">
                <a:solidFill>
                  <a:srgbClr val="7030A0"/>
                </a:solidFill>
              </a:rPr>
              <a:t> edilir: </a:t>
            </a:r>
            <a:r>
              <a:rPr lang="tr-TR" dirty="0" err="1" smtClean="0">
                <a:solidFill>
                  <a:srgbClr val="7030A0"/>
                </a:solidFill>
              </a:rPr>
              <a:t>Varfarin</a:t>
            </a:r>
            <a:r>
              <a:rPr lang="tr-TR" dirty="0" smtClean="0">
                <a:solidFill>
                  <a:srgbClr val="7030A0"/>
                </a:solidFill>
              </a:rPr>
              <a:t>!!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Greyfurt suyu ve </a:t>
            </a:r>
            <a:r>
              <a:rPr lang="tr-TR" dirty="0" err="1" smtClean="0">
                <a:solidFill>
                  <a:srgbClr val="7030A0"/>
                </a:solidFill>
              </a:rPr>
              <a:t>St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John’s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wort</a:t>
            </a:r>
            <a:r>
              <a:rPr lang="tr-TR" dirty="0" smtClean="0">
                <a:solidFill>
                  <a:srgbClr val="7030A0"/>
                </a:solidFill>
              </a:rPr>
              <a:t> klinik aktivitesini değiştirebilir.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Hipertansiyon, kanama problemleri ve yorgunluk en sık görülen yan etkiler.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Deri kaşıntıları ve el-ayak deri reaksiyonu hastaların %30-50’sinde gözlenir.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4" name="Picture 4" descr="sorafenib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8" y="2637561"/>
            <a:ext cx="2001153" cy="1399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3"/>
          <p:cNvPicPr>
            <a:picLocks noChangeAspect="1"/>
          </p:cNvPicPr>
          <p:nvPr/>
        </p:nvPicPr>
        <p:blipFill rotWithShape="1">
          <a:blip r:embed="rId3"/>
          <a:srcRect l="2479" t="52486" r="25740" b="30477"/>
          <a:stretch/>
        </p:blipFill>
        <p:spPr>
          <a:xfrm>
            <a:off x="448011" y="169519"/>
            <a:ext cx="2997297" cy="20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5643" y="4455017"/>
            <a:ext cx="12016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Sunitinib</a:t>
            </a:r>
            <a:r>
              <a:rPr lang="tr-TR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İleri düzey böbrek hücre kanseri ve </a:t>
            </a:r>
            <a:r>
              <a:rPr lang="tr-TR" dirty="0" err="1" smtClean="0">
                <a:solidFill>
                  <a:srgbClr val="7030A0"/>
                </a:solidFill>
              </a:rPr>
              <a:t>gastrointestinal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stromal</a:t>
            </a:r>
            <a:r>
              <a:rPr lang="tr-TR" dirty="0" smtClean="0">
                <a:solidFill>
                  <a:srgbClr val="7030A0"/>
                </a:solidFill>
              </a:rPr>
              <a:t> tümörler için onaylı. </a:t>
            </a:r>
            <a:r>
              <a:rPr lang="tr-TR" dirty="0" err="1" smtClean="0">
                <a:solidFill>
                  <a:srgbClr val="7030A0"/>
                </a:solidFill>
              </a:rPr>
              <a:t>İmanitibe</a:t>
            </a:r>
            <a:r>
              <a:rPr lang="tr-TR" dirty="0" smtClean="0">
                <a:solidFill>
                  <a:srgbClr val="7030A0"/>
                </a:solidFill>
              </a:rPr>
              <a:t> rezistans durumlarında kullanılmaktadır.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7030A0"/>
                </a:solidFill>
              </a:rPr>
              <a:t>CYP3A4 ile </a:t>
            </a:r>
            <a:r>
              <a:rPr lang="tr-TR" dirty="0" err="1" smtClean="0">
                <a:solidFill>
                  <a:srgbClr val="7030A0"/>
                </a:solidFill>
              </a:rPr>
              <a:t>metabolize</a:t>
            </a:r>
            <a:r>
              <a:rPr lang="tr-TR" dirty="0" smtClean="0">
                <a:solidFill>
                  <a:srgbClr val="7030A0"/>
                </a:solidFill>
              </a:rPr>
              <a:t> edilir: </a:t>
            </a:r>
            <a:r>
              <a:rPr lang="tr-TR" dirty="0" err="1" smtClean="0">
                <a:solidFill>
                  <a:srgbClr val="7030A0"/>
                </a:solidFill>
              </a:rPr>
              <a:t>Varfarin</a:t>
            </a:r>
            <a:r>
              <a:rPr lang="tr-TR" dirty="0" smtClean="0">
                <a:solidFill>
                  <a:srgbClr val="7030A0"/>
                </a:solidFill>
              </a:rPr>
              <a:t>!!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Greyfurt suyu ve </a:t>
            </a:r>
            <a:r>
              <a:rPr lang="tr-TR" dirty="0" err="1" smtClean="0">
                <a:solidFill>
                  <a:srgbClr val="7030A0"/>
                </a:solidFill>
              </a:rPr>
              <a:t>St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John’s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wort</a:t>
            </a:r>
            <a:r>
              <a:rPr lang="tr-TR" dirty="0" smtClean="0">
                <a:solidFill>
                  <a:srgbClr val="7030A0"/>
                </a:solidFill>
              </a:rPr>
              <a:t> klinik aktivitesini değiştirebilir.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Hipertansiyon, kanama problemleri ve yorgunluk en sık görülen yan etkiler.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Kardiak</a:t>
            </a:r>
            <a:r>
              <a:rPr lang="tr-TR" dirty="0" smtClean="0">
                <a:solidFill>
                  <a:srgbClr val="7030A0"/>
                </a:solidFill>
              </a:rPr>
              <a:t> fonksiyon bozuklukları gözlenebilir.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4" name="Picture 8" descr="sunitinib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29760" r="2467" b="21520"/>
          <a:stretch/>
        </p:blipFill>
        <p:spPr bwMode="auto">
          <a:xfrm>
            <a:off x="866629" y="2431223"/>
            <a:ext cx="3240720" cy="1648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3"/>
          <p:cNvPicPr>
            <a:picLocks noChangeAspect="1"/>
          </p:cNvPicPr>
          <p:nvPr/>
        </p:nvPicPr>
        <p:blipFill rotWithShape="1">
          <a:blip r:embed="rId3"/>
          <a:srcRect l="2479" t="52486" r="25740" b="30477"/>
          <a:stretch/>
        </p:blipFill>
        <p:spPr>
          <a:xfrm>
            <a:off x="974940" y="142499"/>
            <a:ext cx="2997297" cy="20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339" t="40107" r="3646" b="47258"/>
          <a:stretch/>
        </p:blipFill>
        <p:spPr>
          <a:xfrm>
            <a:off x="457754" y="411480"/>
            <a:ext cx="4122549" cy="1623060"/>
          </a:xfrm>
          <a:prstGeom prst="rect">
            <a:avLst/>
          </a:prstGeom>
        </p:spPr>
      </p:pic>
      <p:pic>
        <p:nvPicPr>
          <p:cNvPr id="5122" name="Picture 2" descr="avasti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78" y="218740"/>
            <a:ext cx="3114295" cy="2386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rbitux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5" y="2605706"/>
            <a:ext cx="2381250" cy="2295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ituxan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73" y="2802841"/>
            <a:ext cx="2656427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erceptin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70" y="3812084"/>
            <a:ext cx="3743325" cy="250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ectibix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62" y="169211"/>
            <a:ext cx="3497738" cy="3730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658706" y="1781908"/>
            <a:ext cx="524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EGFR’ın</a:t>
            </a:r>
            <a:r>
              <a:rPr lang="tr-TR" b="1" dirty="0" smtClean="0"/>
              <a:t> </a:t>
            </a:r>
            <a:r>
              <a:rPr lang="tr-TR" b="1" dirty="0" err="1" smtClean="0"/>
              <a:t>kolorektal</a:t>
            </a:r>
            <a:r>
              <a:rPr lang="tr-TR" b="1" dirty="0" smtClean="0"/>
              <a:t> kanser, baş-boyun kanserleri, NSCLC ve </a:t>
            </a:r>
            <a:r>
              <a:rPr lang="tr-TR" b="1" dirty="0" err="1" smtClean="0"/>
              <a:t>pankreatik</a:t>
            </a:r>
            <a:r>
              <a:rPr lang="tr-TR" b="1" dirty="0" smtClean="0"/>
              <a:t> kanserlerde ekspresyonu artar.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658707" y="3169044"/>
            <a:ext cx="524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EGFR aktivasyonu, hücre büyümesi, </a:t>
            </a:r>
            <a:r>
              <a:rPr lang="tr-TR" b="1" dirty="0" err="1" smtClean="0"/>
              <a:t>proliferasyon</a:t>
            </a:r>
            <a:r>
              <a:rPr lang="tr-TR" b="1" dirty="0" smtClean="0"/>
              <a:t>, </a:t>
            </a:r>
            <a:r>
              <a:rPr lang="tr-TR" b="1" dirty="0" err="1" smtClean="0"/>
              <a:t>invazyon</a:t>
            </a:r>
            <a:r>
              <a:rPr lang="tr-TR" b="1" dirty="0" smtClean="0"/>
              <a:t>, metastaz ve </a:t>
            </a:r>
            <a:r>
              <a:rPr lang="tr-TR" b="1" dirty="0" err="1" smtClean="0"/>
              <a:t>anjiojenezis</a:t>
            </a:r>
            <a:r>
              <a:rPr lang="tr-TR" b="1" dirty="0" smtClean="0"/>
              <a:t> ile sonuçlanır.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658708" y="4267201"/>
            <a:ext cx="524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EGFR yolağı bir çok kanser tedavisinin (farmakolojik tedavi ve radyoterapi) </a:t>
            </a:r>
            <a:r>
              <a:rPr lang="tr-TR" b="1" dirty="0" err="1" smtClean="0"/>
              <a:t>sitotoksik</a:t>
            </a:r>
            <a:r>
              <a:rPr lang="tr-TR" b="1" dirty="0" smtClean="0"/>
              <a:t> aktivitesini </a:t>
            </a:r>
            <a:r>
              <a:rPr lang="tr-TR" b="1" dirty="0" err="1" smtClean="0"/>
              <a:t>inhibe</a:t>
            </a:r>
            <a:r>
              <a:rPr lang="tr-TR" b="1" dirty="0" smtClean="0"/>
              <a:t> eder ve ilaç direncinin gelişmesine katkıda bulunur.</a:t>
            </a:r>
          </a:p>
        </p:txBody>
      </p:sp>
    </p:spTree>
    <p:extLst>
      <p:ext uri="{BB962C8B-B14F-4D97-AF65-F5344CB8AC3E}">
        <p14:creationId xmlns:p14="http://schemas.microsoft.com/office/powerpoint/2010/main" val="35956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471135" y="882121"/>
            <a:ext cx="5322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Kimerik</a:t>
            </a:r>
            <a:r>
              <a:rPr lang="tr-TR" b="1" dirty="0" smtClean="0"/>
              <a:t> (</a:t>
            </a:r>
            <a:r>
              <a:rPr lang="tr-TR" b="1" dirty="0" err="1" smtClean="0"/>
              <a:t>insan&amp;fare</a:t>
            </a:r>
            <a:r>
              <a:rPr lang="tr-TR" b="1" dirty="0" smtClean="0"/>
              <a:t>) </a:t>
            </a:r>
            <a:r>
              <a:rPr lang="tr-TR" b="1" dirty="0" err="1" smtClean="0"/>
              <a:t>monoklonal</a:t>
            </a:r>
            <a:r>
              <a:rPr lang="tr-TR" b="1" dirty="0" smtClean="0"/>
              <a:t> antikor. G1 </a:t>
            </a:r>
            <a:r>
              <a:rPr lang="tr-TR" b="1" dirty="0" err="1" smtClean="0"/>
              <a:t>izotipi</a:t>
            </a:r>
            <a:r>
              <a:rPr lang="tr-TR" b="1" dirty="0" smtClean="0"/>
              <a:t>.</a:t>
            </a:r>
          </a:p>
          <a:p>
            <a:r>
              <a:rPr lang="tr-TR" b="1" dirty="0" err="1" smtClean="0"/>
              <a:t>EGFR’ın</a:t>
            </a:r>
            <a:r>
              <a:rPr lang="tr-TR" b="1" dirty="0" smtClean="0"/>
              <a:t> «</a:t>
            </a:r>
            <a:r>
              <a:rPr lang="tr-TR" b="1" i="1" dirty="0" err="1" smtClean="0"/>
              <a:t>extracellular</a:t>
            </a:r>
            <a:r>
              <a:rPr lang="tr-TR" b="1" i="1" dirty="0" smtClean="0"/>
              <a:t> </a:t>
            </a:r>
            <a:r>
              <a:rPr lang="tr-TR" b="1" i="1" dirty="0" err="1" smtClean="0"/>
              <a:t>domain</a:t>
            </a:r>
            <a:r>
              <a:rPr lang="tr-TR" b="1" dirty="0" err="1" smtClean="0"/>
              <a:t>»nini</a:t>
            </a:r>
            <a:r>
              <a:rPr lang="tr-TR" b="1" dirty="0" smtClean="0"/>
              <a:t> hedefler.</a:t>
            </a:r>
          </a:p>
          <a:p>
            <a:endParaRPr lang="tr-TR" b="1" dirty="0"/>
          </a:p>
          <a:p>
            <a:r>
              <a:rPr lang="tr-TR" b="1" dirty="0" err="1" smtClean="0"/>
              <a:t>Erlotinib</a:t>
            </a:r>
            <a:r>
              <a:rPr lang="tr-TR" b="1" dirty="0" smtClean="0"/>
              <a:t> ile aynı hedefi ve benzer yan etki profili olsa da farklı </a:t>
            </a:r>
            <a:r>
              <a:rPr lang="tr-TR" b="1" dirty="0" err="1" smtClean="0"/>
              <a:t>antitümör</a:t>
            </a:r>
            <a:r>
              <a:rPr lang="tr-TR" b="1" dirty="0" smtClean="0"/>
              <a:t> aktivite gösterir. 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6471137" y="2694941"/>
            <a:ext cx="5322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Terapötik</a:t>
            </a:r>
            <a:r>
              <a:rPr lang="tr-TR" b="1" dirty="0" smtClean="0"/>
              <a:t> kullanımı: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Baş ve boyun kanserlerinde radyoterapi ile kombine olarak,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EGFR-pozitif </a:t>
            </a:r>
            <a:r>
              <a:rPr lang="tr-TR" b="1" dirty="0" err="1" smtClean="0"/>
              <a:t>metastatik</a:t>
            </a:r>
            <a:r>
              <a:rPr lang="tr-TR" b="1" dirty="0" smtClean="0"/>
              <a:t> </a:t>
            </a:r>
            <a:r>
              <a:rPr lang="tr-TR" b="1" dirty="0" err="1" smtClean="0"/>
              <a:t>kolorektal</a:t>
            </a:r>
            <a:r>
              <a:rPr lang="tr-TR" b="1" dirty="0" smtClean="0"/>
              <a:t> kanserinde </a:t>
            </a:r>
            <a:r>
              <a:rPr lang="tr-TR" b="1" dirty="0" err="1" smtClean="0"/>
              <a:t>monoterapi</a:t>
            </a:r>
            <a:r>
              <a:rPr lang="tr-TR" b="1" dirty="0" smtClean="0"/>
              <a:t> olarak/</a:t>
            </a:r>
            <a:r>
              <a:rPr lang="tr-TR" b="1" dirty="0" err="1" smtClean="0"/>
              <a:t>irinotecan</a:t>
            </a:r>
            <a:r>
              <a:rPr lang="tr-TR" b="1" dirty="0" smtClean="0"/>
              <a:t> ile kombine olarak.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6471136" y="4843253"/>
            <a:ext cx="532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Yan etkileri: Akne formunda deri döküntüleri, kaşıntı, </a:t>
            </a:r>
            <a:r>
              <a:rPr lang="tr-TR" b="1" dirty="0" err="1" smtClean="0"/>
              <a:t>hipomagnesemi</a:t>
            </a:r>
            <a:r>
              <a:rPr lang="tr-TR" b="1" dirty="0" smtClean="0"/>
              <a:t>, </a:t>
            </a:r>
            <a:r>
              <a:rPr lang="tr-TR" b="1" dirty="0" err="1" smtClean="0"/>
              <a:t>infüzyona</a:t>
            </a:r>
            <a:r>
              <a:rPr lang="tr-TR" b="1" dirty="0" smtClean="0"/>
              <a:t> bağlı </a:t>
            </a:r>
            <a:r>
              <a:rPr lang="tr-TR" b="1" dirty="0" err="1" smtClean="0"/>
              <a:t>hipersensitivite</a:t>
            </a:r>
            <a:r>
              <a:rPr lang="tr-TR" b="1" dirty="0" smtClean="0"/>
              <a:t> reaksiyonları.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471135" y="360901"/>
            <a:ext cx="349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</a:rPr>
              <a:t>Cetuximab</a:t>
            </a:r>
            <a:r>
              <a:rPr lang="tr-TR" sz="2000" b="1" dirty="0" smtClean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471135" y="882121"/>
            <a:ext cx="532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İnsan </a:t>
            </a:r>
            <a:r>
              <a:rPr lang="tr-TR" b="1" dirty="0" err="1" smtClean="0"/>
              <a:t>monoklonal</a:t>
            </a:r>
            <a:r>
              <a:rPr lang="tr-TR" b="1" dirty="0" smtClean="0"/>
              <a:t> antikor. G2 </a:t>
            </a:r>
            <a:r>
              <a:rPr lang="tr-TR" b="1" dirty="0" err="1" smtClean="0"/>
              <a:t>izotipi</a:t>
            </a:r>
            <a:r>
              <a:rPr lang="tr-TR" b="1" dirty="0" smtClean="0"/>
              <a:t>.</a:t>
            </a:r>
          </a:p>
          <a:p>
            <a:r>
              <a:rPr lang="tr-TR" b="1" dirty="0" err="1" smtClean="0"/>
              <a:t>EGFR’ın</a:t>
            </a:r>
            <a:r>
              <a:rPr lang="tr-TR" b="1" dirty="0" smtClean="0"/>
              <a:t> «</a:t>
            </a:r>
            <a:r>
              <a:rPr lang="tr-TR" b="1" i="1" dirty="0" err="1" smtClean="0"/>
              <a:t>extracellular</a:t>
            </a:r>
            <a:r>
              <a:rPr lang="tr-TR" b="1" i="1" dirty="0" smtClean="0"/>
              <a:t> </a:t>
            </a:r>
            <a:r>
              <a:rPr lang="tr-TR" b="1" i="1" dirty="0" err="1" smtClean="0"/>
              <a:t>domain</a:t>
            </a:r>
            <a:r>
              <a:rPr lang="tr-TR" b="1" dirty="0" err="1" smtClean="0"/>
              <a:t>»nini</a:t>
            </a:r>
            <a:r>
              <a:rPr lang="tr-TR" b="1" dirty="0" smtClean="0"/>
              <a:t> hedefler.</a:t>
            </a:r>
          </a:p>
          <a:p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6471134" y="1956746"/>
            <a:ext cx="532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Terapötik</a:t>
            </a:r>
            <a:r>
              <a:rPr lang="tr-TR" b="1" dirty="0" smtClean="0"/>
              <a:t> kullanımı, </a:t>
            </a:r>
            <a:r>
              <a:rPr lang="tr-TR" b="1" dirty="0" err="1" smtClean="0"/>
              <a:t>metastatik</a:t>
            </a:r>
            <a:r>
              <a:rPr lang="tr-TR" b="1" dirty="0" smtClean="0"/>
              <a:t> </a:t>
            </a:r>
            <a:r>
              <a:rPr lang="tr-TR" b="1" dirty="0" err="1" smtClean="0"/>
              <a:t>kolorektal</a:t>
            </a:r>
            <a:r>
              <a:rPr lang="tr-TR" b="1" dirty="0" smtClean="0"/>
              <a:t> kanserinde </a:t>
            </a:r>
            <a:r>
              <a:rPr lang="tr-TR" b="1" dirty="0" err="1" smtClean="0"/>
              <a:t>monoterapi</a:t>
            </a:r>
            <a:r>
              <a:rPr lang="tr-TR" b="1" dirty="0" smtClean="0"/>
              <a:t> olarak/diğer ajanlarla kombine olarak.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6447686" y="3178576"/>
            <a:ext cx="532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Yan etkileri: Akne formunda deri döküntüleri, kaşıntı, </a:t>
            </a:r>
            <a:r>
              <a:rPr lang="tr-TR" b="1" dirty="0" err="1" smtClean="0"/>
              <a:t>hipomagnesemi</a:t>
            </a:r>
            <a:r>
              <a:rPr lang="tr-TR" b="1" dirty="0" smtClean="0"/>
              <a:t>, </a:t>
            </a:r>
            <a:r>
              <a:rPr lang="tr-TR" b="1" dirty="0" err="1" smtClean="0"/>
              <a:t>infüzyona</a:t>
            </a:r>
            <a:r>
              <a:rPr lang="tr-TR" b="1" dirty="0" smtClean="0"/>
              <a:t> bağlı </a:t>
            </a:r>
            <a:r>
              <a:rPr lang="tr-TR" b="1" dirty="0" err="1" smtClean="0"/>
              <a:t>hipersensitivite</a:t>
            </a:r>
            <a:r>
              <a:rPr lang="tr-TR" b="1" dirty="0" smtClean="0"/>
              <a:t> reaksiyonları.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471135" y="360901"/>
            <a:ext cx="349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</a:rPr>
              <a:t>Panitumumab</a:t>
            </a:r>
            <a:r>
              <a:rPr lang="tr-TR" sz="2000" b="1" dirty="0" smtClean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638794" y="1092265"/>
            <a:ext cx="532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İnsanlaştırılmış </a:t>
            </a:r>
            <a:r>
              <a:rPr lang="tr-TR" b="1" dirty="0" err="1" smtClean="0"/>
              <a:t>monoklonal</a:t>
            </a:r>
            <a:r>
              <a:rPr lang="tr-TR" b="1" dirty="0" smtClean="0"/>
              <a:t> antikor. </a:t>
            </a:r>
          </a:p>
          <a:p>
            <a:r>
              <a:rPr lang="tr-TR" b="1" dirty="0" smtClean="0"/>
              <a:t>HER2/</a:t>
            </a:r>
            <a:r>
              <a:rPr lang="tr-TR" b="1" dirty="0" err="1" smtClean="0"/>
              <a:t>neu’in</a:t>
            </a:r>
            <a:r>
              <a:rPr lang="tr-TR" b="1" dirty="0" smtClean="0"/>
              <a:t> «</a:t>
            </a:r>
            <a:r>
              <a:rPr lang="tr-TR" b="1" i="1" dirty="0" err="1" smtClean="0"/>
              <a:t>extracellular</a:t>
            </a:r>
            <a:r>
              <a:rPr lang="tr-TR" b="1" i="1" dirty="0" smtClean="0"/>
              <a:t> </a:t>
            </a:r>
            <a:r>
              <a:rPr lang="tr-TR" b="1" i="1" dirty="0" err="1" smtClean="0"/>
              <a:t>domain</a:t>
            </a:r>
            <a:r>
              <a:rPr lang="tr-TR" b="1" dirty="0" err="1" smtClean="0"/>
              <a:t>»nini</a:t>
            </a:r>
            <a:r>
              <a:rPr lang="tr-TR" b="1" dirty="0" smtClean="0"/>
              <a:t> hedefler.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5638793" y="1948740"/>
            <a:ext cx="6201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Terapötik</a:t>
            </a:r>
            <a:r>
              <a:rPr lang="tr-TR" b="1" dirty="0" smtClean="0"/>
              <a:t> kullanımı: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HER2/</a:t>
            </a:r>
            <a:r>
              <a:rPr lang="tr-TR" b="1" dirty="0" err="1" smtClean="0"/>
              <a:t>neu-overeksprese</a:t>
            </a:r>
            <a:r>
              <a:rPr lang="tr-TR" b="1" dirty="0" smtClean="0"/>
              <a:t> </a:t>
            </a:r>
            <a:r>
              <a:rPr lang="tr-TR" b="1" dirty="0" err="1" smtClean="0"/>
              <a:t>metastatik</a:t>
            </a:r>
            <a:r>
              <a:rPr lang="tr-TR" b="1" dirty="0" smtClean="0"/>
              <a:t> meme kanserinde kemoterapi sonrası </a:t>
            </a:r>
            <a:r>
              <a:rPr lang="tr-TR" b="1" dirty="0" err="1" smtClean="0"/>
              <a:t>monoterapi</a:t>
            </a:r>
            <a:r>
              <a:rPr lang="tr-TR" b="1" dirty="0" smtClean="0"/>
              <a:t> olarak/</a:t>
            </a:r>
            <a:r>
              <a:rPr lang="tr-TR" b="1" dirty="0" err="1" smtClean="0"/>
              <a:t>paklitaksel</a:t>
            </a:r>
            <a:r>
              <a:rPr lang="tr-TR" b="1" dirty="0" smtClean="0"/>
              <a:t> ile kombine olarak.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638794" y="482011"/>
            <a:ext cx="349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</a:rPr>
              <a:t>Trastuzumab</a:t>
            </a:r>
            <a:r>
              <a:rPr lang="tr-TR" sz="2000" b="1" dirty="0" smtClean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72555" y="882121"/>
            <a:ext cx="5967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Kimerik</a:t>
            </a:r>
            <a:r>
              <a:rPr lang="tr-TR" b="1" dirty="0" smtClean="0"/>
              <a:t> </a:t>
            </a:r>
            <a:r>
              <a:rPr lang="tr-TR" b="1" dirty="0" err="1" smtClean="0"/>
              <a:t>monoklonal</a:t>
            </a:r>
            <a:r>
              <a:rPr lang="tr-TR" b="1" dirty="0" smtClean="0"/>
              <a:t> antikor. </a:t>
            </a:r>
          </a:p>
          <a:p>
            <a:r>
              <a:rPr lang="tr-TR" b="1" dirty="0" smtClean="0"/>
              <a:t>B-lenfositlerinin yüzeyinde bulunan CD20 antijenini hedefler.</a:t>
            </a:r>
          </a:p>
          <a:p>
            <a:endParaRPr lang="tr-TR" b="1" dirty="0"/>
          </a:p>
          <a:p>
            <a:r>
              <a:rPr lang="tr-TR" b="1" dirty="0" smtClean="0"/>
              <a:t>CD20 hücre </a:t>
            </a:r>
            <a:r>
              <a:rPr lang="tr-TR" b="1" dirty="0" err="1" smtClean="0"/>
              <a:t>siklusunun</a:t>
            </a:r>
            <a:r>
              <a:rPr lang="tr-TR" b="1" dirty="0" smtClean="0"/>
              <a:t> başlamasında ve farklılaşmada rol oynar. </a:t>
            </a:r>
            <a:r>
              <a:rPr lang="tr-TR" b="1" dirty="0" err="1" smtClean="0"/>
              <a:t>Non-Hodgkin</a:t>
            </a:r>
            <a:r>
              <a:rPr lang="tr-TR" b="1" dirty="0" smtClean="0"/>
              <a:t> </a:t>
            </a:r>
            <a:r>
              <a:rPr lang="tr-TR" b="1" dirty="0" err="1" smtClean="0"/>
              <a:t>lenfomada</a:t>
            </a:r>
            <a:r>
              <a:rPr lang="tr-TR" b="1" dirty="0" smtClean="0"/>
              <a:t> B-hücrelerinde eksprese edilir, ancak diğer kemik iliği hücrelerinde bulunmaz. 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6072555" y="2816520"/>
            <a:ext cx="532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Terapötik</a:t>
            </a:r>
            <a:r>
              <a:rPr lang="tr-TR" b="1" dirty="0" smtClean="0"/>
              <a:t> kullanımı: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 smtClean="0"/>
              <a:t>Lenfoma</a:t>
            </a:r>
            <a:endParaRPr lang="tr-T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Kronik </a:t>
            </a:r>
            <a:r>
              <a:rPr lang="tr-TR" b="1" dirty="0" err="1" smtClean="0"/>
              <a:t>lenfositik</a:t>
            </a:r>
            <a:r>
              <a:rPr lang="tr-TR" b="1" dirty="0" smtClean="0"/>
              <a:t> lösemi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072554" y="4163314"/>
            <a:ext cx="576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Kesinlikle </a:t>
            </a:r>
            <a:r>
              <a:rPr lang="tr-TR" b="1" u="sng" dirty="0" smtClean="0"/>
              <a:t>çok yavaş</a:t>
            </a:r>
            <a:r>
              <a:rPr lang="tr-TR" b="1" dirty="0" smtClean="0"/>
              <a:t> </a:t>
            </a:r>
            <a:r>
              <a:rPr lang="tr-TR" b="1" dirty="0" err="1" smtClean="0"/>
              <a:t>infüzyon</a:t>
            </a:r>
            <a:r>
              <a:rPr lang="tr-TR" b="1" dirty="0" smtClean="0"/>
              <a:t>!!</a:t>
            </a:r>
          </a:p>
          <a:p>
            <a:r>
              <a:rPr lang="tr-TR" b="1" dirty="0" smtClean="0"/>
              <a:t>Hipotansiyon, </a:t>
            </a:r>
            <a:r>
              <a:rPr lang="tr-TR" b="1" dirty="0" err="1" smtClean="0"/>
              <a:t>bronkospazm</a:t>
            </a:r>
            <a:r>
              <a:rPr lang="tr-TR" b="1" dirty="0" smtClean="0"/>
              <a:t>, </a:t>
            </a:r>
            <a:r>
              <a:rPr lang="tr-TR" b="1" dirty="0" err="1" smtClean="0"/>
              <a:t>anjioödem</a:t>
            </a:r>
            <a:r>
              <a:rPr lang="tr-TR" b="1" dirty="0" smtClean="0"/>
              <a:t> gözlenebilir.</a:t>
            </a:r>
          </a:p>
          <a:p>
            <a:r>
              <a:rPr lang="tr-TR" b="1" dirty="0" smtClean="0"/>
              <a:t>İlk doz sonrası ateş oluşabilir, </a:t>
            </a:r>
            <a:r>
              <a:rPr lang="tr-TR" b="1" dirty="0" err="1" smtClean="0"/>
              <a:t>premedikasyon</a:t>
            </a:r>
            <a:r>
              <a:rPr lang="tr-TR" b="1" dirty="0" smtClean="0"/>
              <a:t> gerekli.</a:t>
            </a:r>
          </a:p>
          <a:p>
            <a:r>
              <a:rPr lang="tr-TR" b="1" dirty="0" smtClean="0"/>
              <a:t>İlk </a:t>
            </a:r>
            <a:r>
              <a:rPr lang="tr-TR" b="1" dirty="0" err="1" smtClean="0"/>
              <a:t>infüzyon</a:t>
            </a:r>
            <a:r>
              <a:rPr lang="tr-TR" b="1" dirty="0" smtClean="0"/>
              <a:t> sonrası 24-saat içinde tümör </a:t>
            </a:r>
            <a:r>
              <a:rPr lang="tr-TR" b="1" dirty="0" err="1" smtClean="0"/>
              <a:t>lizis</a:t>
            </a:r>
            <a:r>
              <a:rPr lang="tr-TR" b="1" dirty="0" smtClean="0"/>
              <a:t> sendromu gözlenebilir: </a:t>
            </a:r>
            <a:r>
              <a:rPr lang="tr-TR" b="1" dirty="0" err="1" smtClean="0"/>
              <a:t>Hiperkalemi</a:t>
            </a:r>
            <a:r>
              <a:rPr lang="tr-TR" b="1" dirty="0" smtClean="0"/>
              <a:t>, </a:t>
            </a:r>
            <a:r>
              <a:rPr lang="tr-TR" b="1" dirty="0" err="1" smtClean="0"/>
              <a:t>hipokalsemi</a:t>
            </a:r>
            <a:r>
              <a:rPr lang="tr-TR" b="1" dirty="0" smtClean="0"/>
              <a:t>, </a:t>
            </a:r>
            <a:r>
              <a:rPr lang="tr-TR" b="1" dirty="0" err="1" smtClean="0"/>
              <a:t>hipeürisemi</a:t>
            </a:r>
            <a:r>
              <a:rPr lang="tr-TR" b="1" dirty="0" smtClean="0"/>
              <a:t> ve akut böbrek yetmezliği (diyaliz gerekebilir).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072555" y="391975"/>
            <a:ext cx="349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</a:rPr>
              <a:t>Rituksimab</a:t>
            </a:r>
            <a:r>
              <a:rPr lang="tr-TR" sz="2000" b="1" dirty="0" smtClean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05764" y="4541325"/>
            <a:ext cx="1135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Rekombinant</a:t>
            </a:r>
            <a:r>
              <a:rPr lang="tr-TR" b="1" dirty="0" smtClean="0"/>
              <a:t> insanlaştırılmış </a:t>
            </a:r>
            <a:r>
              <a:rPr lang="tr-TR" b="1" dirty="0" err="1" smtClean="0"/>
              <a:t>monoklonal</a:t>
            </a:r>
            <a:r>
              <a:rPr lang="tr-TR" b="1" dirty="0" smtClean="0"/>
              <a:t> antikor. </a:t>
            </a:r>
            <a:r>
              <a:rPr lang="tr-TR" b="1" dirty="0" err="1" smtClean="0"/>
              <a:t>VEGFA’nın</a:t>
            </a:r>
            <a:r>
              <a:rPr lang="tr-TR" b="1" dirty="0" smtClean="0"/>
              <a:t> tüm formlarını hedefler.</a:t>
            </a:r>
          </a:p>
          <a:p>
            <a:endParaRPr lang="tr-TR" b="1" dirty="0" smtClean="0"/>
          </a:p>
          <a:p>
            <a:r>
              <a:rPr lang="tr-TR" b="1" dirty="0" smtClean="0"/>
              <a:t>Tek başına </a:t>
            </a:r>
            <a:r>
              <a:rPr lang="tr-TR" b="1" dirty="0" err="1" smtClean="0"/>
              <a:t>renal</a:t>
            </a:r>
            <a:r>
              <a:rPr lang="tr-TR" b="1" dirty="0" smtClean="0"/>
              <a:t>-hücre kanserinin ilerlemesini durdurur. </a:t>
            </a:r>
            <a:r>
              <a:rPr lang="tr-TR" b="1" dirty="0" err="1" smtClean="0"/>
              <a:t>Sitotoksik</a:t>
            </a:r>
            <a:r>
              <a:rPr lang="tr-TR" b="1" dirty="0" smtClean="0"/>
              <a:t> </a:t>
            </a:r>
            <a:r>
              <a:rPr lang="tr-TR" b="1" dirty="0" err="1" smtClean="0"/>
              <a:t>kemoterapötiklerle</a:t>
            </a:r>
            <a:r>
              <a:rPr lang="tr-TR" b="1" dirty="0" smtClean="0"/>
              <a:t> birlikte akciğer, </a:t>
            </a:r>
            <a:r>
              <a:rPr lang="tr-TR" b="1" dirty="0" err="1" smtClean="0"/>
              <a:t>kolorektal</a:t>
            </a:r>
            <a:r>
              <a:rPr lang="tr-TR" b="1" dirty="0" smtClean="0"/>
              <a:t> ve meme kanserini etkili bir şekilde tedavi eder.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31559" y="5776295"/>
            <a:ext cx="1142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Yan etkileri: Damar hasarı ve kanama riski. Yara iyileşmesinde gecikme. Hipertansiyon ve </a:t>
            </a:r>
            <a:r>
              <a:rPr lang="tr-TR" b="1" dirty="0" err="1" smtClean="0"/>
              <a:t>proteinüri</a:t>
            </a:r>
            <a:r>
              <a:rPr lang="tr-TR" b="1" dirty="0" smtClean="0"/>
              <a:t>. </a:t>
            </a:r>
            <a:r>
              <a:rPr lang="tr-TR" b="1" dirty="0" err="1" smtClean="0"/>
              <a:t>Arterial</a:t>
            </a:r>
            <a:r>
              <a:rPr lang="tr-TR" b="1" dirty="0" smtClean="0"/>
              <a:t> </a:t>
            </a:r>
            <a:r>
              <a:rPr lang="tr-TR" b="1" dirty="0" err="1" smtClean="0"/>
              <a:t>trombotik</a:t>
            </a:r>
            <a:r>
              <a:rPr lang="tr-TR" b="1" dirty="0" smtClean="0"/>
              <a:t> olaylarda artış.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05764" y="4059525"/>
            <a:ext cx="349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</a:rPr>
              <a:t>Bevacizumab</a:t>
            </a:r>
            <a:r>
              <a:rPr lang="tr-TR" sz="2000" b="1" dirty="0" smtClean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0210" t="15029" r="51678" b="72212"/>
          <a:stretch/>
        </p:blipFill>
        <p:spPr>
          <a:xfrm>
            <a:off x="3055356" y="129738"/>
            <a:ext cx="5860341" cy="14962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3344" t="28500" r="18344" b="10167"/>
          <a:stretch/>
        </p:blipFill>
        <p:spPr>
          <a:xfrm>
            <a:off x="754380" y="2003276"/>
            <a:ext cx="5509260" cy="32594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3813" t="20666" r="18812" b="18167"/>
          <a:stretch/>
        </p:blipFill>
        <p:spPr>
          <a:xfrm>
            <a:off x="6526531" y="1964012"/>
            <a:ext cx="5566410" cy="33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9751" t="15833" r="1937" b="12499"/>
          <a:stretch/>
        </p:blipFill>
        <p:spPr>
          <a:xfrm>
            <a:off x="217169" y="948690"/>
            <a:ext cx="11893845" cy="54292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7218" t="12333" r="81344" b="80667"/>
          <a:stretch/>
        </p:blipFill>
        <p:spPr>
          <a:xfrm>
            <a:off x="308610" y="182880"/>
            <a:ext cx="2224496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3" y="1325880"/>
            <a:ext cx="11824538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elina effect ti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286384"/>
            <a:ext cx="4688682" cy="62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21105" y="878821"/>
            <a:ext cx="1065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Evre I-II, 1-3 lenf </a:t>
            </a:r>
            <a:r>
              <a:rPr lang="tr-TR" b="1" dirty="0" err="1" smtClean="0"/>
              <a:t>nodu</a:t>
            </a:r>
            <a:r>
              <a:rPr lang="tr-TR" b="1" dirty="0" smtClean="0"/>
              <a:t>:</a:t>
            </a:r>
          </a:p>
          <a:p>
            <a:r>
              <a:rPr lang="tr-TR" b="1" dirty="0" smtClean="0"/>
              <a:t>6 </a:t>
            </a:r>
            <a:r>
              <a:rPr lang="tr-TR" b="1" dirty="0" err="1" smtClean="0"/>
              <a:t>siklus</a:t>
            </a:r>
            <a:r>
              <a:rPr lang="tr-TR" b="1" dirty="0" smtClean="0"/>
              <a:t> </a:t>
            </a:r>
            <a:r>
              <a:rPr lang="tr-TR" b="1" dirty="0" err="1" smtClean="0"/>
              <a:t>siklofosfamid-metotreksat-florourasil</a:t>
            </a:r>
            <a:r>
              <a:rPr lang="tr-TR" b="1" dirty="0" smtClean="0"/>
              <a:t> (CMF protokol),</a:t>
            </a:r>
          </a:p>
          <a:p>
            <a:r>
              <a:rPr lang="tr-TR" b="1" dirty="0" smtClean="0"/>
              <a:t>6 </a:t>
            </a:r>
            <a:r>
              <a:rPr lang="tr-TR" b="1" dirty="0" err="1" smtClean="0"/>
              <a:t>siklus</a:t>
            </a:r>
            <a:r>
              <a:rPr lang="tr-TR" b="1" dirty="0" smtClean="0"/>
              <a:t> </a:t>
            </a:r>
            <a:r>
              <a:rPr lang="tr-TR" b="1" dirty="0" err="1" smtClean="0"/>
              <a:t>florourasil-epirubisin-siklofosfamid</a:t>
            </a:r>
            <a:r>
              <a:rPr lang="tr-TR" b="1" dirty="0" smtClean="0"/>
              <a:t> (FAC protokol),</a:t>
            </a:r>
          </a:p>
          <a:p>
            <a:r>
              <a:rPr lang="tr-TR" b="1" dirty="0" smtClean="0"/>
              <a:t>4 </a:t>
            </a:r>
            <a:r>
              <a:rPr lang="tr-TR" b="1" dirty="0" err="1" smtClean="0"/>
              <a:t>siklus</a:t>
            </a:r>
            <a:r>
              <a:rPr lang="tr-TR" b="1" dirty="0" smtClean="0"/>
              <a:t> doksorubisin-siklofosfamid+6 </a:t>
            </a:r>
            <a:r>
              <a:rPr lang="tr-TR" b="1" dirty="0" err="1" smtClean="0"/>
              <a:t>siklus</a:t>
            </a:r>
            <a:r>
              <a:rPr lang="tr-TR" b="1" dirty="0" smtClean="0"/>
              <a:t> </a:t>
            </a:r>
            <a:r>
              <a:rPr lang="tr-TR" b="1" dirty="0" err="1" smtClean="0"/>
              <a:t>florourasil-epirubisin-siklofosfamid</a:t>
            </a:r>
            <a:r>
              <a:rPr lang="tr-TR" b="1" dirty="0" smtClean="0"/>
              <a:t> (FEC protokol)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1105" y="2213700"/>
            <a:ext cx="974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Tamoksifen</a:t>
            </a:r>
            <a:r>
              <a:rPr lang="tr-TR" b="1" dirty="0" smtClean="0"/>
              <a:t>: </a:t>
            </a:r>
            <a:r>
              <a:rPr lang="tr-TR" b="1" dirty="0" err="1" smtClean="0"/>
              <a:t>postmenopozal</a:t>
            </a:r>
            <a:r>
              <a:rPr lang="tr-TR" b="1" dirty="0" smtClean="0"/>
              <a:t> kadınlarda. Tek başına ya da </a:t>
            </a:r>
            <a:r>
              <a:rPr lang="tr-TR" b="1" dirty="0" err="1" smtClean="0"/>
              <a:t>sitotoksik</a:t>
            </a:r>
            <a:r>
              <a:rPr lang="tr-TR" b="1" dirty="0" smtClean="0"/>
              <a:t> kemoterapiye ek olarak.</a:t>
            </a:r>
          </a:p>
          <a:p>
            <a:r>
              <a:rPr lang="tr-TR" b="1" dirty="0" smtClean="0"/>
              <a:t>Cerrahiden sonra 5 yıl süre ile sürekli tedavi.</a:t>
            </a:r>
          </a:p>
          <a:p>
            <a:r>
              <a:rPr lang="tr-TR" b="1" dirty="0" smtClean="0"/>
              <a:t>5 yılın sonunda mutlaka bir </a:t>
            </a:r>
            <a:r>
              <a:rPr lang="tr-TR" b="1" dirty="0" err="1" smtClean="0"/>
              <a:t>aromataz</a:t>
            </a:r>
            <a:r>
              <a:rPr lang="tr-TR" b="1" dirty="0" smtClean="0"/>
              <a:t> inhibitörü ile (</a:t>
            </a:r>
            <a:r>
              <a:rPr lang="tr-TR" b="1" dirty="0" err="1" smtClean="0"/>
              <a:t>anastrozol</a:t>
            </a:r>
            <a:r>
              <a:rPr lang="tr-TR" b="1" dirty="0" smtClean="0"/>
              <a:t>) en az 2.5 yıl tedaviye devam edilmeli.</a:t>
            </a:r>
          </a:p>
          <a:p>
            <a:r>
              <a:rPr lang="tr-TR" b="1" dirty="0" smtClean="0"/>
              <a:t>Bugün geçerli olan protokol: 2-3 yıl </a:t>
            </a:r>
            <a:r>
              <a:rPr lang="tr-TR" b="1" dirty="0" err="1" smtClean="0"/>
              <a:t>tamoksifen+aromataz</a:t>
            </a:r>
            <a:r>
              <a:rPr lang="tr-TR" b="1" dirty="0" smtClean="0"/>
              <a:t> inhibitörü (toplam 5 yıl)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421105" y="3683129"/>
            <a:ext cx="116225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Evre III-IV:</a:t>
            </a:r>
          </a:p>
          <a:p>
            <a:r>
              <a:rPr lang="tr-TR" b="1" dirty="0" err="1" smtClean="0"/>
              <a:t>Kemoterapi+hormonal</a:t>
            </a:r>
            <a:r>
              <a:rPr lang="tr-TR" b="1" dirty="0" smtClean="0"/>
              <a:t> tedavi.</a:t>
            </a:r>
          </a:p>
          <a:p>
            <a:r>
              <a:rPr lang="tr-TR" b="1" dirty="0" smtClean="0"/>
              <a:t>Hormon reseptörü-pozitif ileri düzey meme kanseri vakalarında </a:t>
            </a:r>
            <a:r>
              <a:rPr lang="tr-TR" b="1" dirty="0" err="1" smtClean="0"/>
              <a:t>aromataz</a:t>
            </a:r>
            <a:r>
              <a:rPr lang="tr-TR" b="1" dirty="0" smtClean="0"/>
              <a:t> inhibitörleri ilk sıra tedavi olarak </a:t>
            </a:r>
            <a:r>
              <a:rPr lang="tr-TR" b="1" dirty="0" err="1" smtClean="0"/>
              <a:t>onayli</a:t>
            </a:r>
            <a:r>
              <a:rPr lang="tr-TR" b="1" dirty="0" smtClean="0"/>
              <a:t>.</a:t>
            </a:r>
          </a:p>
          <a:p>
            <a:r>
              <a:rPr lang="tr-TR" b="1" dirty="0" err="1" smtClean="0"/>
              <a:t>Hormonal</a:t>
            </a:r>
            <a:r>
              <a:rPr lang="tr-TR" b="1" dirty="0" smtClean="0"/>
              <a:t> değişikliklerden yarar sağlanmışsa </a:t>
            </a:r>
            <a:r>
              <a:rPr lang="tr-TR" b="1" dirty="0" err="1" smtClean="0"/>
              <a:t>sitotoksik</a:t>
            </a:r>
            <a:r>
              <a:rPr lang="tr-TR" b="1" dirty="0" smtClean="0"/>
              <a:t> tedaviye ek olarak </a:t>
            </a:r>
            <a:r>
              <a:rPr lang="tr-TR" b="1" dirty="0" err="1" smtClean="0"/>
              <a:t>trastuzumab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b="1" dirty="0" err="1" smtClean="0"/>
              <a:t>Antrasiklinler</a:t>
            </a:r>
            <a:r>
              <a:rPr lang="tr-TR" b="1" dirty="0" smtClean="0"/>
              <a:t> (</a:t>
            </a:r>
            <a:r>
              <a:rPr lang="tr-TR" b="1" dirty="0" err="1" smtClean="0"/>
              <a:t>doksorubisin</a:t>
            </a:r>
            <a:r>
              <a:rPr lang="tr-TR" b="1" dirty="0" smtClean="0"/>
              <a:t>, </a:t>
            </a:r>
            <a:r>
              <a:rPr lang="tr-TR" b="1" dirty="0" err="1" smtClean="0"/>
              <a:t>epirubisin</a:t>
            </a:r>
            <a:r>
              <a:rPr lang="tr-TR" b="1" dirty="0" smtClean="0"/>
              <a:t>), taksanlar (</a:t>
            </a:r>
            <a:r>
              <a:rPr lang="tr-TR" b="1" dirty="0" err="1" smtClean="0"/>
              <a:t>paklitaksel</a:t>
            </a:r>
            <a:r>
              <a:rPr lang="tr-TR" b="1" dirty="0" smtClean="0"/>
              <a:t>, </a:t>
            </a:r>
            <a:r>
              <a:rPr lang="tr-TR" b="1" dirty="0" err="1" smtClean="0"/>
              <a:t>dosetaksel</a:t>
            </a:r>
            <a:r>
              <a:rPr lang="tr-TR" b="1" dirty="0" smtClean="0"/>
              <a:t>), </a:t>
            </a:r>
            <a:r>
              <a:rPr lang="tr-TR" b="1" dirty="0" err="1" smtClean="0"/>
              <a:t>mikrotübül</a:t>
            </a:r>
            <a:r>
              <a:rPr lang="tr-TR" b="1" dirty="0" smtClean="0"/>
              <a:t> inhibitörleri, </a:t>
            </a:r>
            <a:r>
              <a:rPr lang="tr-TR" b="1" dirty="0" err="1" smtClean="0"/>
              <a:t>siklofosfamid</a:t>
            </a:r>
            <a:r>
              <a:rPr lang="tr-TR" b="1" dirty="0" smtClean="0"/>
              <a:t>, </a:t>
            </a:r>
            <a:r>
              <a:rPr lang="tr-TR" b="1" dirty="0" err="1" smtClean="0"/>
              <a:t>metotreksat</a:t>
            </a:r>
            <a:r>
              <a:rPr lang="tr-TR" b="1" dirty="0" smtClean="0"/>
              <a:t>, </a:t>
            </a:r>
            <a:r>
              <a:rPr lang="tr-TR" b="1" dirty="0" err="1" smtClean="0"/>
              <a:t>sisplatin</a:t>
            </a:r>
            <a:r>
              <a:rPr lang="tr-TR" b="1" dirty="0" smtClean="0"/>
              <a:t>. </a:t>
            </a:r>
          </a:p>
          <a:p>
            <a:endParaRPr lang="tr-TR" b="1" dirty="0"/>
          </a:p>
          <a:p>
            <a:r>
              <a:rPr lang="tr-TR" b="1" dirty="0" smtClean="0"/>
              <a:t>Kısmi </a:t>
            </a:r>
            <a:r>
              <a:rPr lang="tr-TR" b="1" dirty="0" err="1" smtClean="0"/>
              <a:t>remisyon</a:t>
            </a:r>
            <a:r>
              <a:rPr lang="tr-TR" b="1" dirty="0" smtClean="0"/>
              <a:t> 10 ay sonunda, tam </a:t>
            </a:r>
            <a:r>
              <a:rPr lang="tr-TR" b="1" dirty="0" err="1" smtClean="0"/>
              <a:t>remisyon</a:t>
            </a:r>
            <a:r>
              <a:rPr lang="tr-TR" b="1" dirty="0" smtClean="0"/>
              <a:t> ise 15 ay sonra yakalanabilir.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421105" y="374939"/>
            <a:ext cx="699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Meme kanseri: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173080" y="3426393"/>
            <a:ext cx="10202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0070C0"/>
                </a:solidFill>
              </a:rPr>
              <a:t>Tamoksifen</a:t>
            </a:r>
            <a:r>
              <a:rPr lang="tr-TR" b="1" dirty="0" smtClean="0">
                <a:solidFill>
                  <a:srgbClr val="0070C0"/>
                </a:solidFill>
              </a:rPr>
              <a:t>: Selektif östrojen reseptör modülatörü (SERM). Östrojen reseptör antagonisti ancak </a:t>
            </a:r>
            <a:r>
              <a:rPr lang="tr-TR" b="1" dirty="0" err="1" smtClean="0">
                <a:solidFill>
                  <a:srgbClr val="0070C0"/>
                </a:solidFill>
              </a:rPr>
              <a:t>östrojenik</a:t>
            </a:r>
            <a:r>
              <a:rPr lang="tr-TR" b="1" dirty="0" smtClean="0">
                <a:solidFill>
                  <a:srgbClr val="0070C0"/>
                </a:solidFill>
              </a:rPr>
              <a:t> etkileri de var. </a:t>
            </a:r>
            <a:r>
              <a:rPr lang="tr-TR" b="1" dirty="0" err="1" smtClean="0">
                <a:solidFill>
                  <a:srgbClr val="0070C0"/>
                </a:solidFill>
              </a:rPr>
              <a:t>Pre</a:t>
            </a:r>
            <a:r>
              <a:rPr lang="tr-TR" b="1" dirty="0" smtClean="0">
                <a:solidFill>
                  <a:srgbClr val="0070C0"/>
                </a:solidFill>
              </a:rPr>
              <a:t> ve </a:t>
            </a:r>
            <a:r>
              <a:rPr lang="tr-TR" b="1" dirty="0" err="1" smtClean="0">
                <a:solidFill>
                  <a:srgbClr val="0070C0"/>
                </a:solidFill>
              </a:rPr>
              <a:t>postmenopozal</a:t>
            </a:r>
            <a:r>
              <a:rPr lang="tr-TR" b="1" dirty="0" smtClean="0">
                <a:solidFill>
                  <a:srgbClr val="0070C0"/>
                </a:solidFill>
              </a:rPr>
              <a:t> kadınlarda </a:t>
            </a:r>
            <a:r>
              <a:rPr lang="tr-TR" b="1" dirty="0" err="1" smtClean="0">
                <a:solidFill>
                  <a:srgbClr val="0070C0"/>
                </a:solidFill>
              </a:rPr>
              <a:t>indike</a:t>
            </a:r>
            <a:r>
              <a:rPr lang="tr-TR" b="1" dirty="0" smtClean="0">
                <a:solidFill>
                  <a:srgbClr val="0070C0"/>
                </a:solidFill>
              </a:rPr>
              <a:t>. </a:t>
            </a:r>
            <a:r>
              <a:rPr lang="tr-TR" b="1" dirty="0" err="1" smtClean="0">
                <a:solidFill>
                  <a:srgbClr val="0070C0"/>
                </a:solidFill>
              </a:rPr>
              <a:t>Endometrium</a:t>
            </a:r>
            <a:r>
              <a:rPr lang="tr-TR" b="1" dirty="0" smtClean="0">
                <a:solidFill>
                  <a:srgbClr val="0070C0"/>
                </a:solidFill>
              </a:rPr>
              <a:t> kanseri, </a:t>
            </a:r>
            <a:r>
              <a:rPr lang="tr-TR" b="1" dirty="0" err="1" smtClean="0">
                <a:solidFill>
                  <a:srgbClr val="0070C0"/>
                </a:solidFill>
              </a:rPr>
              <a:t>tromboemboli</a:t>
            </a:r>
            <a:r>
              <a:rPr lang="tr-TR" b="1" dirty="0" smtClean="0">
                <a:solidFill>
                  <a:srgbClr val="0070C0"/>
                </a:solidFill>
              </a:rPr>
              <a:t> riski, </a:t>
            </a:r>
            <a:r>
              <a:rPr lang="tr-TR" b="1" dirty="0" err="1" smtClean="0">
                <a:solidFill>
                  <a:srgbClr val="0070C0"/>
                </a:solidFill>
              </a:rPr>
              <a:t>hiperkalsemi</a:t>
            </a:r>
            <a:r>
              <a:rPr lang="tr-TR" b="1" dirty="0" smtClean="0">
                <a:solidFill>
                  <a:srgbClr val="0070C0"/>
                </a:solidFill>
              </a:rPr>
              <a:t>, kemik ağrısı.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Yüksek riski bulunan kadınlarda </a:t>
            </a:r>
            <a:r>
              <a:rPr lang="tr-TR" b="1" dirty="0" err="1" smtClean="0">
                <a:solidFill>
                  <a:srgbClr val="0070C0"/>
                </a:solidFill>
              </a:rPr>
              <a:t>profilaktik</a:t>
            </a:r>
            <a:r>
              <a:rPr lang="tr-TR" b="1" dirty="0" smtClean="0">
                <a:solidFill>
                  <a:srgbClr val="0070C0"/>
                </a:solidFill>
              </a:rPr>
              <a:t> amaçla da kullanılıyor.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err="1" smtClean="0">
                <a:solidFill>
                  <a:srgbClr val="0070C0"/>
                </a:solidFill>
              </a:rPr>
              <a:t>Raloksifen</a:t>
            </a:r>
            <a:r>
              <a:rPr lang="tr-TR" b="1" dirty="0" smtClean="0">
                <a:solidFill>
                  <a:srgbClr val="0070C0"/>
                </a:solidFill>
              </a:rPr>
              <a:t>: SERM. Postmenopozal kadınlardaki </a:t>
            </a:r>
            <a:r>
              <a:rPr lang="tr-TR" b="1" dirty="0" err="1" smtClean="0">
                <a:solidFill>
                  <a:srgbClr val="0070C0"/>
                </a:solidFill>
              </a:rPr>
              <a:t>invasiv</a:t>
            </a:r>
            <a:r>
              <a:rPr lang="tr-TR" b="1" dirty="0" smtClean="0">
                <a:solidFill>
                  <a:srgbClr val="0070C0"/>
                </a:solidFill>
              </a:rPr>
              <a:t> meme kanseri tedavisinde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smtClean="0">
                <a:solidFill>
                  <a:srgbClr val="0070C0"/>
                </a:solidFill>
              </a:rPr>
              <a:t>ve </a:t>
            </a:r>
            <a:r>
              <a:rPr lang="tr-TR" b="1" dirty="0" err="1">
                <a:solidFill>
                  <a:srgbClr val="0070C0"/>
                </a:solidFill>
              </a:rPr>
              <a:t>p</a:t>
            </a:r>
            <a:r>
              <a:rPr lang="tr-TR" b="1" dirty="0" err="1" smtClean="0">
                <a:solidFill>
                  <a:srgbClr val="0070C0"/>
                </a:solidFill>
              </a:rPr>
              <a:t>ostmenopozal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osteoporozis</a:t>
            </a:r>
            <a:r>
              <a:rPr lang="tr-TR" b="1" dirty="0" smtClean="0">
                <a:solidFill>
                  <a:srgbClr val="0070C0"/>
                </a:solidFill>
              </a:rPr>
              <a:t> tedavisinde </a:t>
            </a:r>
            <a:r>
              <a:rPr lang="tr-TR" b="1" dirty="0" err="1" smtClean="0">
                <a:solidFill>
                  <a:srgbClr val="0070C0"/>
                </a:solidFill>
              </a:rPr>
              <a:t>indike</a:t>
            </a:r>
            <a:r>
              <a:rPr lang="tr-TR" b="1" dirty="0" smtClean="0">
                <a:solidFill>
                  <a:srgbClr val="0070C0"/>
                </a:solidFill>
              </a:rPr>
              <a:t>. </a:t>
            </a:r>
            <a:r>
              <a:rPr lang="tr-TR" b="1" dirty="0" err="1" smtClean="0">
                <a:solidFill>
                  <a:srgbClr val="0070C0"/>
                </a:solidFill>
              </a:rPr>
              <a:t>Artralji</a:t>
            </a:r>
            <a:r>
              <a:rPr lang="tr-TR" b="1" dirty="0" smtClean="0">
                <a:solidFill>
                  <a:srgbClr val="0070C0"/>
                </a:solidFill>
              </a:rPr>
              <a:t>, </a:t>
            </a:r>
            <a:r>
              <a:rPr lang="tr-TR" b="1" dirty="0" err="1" smtClean="0">
                <a:solidFill>
                  <a:srgbClr val="0070C0"/>
                </a:solidFill>
              </a:rPr>
              <a:t>myalji</a:t>
            </a:r>
            <a:r>
              <a:rPr lang="tr-TR" b="1" dirty="0" smtClean="0">
                <a:solidFill>
                  <a:srgbClr val="0070C0"/>
                </a:solidFill>
              </a:rPr>
              <a:t>. 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err="1" smtClean="0">
                <a:solidFill>
                  <a:srgbClr val="0070C0"/>
                </a:solidFill>
              </a:rPr>
              <a:t>Fulvestrant</a:t>
            </a:r>
            <a:r>
              <a:rPr lang="tr-TR" b="1" dirty="0" smtClean="0">
                <a:solidFill>
                  <a:srgbClr val="0070C0"/>
                </a:solidFill>
              </a:rPr>
              <a:t>: Östrojen antagonisti. Hormon-pozitif </a:t>
            </a:r>
            <a:r>
              <a:rPr lang="tr-TR" b="1" dirty="0" err="1" smtClean="0">
                <a:solidFill>
                  <a:srgbClr val="0070C0"/>
                </a:solidFill>
              </a:rPr>
              <a:t>metastatik</a:t>
            </a:r>
            <a:r>
              <a:rPr lang="tr-TR" b="1" dirty="0" smtClean="0">
                <a:solidFill>
                  <a:srgbClr val="0070C0"/>
                </a:solidFill>
              </a:rPr>
              <a:t> meme kanseri tedavisinde im olarak uygulanıyor. </a:t>
            </a:r>
            <a:r>
              <a:rPr lang="tr-TR" b="1" dirty="0" err="1" smtClean="0">
                <a:solidFill>
                  <a:srgbClr val="0070C0"/>
                </a:solidFill>
              </a:rPr>
              <a:t>Tamoksifene</a:t>
            </a:r>
            <a:r>
              <a:rPr lang="tr-TR" b="1" dirty="0" smtClean="0">
                <a:solidFill>
                  <a:srgbClr val="0070C0"/>
                </a:solidFill>
              </a:rPr>
              <a:t> dirençli meme kanseri hastalarında </a:t>
            </a:r>
            <a:r>
              <a:rPr lang="tr-TR" b="1" dirty="0" err="1" smtClean="0">
                <a:solidFill>
                  <a:srgbClr val="0070C0"/>
                </a:solidFill>
              </a:rPr>
              <a:t>indike</a:t>
            </a:r>
            <a:r>
              <a:rPr lang="tr-TR" b="1" dirty="0" smtClean="0">
                <a:solidFill>
                  <a:srgbClr val="0070C0"/>
                </a:solidFill>
              </a:rPr>
              <a:t>.</a:t>
            </a:r>
          </a:p>
          <a:p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0" y="1190770"/>
            <a:ext cx="3938220" cy="38844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958815" y="870812"/>
            <a:ext cx="69283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0070C0"/>
                </a:solidFill>
              </a:rPr>
              <a:t>Aromataz</a:t>
            </a:r>
            <a:r>
              <a:rPr lang="tr-TR" b="1" dirty="0">
                <a:solidFill>
                  <a:srgbClr val="0070C0"/>
                </a:solidFill>
              </a:rPr>
              <a:t> inhibitörleri: </a:t>
            </a:r>
            <a:r>
              <a:rPr lang="tr-TR" b="1" dirty="0" err="1">
                <a:solidFill>
                  <a:srgbClr val="0070C0"/>
                </a:solidFill>
              </a:rPr>
              <a:t>Aromataz</a:t>
            </a:r>
            <a:r>
              <a:rPr lang="tr-TR" b="1" dirty="0">
                <a:solidFill>
                  <a:srgbClr val="0070C0"/>
                </a:solidFill>
              </a:rPr>
              <a:t> östrojenin özellikle KC, </a:t>
            </a:r>
            <a:r>
              <a:rPr lang="tr-TR" b="1" dirty="0" err="1">
                <a:solidFill>
                  <a:srgbClr val="0070C0"/>
                </a:solidFill>
              </a:rPr>
              <a:t>adipoz</a:t>
            </a:r>
            <a:r>
              <a:rPr lang="tr-TR" b="1" dirty="0">
                <a:solidFill>
                  <a:srgbClr val="0070C0"/>
                </a:solidFill>
              </a:rPr>
              <a:t>, deri ve meme dokusundaki sentezinden sorumludur. Postmenopozal kadınlarda </a:t>
            </a:r>
            <a:r>
              <a:rPr lang="tr-TR" b="1" dirty="0" err="1">
                <a:solidFill>
                  <a:srgbClr val="0070C0"/>
                </a:solidFill>
              </a:rPr>
              <a:t>periferal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aromatizasyon</a:t>
            </a:r>
            <a:r>
              <a:rPr lang="tr-TR" b="1" dirty="0">
                <a:solidFill>
                  <a:srgbClr val="0070C0"/>
                </a:solidFill>
              </a:rPr>
              <a:t> önemli.  </a:t>
            </a:r>
            <a:r>
              <a:rPr lang="tr-TR" b="1" dirty="0" err="1">
                <a:solidFill>
                  <a:srgbClr val="0070C0"/>
                </a:solidFill>
              </a:rPr>
              <a:t>Aromataz</a:t>
            </a:r>
            <a:r>
              <a:rPr lang="tr-TR" b="1" dirty="0">
                <a:solidFill>
                  <a:srgbClr val="0070C0"/>
                </a:solidFill>
              </a:rPr>
              <a:t> inhibitörleri özellikle bu hastalarda etkili.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err="1" smtClean="0">
                <a:solidFill>
                  <a:srgbClr val="0070C0"/>
                </a:solidFill>
              </a:rPr>
              <a:t>Anastrozol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>
                <a:solidFill>
                  <a:srgbClr val="0070C0"/>
                </a:solidFill>
              </a:rPr>
              <a:t>ve </a:t>
            </a:r>
            <a:r>
              <a:rPr lang="tr-TR" b="1" dirty="0" err="1">
                <a:solidFill>
                  <a:srgbClr val="0070C0"/>
                </a:solidFill>
              </a:rPr>
              <a:t>letrozol</a:t>
            </a:r>
            <a:r>
              <a:rPr lang="tr-TR" b="1" dirty="0">
                <a:solidFill>
                  <a:srgbClr val="0070C0"/>
                </a:solidFill>
              </a:rPr>
              <a:t>: </a:t>
            </a:r>
            <a:r>
              <a:rPr lang="tr-TR" b="1" dirty="0" err="1">
                <a:solidFill>
                  <a:srgbClr val="0070C0"/>
                </a:solidFill>
              </a:rPr>
              <a:t>Endometrium</a:t>
            </a:r>
            <a:r>
              <a:rPr lang="tr-TR" b="1" dirty="0">
                <a:solidFill>
                  <a:srgbClr val="0070C0"/>
                </a:solidFill>
              </a:rPr>
              <a:t> kanserine yatkınlık oluşturmazlar.</a:t>
            </a:r>
          </a:p>
          <a:p>
            <a:r>
              <a:rPr lang="tr-TR" b="1" dirty="0">
                <a:solidFill>
                  <a:srgbClr val="0070C0"/>
                </a:solidFill>
              </a:rPr>
              <a:t>Postmenopozal kadınlardaki meme kanseri tedavisinde ilk-sıra ilaçlar.</a:t>
            </a:r>
          </a:p>
          <a:p>
            <a:r>
              <a:rPr lang="tr-TR" b="1" dirty="0">
                <a:solidFill>
                  <a:srgbClr val="0070C0"/>
                </a:solidFill>
              </a:rPr>
              <a:t>Östrojen sentezini tümüyle baskılarlar. Oral yolla aktifler. </a:t>
            </a:r>
            <a:r>
              <a:rPr lang="tr-TR" b="1" dirty="0" err="1">
                <a:solidFill>
                  <a:srgbClr val="0070C0"/>
                </a:solidFill>
              </a:rPr>
              <a:t>KC’den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metabolize</a:t>
            </a:r>
            <a:r>
              <a:rPr lang="tr-TR" b="1" dirty="0">
                <a:solidFill>
                  <a:srgbClr val="0070C0"/>
                </a:solidFill>
              </a:rPr>
              <a:t> edilirler.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err="1" smtClean="0">
                <a:solidFill>
                  <a:srgbClr val="0070C0"/>
                </a:solidFill>
              </a:rPr>
              <a:t>Eksemestan</a:t>
            </a:r>
            <a:r>
              <a:rPr lang="tr-TR" b="1" dirty="0">
                <a:solidFill>
                  <a:srgbClr val="0070C0"/>
                </a:solidFill>
              </a:rPr>
              <a:t>: Geri dönüşsüz </a:t>
            </a:r>
            <a:r>
              <a:rPr lang="tr-TR" b="1" dirty="0" err="1">
                <a:solidFill>
                  <a:srgbClr val="0070C0"/>
                </a:solidFill>
              </a:rPr>
              <a:t>aromataz</a:t>
            </a:r>
            <a:r>
              <a:rPr lang="tr-TR" b="1" dirty="0">
                <a:solidFill>
                  <a:srgbClr val="0070C0"/>
                </a:solidFill>
              </a:rPr>
              <a:t> inhibitörü. Postmenopozal kadınlardaki ileri evre meme kanseri tedavisinde onaylı.</a:t>
            </a:r>
          </a:p>
          <a:p>
            <a:r>
              <a:rPr lang="tr-TR" b="1" dirty="0" err="1">
                <a:solidFill>
                  <a:srgbClr val="0070C0"/>
                </a:solidFill>
              </a:rPr>
              <a:t>Renal</a:t>
            </a:r>
            <a:r>
              <a:rPr lang="tr-TR" b="1" dirty="0">
                <a:solidFill>
                  <a:srgbClr val="0070C0"/>
                </a:solidFill>
              </a:rPr>
              <a:t> yetmezliği olanlarda doz ayarlanmalı. Bulantı, yorgunluk, </a:t>
            </a:r>
            <a:r>
              <a:rPr lang="tr-TR" b="1" dirty="0" smtClean="0">
                <a:solidFill>
                  <a:srgbClr val="0070C0"/>
                </a:solidFill>
              </a:rPr>
              <a:t>sıcak </a:t>
            </a:r>
            <a:r>
              <a:rPr lang="tr-TR" b="1" dirty="0">
                <a:solidFill>
                  <a:srgbClr val="0070C0"/>
                </a:solidFill>
              </a:rPr>
              <a:t>basması, </a:t>
            </a:r>
            <a:r>
              <a:rPr lang="tr-TR" b="1" dirty="0" err="1">
                <a:solidFill>
                  <a:srgbClr val="0070C0"/>
                </a:solidFill>
              </a:rPr>
              <a:t>alopesi</a:t>
            </a:r>
            <a:r>
              <a:rPr lang="tr-TR" b="1" dirty="0">
                <a:solidFill>
                  <a:srgbClr val="0070C0"/>
                </a:solidFill>
              </a:rPr>
              <a:t>, dermatit.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9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522276" y="2108134"/>
            <a:ext cx="11239194" cy="1979247"/>
            <a:chOff x="407976" y="1605214"/>
            <a:chExt cx="11239194" cy="1979247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2"/>
            <a:srcRect l="-403" t="27988" r="403" b="40954"/>
            <a:stretch/>
          </p:blipFill>
          <p:spPr>
            <a:xfrm>
              <a:off x="407976" y="2125980"/>
              <a:ext cx="11239194" cy="1458481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l="-403" t="1239" r="403" b="87671"/>
            <a:stretch/>
          </p:blipFill>
          <p:spPr>
            <a:xfrm>
              <a:off x="407976" y="1605214"/>
              <a:ext cx="11239194" cy="520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9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21105" y="374939"/>
            <a:ext cx="699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Prostat kanseri: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21105" y="858434"/>
            <a:ext cx="11357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Hormonal</a:t>
            </a:r>
            <a:r>
              <a:rPr lang="tr-TR" b="1" dirty="0" smtClean="0"/>
              <a:t> manipülasyonlara yanıt veren ikinci kanser türü.</a:t>
            </a:r>
          </a:p>
          <a:p>
            <a:r>
              <a:rPr lang="tr-TR" b="1" dirty="0" err="1" smtClean="0"/>
              <a:t>Metastatik</a:t>
            </a:r>
            <a:r>
              <a:rPr lang="tr-TR" b="1" dirty="0" smtClean="0"/>
              <a:t> prostat kanseri için tedavi yaklaşımı cerrahi ya da kimyasal yolla testosteron oluşumunun engellenmesi.</a:t>
            </a:r>
          </a:p>
          <a:p>
            <a:endParaRPr lang="tr-TR" b="1" dirty="0"/>
          </a:p>
          <a:p>
            <a:r>
              <a:rPr lang="tr-TR" b="1" dirty="0" err="1" smtClean="0"/>
              <a:t>Bilateral</a:t>
            </a:r>
            <a:r>
              <a:rPr lang="tr-TR" b="1" dirty="0" smtClean="0"/>
              <a:t> </a:t>
            </a:r>
            <a:r>
              <a:rPr lang="tr-TR" b="1" dirty="0" err="1" smtClean="0"/>
              <a:t>orşiektomi</a:t>
            </a:r>
            <a:r>
              <a:rPr lang="tr-TR" b="1" dirty="0" smtClean="0"/>
              <a:t> ya da östrojen tedavisi daha önce tercih edilen yöntemler. </a:t>
            </a:r>
          </a:p>
          <a:p>
            <a:r>
              <a:rPr lang="tr-TR" b="1" dirty="0" smtClean="0"/>
              <a:t>Bugün tedavide </a:t>
            </a:r>
            <a:r>
              <a:rPr lang="tr-TR" b="1" dirty="0" err="1" smtClean="0"/>
              <a:t>Lüteinleştirici</a:t>
            </a:r>
            <a:r>
              <a:rPr lang="tr-TR" b="1" dirty="0" smtClean="0"/>
              <a:t> hormon –salıverici hormon (LHRH/</a:t>
            </a:r>
            <a:r>
              <a:rPr lang="tr-TR" b="1" dirty="0" err="1" smtClean="0"/>
              <a:t>GnRH</a:t>
            </a:r>
            <a:r>
              <a:rPr lang="tr-TR" b="1" dirty="0" smtClean="0"/>
              <a:t>)-</a:t>
            </a:r>
            <a:r>
              <a:rPr lang="tr-TR" b="1" dirty="0" err="1" smtClean="0"/>
              <a:t>agonistleri</a:t>
            </a:r>
            <a:r>
              <a:rPr lang="tr-TR" b="1" dirty="0" smtClean="0"/>
              <a:t>/+ </a:t>
            </a:r>
            <a:r>
              <a:rPr lang="tr-TR" b="1" dirty="0" err="1" smtClean="0"/>
              <a:t>antiandrojenler</a:t>
            </a:r>
            <a:r>
              <a:rPr lang="tr-TR" b="1" dirty="0" smtClean="0"/>
              <a:t> kullanılıyor. 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324852" y="2613730"/>
            <a:ext cx="8025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LHRH/</a:t>
            </a:r>
            <a:r>
              <a:rPr lang="tr-TR" b="1" dirty="0" err="1" smtClean="0">
                <a:solidFill>
                  <a:srgbClr val="7030A0"/>
                </a:solidFill>
              </a:rPr>
              <a:t>GnRH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agonistleri</a:t>
            </a:r>
            <a:r>
              <a:rPr lang="tr-TR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Löprolid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goserelin</a:t>
            </a:r>
            <a:r>
              <a:rPr lang="tr-TR" dirty="0" smtClean="0">
                <a:solidFill>
                  <a:srgbClr val="7030A0"/>
                </a:solidFill>
              </a:rPr>
              <a:t>: Hipofizde </a:t>
            </a:r>
            <a:r>
              <a:rPr lang="tr-TR" dirty="0" err="1" smtClean="0">
                <a:solidFill>
                  <a:srgbClr val="7030A0"/>
                </a:solidFill>
              </a:rPr>
              <a:t>GnRH</a:t>
            </a:r>
            <a:r>
              <a:rPr lang="tr-TR" dirty="0" smtClean="0">
                <a:solidFill>
                  <a:srgbClr val="7030A0"/>
                </a:solidFill>
              </a:rPr>
              <a:t> reseptörünü uyararak </a:t>
            </a:r>
            <a:r>
              <a:rPr lang="tr-TR" dirty="0" err="1" smtClean="0">
                <a:solidFill>
                  <a:srgbClr val="7030A0"/>
                </a:solidFill>
              </a:rPr>
              <a:t>desensitizasyona</a:t>
            </a:r>
            <a:r>
              <a:rPr lang="tr-TR" dirty="0" smtClean="0">
                <a:solidFill>
                  <a:srgbClr val="7030A0"/>
                </a:solidFill>
              </a:rPr>
              <a:t> neden olurlar ve FSH ve LH </a:t>
            </a:r>
            <a:r>
              <a:rPr lang="tr-TR" dirty="0" err="1" smtClean="0">
                <a:solidFill>
                  <a:srgbClr val="7030A0"/>
                </a:solidFill>
              </a:rPr>
              <a:t>salımını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inhibe</a:t>
            </a:r>
            <a:r>
              <a:rPr lang="tr-TR" dirty="0" smtClean="0">
                <a:solidFill>
                  <a:srgbClr val="7030A0"/>
                </a:solidFill>
              </a:rPr>
              <a:t> ederler. Böylece hem östrojen hem </a:t>
            </a:r>
            <a:r>
              <a:rPr lang="tr-TR" dirty="0" err="1" smtClean="0">
                <a:solidFill>
                  <a:srgbClr val="7030A0"/>
                </a:solidFill>
              </a:rPr>
              <a:t>androjen</a:t>
            </a:r>
            <a:r>
              <a:rPr lang="tr-TR" dirty="0" smtClean="0">
                <a:solidFill>
                  <a:srgbClr val="7030A0"/>
                </a:solidFill>
              </a:rPr>
              <a:t> sentezi azalır.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7030A0"/>
                </a:solidFill>
              </a:rPr>
              <a:t>Prostat kanseri tedavisinde </a:t>
            </a:r>
            <a:r>
              <a:rPr lang="tr-TR" dirty="0" err="1" smtClean="0">
                <a:solidFill>
                  <a:srgbClr val="7030A0"/>
                </a:solidFill>
              </a:rPr>
              <a:t>orşiektomi</a:t>
            </a:r>
            <a:r>
              <a:rPr lang="tr-TR" dirty="0" smtClean="0">
                <a:solidFill>
                  <a:srgbClr val="7030A0"/>
                </a:solidFill>
              </a:rPr>
              <a:t> kadar etkililer. </a:t>
            </a:r>
            <a:r>
              <a:rPr lang="tr-TR" dirty="0" err="1" smtClean="0">
                <a:solidFill>
                  <a:srgbClr val="7030A0"/>
                </a:solidFill>
              </a:rPr>
              <a:t>Premenopozal</a:t>
            </a:r>
            <a:r>
              <a:rPr lang="tr-TR" dirty="0" smtClean="0">
                <a:solidFill>
                  <a:srgbClr val="7030A0"/>
                </a:solidFill>
              </a:rPr>
              <a:t> kadınlarda ileri evre meme kanseri tedavisinde de kullanılmaktadırlar.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err="1" smtClean="0">
                <a:solidFill>
                  <a:srgbClr val="7030A0"/>
                </a:solidFill>
              </a:rPr>
              <a:t>Löprolid</a:t>
            </a:r>
            <a:r>
              <a:rPr lang="tr-TR" dirty="0" smtClean="0">
                <a:solidFill>
                  <a:srgbClr val="7030A0"/>
                </a:solidFill>
              </a:rPr>
              <a:t>: SR preparatı, </a:t>
            </a:r>
            <a:r>
              <a:rPr lang="tr-TR" dirty="0" err="1" smtClean="0">
                <a:solidFill>
                  <a:srgbClr val="7030A0"/>
                </a:solidFill>
              </a:rPr>
              <a:t>sc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injeksiyon</a:t>
            </a:r>
            <a:r>
              <a:rPr lang="tr-TR" dirty="0" smtClean="0">
                <a:solidFill>
                  <a:srgbClr val="7030A0"/>
                </a:solidFill>
              </a:rPr>
              <a:t> ve im depo </a:t>
            </a:r>
            <a:r>
              <a:rPr lang="tr-TR" dirty="0" err="1" smtClean="0">
                <a:solidFill>
                  <a:srgbClr val="7030A0"/>
                </a:solidFill>
              </a:rPr>
              <a:t>injeksiyon</a:t>
            </a:r>
            <a:r>
              <a:rPr lang="tr-TR" dirty="0" smtClean="0">
                <a:solidFill>
                  <a:srgbClr val="7030A0"/>
                </a:solidFill>
              </a:rPr>
              <a:t> formları vardır.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Goserelin</a:t>
            </a:r>
            <a:r>
              <a:rPr lang="tr-TR" dirty="0" smtClean="0">
                <a:solidFill>
                  <a:srgbClr val="7030A0"/>
                </a:solidFill>
              </a:rPr>
              <a:t>: im olarak uygulanır.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7030A0"/>
                </a:solidFill>
              </a:rPr>
              <a:t>Yan etkileri arasında </a:t>
            </a:r>
            <a:r>
              <a:rPr lang="tr-TR" dirty="0" err="1" smtClean="0">
                <a:solidFill>
                  <a:srgbClr val="7030A0"/>
                </a:solidFill>
              </a:rPr>
              <a:t>impotens</a:t>
            </a:r>
            <a:r>
              <a:rPr lang="tr-TR" dirty="0" smtClean="0">
                <a:solidFill>
                  <a:srgbClr val="7030A0"/>
                </a:solidFill>
              </a:rPr>
              <a:t>, sıcak basması ve tümörün alevlenmesi sayılabilir. Ancak bu etkilerin şiddeti östrojen tedavisine göre oldukça düşüktür.</a:t>
            </a:r>
          </a:p>
          <a:p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4260" t="929" r="4143" b="1582"/>
          <a:stretch/>
        </p:blipFill>
        <p:spPr>
          <a:xfrm>
            <a:off x="9107904" y="2415069"/>
            <a:ext cx="2069431" cy="43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6272" y="1149951"/>
            <a:ext cx="80250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Antiandrojenler</a:t>
            </a:r>
            <a:r>
              <a:rPr lang="tr-TR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Flutamid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bikalutamid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nilutamid</a:t>
            </a:r>
            <a:r>
              <a:rPr lang="tr-TR" dirty="0" smtClean="0">
                <a:solidFill>
                  <a:srgbClr val="7030A0"/>
                </a:solidFill>
              </a:rPr>
              <a:t>: Prostat kanseri tedavisinde kullanılan sentetik </a:t>
            </a:r>
            <a:r>
              <a:rPr lang="tr-TR" dirty="0" err="1" smtClean="0">
                <a:solidFill>
                  <a:srgbClr val="7030A0"/>
                </a:solidFill>
              </a:rPr>
              <a:t>antiandrojenikler</a:t>
            </a:r>
            <a:r>
              <a:rPr lang="tr-TR" dirty="0" smtClean="0">
                <a:solidFill>
                  <a:srgbClr val="7030A0"/>
                </a:solidFill>
              </a:rPr>
              <a:t>. </a:t>
            </a:r>
            <a:r>
              <a:rPr lang="tr-TR" dirty="0" err="1" smtClean="0">
                <a:solidFill>
                  <a:srgbClr val="7030A0"/>
                </a:solidFill>
              </a:rPr>
              <a:t>Androjenle</a:t>
            </a:r>
            <a:r>
              <a:rPr lang="tr-TR" dirty="0" smtClean="0">
                <a:solidFill>
                  <a:srgbClr val="7030A0"/>
                </a:solidFill>
              </a:rPr>
              <a:t> yarışarak </a:t>
            </a:r>
            <a:r>
              <a:rPr lang="tr-TR" dirty="0" err="1" smtClean="0">
                <a:solidFill>
                  <a:srgbClr val="7030A0"/>
                </a:solidFill>
              </a:rPr>
              <a:t>nükleusa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translokasyonuna</a:t>
            </a:r>
            <a:r>
              <a:rPr lang="tr-TR" dirty="0" smtClean="0">
                <a:solidFill>
                  <a:srgbClr val="7030A0"/>
                </a:solidFill>
              </a:rPr>
              <a:t> engel olurlar.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err="1" smtClean="0">
                <a:solidFill>
                  <a:srgbClr val="7030A0"/>
                </a:solidFill>
              </a:rPr>
              <a:t>Gonadotropin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sekresyonu</a:t>
            </a:r>
            <a:r>
              <a:rPr lang="tr-TR" dirty="0" smtClean="0">
                <a:solidFill>
                  <a:srgbClr val="7030A0"/>
                </a:solidFill>
              </a:rPr>
              <a:t> üzerine testosteronun inhibitör etkisini ortadan kaldırırlar ve serum LH ve testosteron düzeylerinin artmasına neden olurlar. Bu nedenle </a:t>
            </a:r>
            <a:r>
              <a:rPr lang="tr-TR" dirty="0" err="1" smtClean="0">
                <a:solidFill>
                  <a:srgbClr val="7030A0"/>
                </a:solidFill>
              </a:rPr>
              <a:t>antiandrojenikler</a:t>
            </a:r>
            <a:r>
              <a:rPr lang="tr-TR" dirty="0" smtClean="0">
                <a:solidFill>
                  <a:srgbClr val="7030A0"/>
                </a:solidFill>
              </a:rPr>
              <a:t> mutlaka </a:t>
            </a:r>
            <a:r>
              <a:rPr lang="tr-TR" dirty="0" err="1" smtClean="0">
                <a:solidFill>
                  <a:srgbClr val="7030A0"/>
                </a:solidFill>
              </a:rPr>
              <a:t>löprolid</a:t>
            </a:r>
            <a:r>
              <a:rPr lang="tr-TR" dirty="0" smtClean="0">
                <a:solidFill>
                  <a:srgbClr val="7030A0"/>
                </a:solidFill>
              </a:rPr>
              <a:t>/</a:t>
            </a:r>
            <a:r>
              <a:rPr lang="tr-TR" dirty="0" err="1" smtClean="0">
                <a:solidFill>
                  <a:srgbClr val="7030A0"/>
                </a:solidFill>
              </a:rPr>
              <a:t>goserelin</a:t>
            </a:r>
            <a:r>
              <a:rPr lang="tr-TR" dirty="0" smtClean="0">
                <a:solidFill>
                  <a:srgbClr val="7030A0"/>
                </a:solidFill>
              </a:rPr>
              <a:t> ile kombine halde uygulanırlar.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7030A0"/>
                </a:solidFill>
              </a:rPr>
              <a:t>Oral yolla alınırlar. Böbrekler aracılığıyla atılırlar.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err="1" smtClean="0">
                <a:solidFill>
                  <a:srgbClr val="7030A0"/>
                </a:solidFill>
              </a:rPr>
              <a:t>Jinekomasti</a:t>
            </a:r>
            <a:r>
              <a:rPr lang="tr-TR" dirty="0" smtClean="0">
                <a:solidFill>
                  <a:srgbClr val="7030A0"/>
                </a:solidFill>
              </a:rPr>
              <a:t> ve GI rahatsızlık yan etkileri arasındadır. KC yetmezliği (</a:t>
            </a:r>
            <a:r>
              <a:rPr lang="tr-TR" dirty="0" err="1" smtClean="0">
                <a:solidFill>
                  <a:srgbClr val="7030A0"/>
                </a:solidFill>
              </a:rPr>
              <a:t>Flutamid</a:t>
            </a:r>
            <a:r>
              <a:rPr lang="tr-TR" dirty="0" smtClean="0">
                <a:solidFill>
                  <a:srgbClr val="7030A0"/>
                </a:solidFill>
              </a:rPr>
              <a:t>), görme problemleri (</a:t>
            </a:r>
            <a:r>
              <a:rPr lang="tr-TR" dirty="0" err="1" smtClean="0">
                <a:solidFill>
                  <a:srgbClr val="7030A0"/>
                </a:solidFill>
              </a:rPr>
              <a:t>Nilutamid</a:t>
            </a:r>
            <a:r>
              <a:rPr lang="tr-TR" dirty="0" smtClean="0">
                <a:solidFill>
                  <a:srgbClr val="7030A0"/>
                </a:solidFill>
              </a:rPr>
              <a:t>)</a:t>
            </a:r>
          </a:p>
          <a:p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4260" t="929" r="4143" b="1582"/>
          <a:stretch/>
        </p:blipFill>
        <p:spPr>
          <a:xfrm>
            <a:off x="8532793" y="137824"/>
            <a:ext cx="3143249" cy="66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19162" y="738471"/>
            <a:ext cx="112994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Abirateron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Enzalutamid</a:t>
            </a:r>
            <a:r>
              <a:rPr lang="tr-TR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«</a:t>
            </a:r>
            <a:r>
              <a:rPr lang="tr-TR" i="1" dirty="0" err="1" smtClean="0">
                <a:solidFill>
                  <a:srgbClr val="7030A0"/>
                </a:solidFill>
              </a:rPr>
              <a:t>Metastatic</a:t>
            </a:r>
            <a:r>
              <a:rPr lang="tr-TR" i="1" dirty="0" smtClean="0">
                <a:solidFill>
                  <a:srgbClr val="7030A0"/>
                </a:solidFill>
              </a:rPr>
              <a:t> </a:t>
            </a:r>
            <a:r>
              <a:rPr lang="tr-TR" i="1" dirty="0" err="1" smtClean="0">
                <a:solidFill>
                  <a:srgbClr val="7030A0"/>
                </a:solidFill>
              </a:rPr>
              <a:t>castration-resistant</a:t>
            </a:r>
            <a:r>
              <a:rPr lang="tr-TR" i="1" dirty="0" smtClean="0">
                <a:solidFill>
                  <a:srgbClr val="7030A0"/>
                </a:solidFill>
              </a:rPr>
              <a:t> </a:t>
            </a:r>
            <a:r>
              <a:rPr lang="tr-TR" i="1" dirty="0" err="1" smtClean="0">
                <a:solidFill>
                  <a:srgbClr val="7030A0"/>
                </a:solidFill>
              </a:rPr>
              <a:t>prostate</a:t>
            </a:r>
            <a:r>
              <a:rPr lang="tr-TR" i="1" dirty="0" smtClean="0">
                <a:solidFill>
                  <a:srgbClr val="7030A0"/>
                </a:solidFill>
              </a:rPr>
              <a:t> </a:t>
            </a:r>
            <a:r>
              <a:rPr lang="tr-TR" i="1" dirty="0" err="1" smtClean="0">
                <a:solidFill>
                  <a:srgbClr val="7030A0"/>
                </a:solidFill>
              </a:rPr>
              <a:t>cancer</a:t>
            </a:r>
            <a:r>
              <a:rPr lang="tr-TR" dirty="0" smtClean="0">
                <a:solidFill>
                  <a:srgbClr val="7030A0"/>
                </a:solidFill>
              </a:rPr>
              <a:t>» tedavisinde oral yolla kullanılırlar.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err="1" smtClean="0">
                <a:solidFill>
                  <a:srgbClr val="7030A0"/>
                </a:solidFill>
              </a:rPr>
              <a:t>Abirateron</a:t>
            </a:r>
            <a:r>
              <a:rPr lang="tr-TR" dirty="0" smtClean="0">
                <a:solidFill>
                  <a:srgbClr val="7030A0"/>
                </a:solidFill>
              </a:rPr>
              <a:t> genellikle </a:t>
            </a:r>
            <a:r>
              <a:rPr lang="tr-TR" dirty="0" err="1" smtClean="0">
                <a:solidFill>
                  <a:srgbClr val="7030A0"/>
                </a:solidFill>
              </a:rPr>
              <a:t>prednizolon</a:t>
            </a:r>
            <a:r>
              <a:rPr lang="tr-TR" dirty="0" smtClean="0">
                <a:solidFill>
                  <a:srgbClr val="7030A0"/>
                </a:solidFill>
              </a:rPr>
              <a:t> ile kombine olarak kullanılır. Böylece CYP17 enzimi </a:t>
            </a:r>
            <a:r>
              <a:rPr lang="tr-TR" dirty="0" err="1" smtClean="0">
                <a:solidFill>
                  <a:srgbClr val="7030A0"/>
                </a:solidFill>
              </a:rPr>
              <a:t>inhibe</a:t>
            </a:r>
            <a:r>
              <a:rPr lang="tr-TR" dirty="0" smtClean="0">
                <a:solidFill>
                  <a:srgbClr val="7030A0"/>
                </a:solidFill>
              </a:rPr>
              <a:t> edilerek testosteron üretimi baskılanır. </a:t>
            </a:r>
            <a:r>
              <a:rPr lang="tr-TR" dirty="0" err="1" smtClean="0">
                <a:solidFill>
                  <a:srgbClr val="7030A0"/>
                </a:solidFill>
              </a:rPr>
              <a:t>Hepatotoksisite</a:t>
            </a:r>
            <a:r>
              <a:rPr lang="tr-TR" dirty="0" smtClean="0">
                <a:solidFill>
                  <a:srgbClr val="7030A0"/>
                </a:solidFill>
              </a:rPr>
              <a:t>, hipertansiyon, </a:t>
            </a:r>
            <a:r>
              <a:rPr lang="tr-TR" dirty="0" err="1" smtClean="0">
                <a:solidFill>
                  <a:srgbClr val="7030A0"/>
                </a:solidFill>
              </a:rPr>
              <a:t>hipokalemi</a:t>
            </a:r>
            <a:r>
              <a:rPr lang="tr-TR" dirty="0" smtClean="0">
                <a:solidFill>
                  <a:srgbClr val="7030A0"/>
                </a:solidFill>
              </a:rPr>
              <a:t>, sıvı </a:t>
            </a:r>
            <a:r>
              <a:rPr lang="tr-TR" dirty="0" err="1" smtClean="0">
                <a:solidFill>
                  <a:srgbClr val="7030A0"/>
                </a:solidFill>
              </a:rPr>
              <a:t>retansiyonu</a:t>
            </a:r>
            <a:r>
              <a:rPr lang="tr-TR" dirty="0" smtClean="0">
                <a:solidFill>
                  <a:srgbClr val="7030A0"/>
                </a:solidFill>
              </a:rPr>
              <a:t>, eklem ve kas ağrıları, sıcak basması ve </a:t>
            </a:r>
            <a:r>
              <a:rPr lang="tr-TR" dirty="0" err="1" smtClean="0">
                <a:solidFill>
                  <a:srgbClr val="7030A0"/>
                </a:solidFill>
              </a:rPr>
              <a:t>diyare</a:t>
            </a:r>
            <a:r>
              <a:rPr lang="tr-TR" dirty="0" smtClean="0">
                <a:solidFill>
                  <a:srgbClr val="7030A0"/>
                </a:solidFill>
              </a:rPr>
              <a:t> gözlenebilir.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 err="1" smtClean="0">
                <a:solidFill>
                  <a:srgbClr val="7030A0"/>
                </a:solidFill>
              </a:rPr>
              <a:t>Enzalutamid</a:t>
            </a:r>
            <a:r>
              <a:rPr lang="tr-TR" dirty="0" smtClean="0">
                <a:solidFill>
                  <a:srgbClr val="7030A0"/>
                </a:solidFill>
              </a:rPr>
              <a:t> daha önce </a:t>
            </a:r>
            <a:r>
              <a:rPr lang="tr-TR" dirty="0" err="1" smtClean="0">
                <a:solidFill>
                  <a:srgbClr val="7030A0"/>
                </a:solidFill>
              </a:rPr>
              <a:t>dosetaksel</a:t>
            </a:r>
            <a:r>
              <a:rPr lang="tr-TR" dirty="0" smtClean="0">
                <a:solidFill>
                  <a:srgbClr val="7030A0"/>
                </a:solidFill>
              </a:rPr>
              <a:t> tedavisi almış </a:t>
            </a:r>
            <a:r>
              <a:rPr lang="tr-TR" dirty="0" err="1" smtClean="0">
                <a:solidFill>
                  <a:srgbClr val="7030A0"/>
                </a:solidFill>
              </a:rPr>
              <a:t>metastatik</a:t>
            </a:r>
            <a:r>
              <a:rPr lang="tr-TR" dirty="0" smtClean="0">
                <a:solidFill>
                  <a:srgbClr val="7030A0"/>
                </a:solidFill>
              </a:rPr>
              <a:t> prostat kanseri hastalarında </a:t>
            </a:r>
            <a:r>
              <a:rPr lang="tr-TR" dirty="0" err="1" smtClean="0">
                <a:solidFill>
                  <a:srgbClr val="7030A0"/>
                </a:solidFill>
              </a:rPr>
              <a:t>indikedir</a:t>
            </a:r>
            <a:r>
              <a:rPr lang="tr-TR" dirty="0" smtClean="0">
                <a:solidFill>
                  <a:srgbClr val="7030A0"/>
                </a:solidFill>
              </a:rPr>
              <a:t>. </a:t>
            </a:r>
            <a:r>
              <a:rPr lang="tr-TR" dirty="0" err="1" smtClean="0">
                <a:solidFill>
                  <a:srgbClr val="7030A0"/>
                </a:solidFill>
              </a:rPr>
              <a:t>Androjenin</a:t>
            </a:r>
            <a:r>
              <a:rPr lang="tr-TR" dirty="0" smtClean="0">
                <a:solidFill>
                  <a:srgbClr val="7030A0"/>
                </a:solidFill>
              </a:rPr>
              <a:t> reseptörüne bağlanmasını ve nükleer </a:t>
            </a:r>
            <a:r>
              <a:rPr lang="tr-TR" dirty="0" err="1" smtClean="0">
                <a:solidFill>
                  <a:srgbClr val="7030A0"/>
                </a:solidFill>
              </a:rPr>
              <a:t>translokasyonunu</a:t>
            </a:r>
            <a:r>
              <a:rPr lang="tr-TR" dirty="0" smtClean="0">
                <a:solidFill>
                  <a:srgbClr val="7030A0"/>
                </a:solidFill>
              </a:rPr>
              <a:t> engeller. Güçsüzlük, sırt ağrısı ve sıvı </a:t>
            </a:r>
            <a:r>
              <a:rPr lang="tr-TR" dirty="0" err="1" smtClean="0">
                <a:solidFill>
                  <a:srgbClr val="7030A0"/>
                </a:solidFill>
              </a:rPr>
              <a:t>retansiyonu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smtClean="0">
                <a:solidFill>
                  <a:srgbClr val="7030A0"/>
                </a:solidFill>
              </a:rPr>
              <a:t>yan etkileri arasındadır. Önemli ilaç etkileşimlerinde rol oynar. CYP3A4, 2C9, 2C19!!</a:t>
            </a:r>
          </a:p>
          <a:p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0" y="4009578"/>
            <a:ext cx="12014530" cy="22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0210" t="15029" r="51678" b="72212"/>
          <a:stretch/>
        </p:blipFill>
        <p:spPr>
          <a:xfrm>
            <a:off x="3055356" y="129738"/>
            <a:ext cx="5860341" cy="14962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3625" t="23666" r="20875" b="15500"/>
          <a:stretch/>
        </p:blipFill>
        <p:spPr>
          <a:xfrm>
            <a:off x="502920" y="1985228"/>
            <a:ext cx="5326380" cy="328400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23813" t="16166" r="20781" b="22833"/>
          <a:stretch/>
        </p:blipFill>
        <p:spPr>
          <a:xfrm>
            <a:off x="6456342" y="1962584"/>
            <a:ext cx="5339418" cy="33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5730" y="5097780"/>
            <a:ext cx="1216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HPV, ağız ve alt </a:t>
            </a:r>
            <a:r>
              <a:rPr lang="tr-TR" b="1" dirty="0" err="1" smtClean="0">
                <a:solidFill>
                  <a:srgbClr val="7030A0"/>
                </a:solidFill>
              </a:rPr>
              <a:t>genital</a:t>
            </a:r>
            <a:r>
              <a:rPr lang="tr-TR" b="1" dirty="0" smtClean="0">
                <a:solidFill>
                  <a:srgbClr val="7030A0"/>
                </a:solidFill>
              </a:rPr>
              <a:t> bölgeyi kaplayan deride siğil, kanser öncülü ve bazı kanserlere yol açan küçük DNA grubuna ait bir virüs.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68930" y="546711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&gt;100 tip saptanmış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30-40 </a:t>
            </a:r>
            <a:r>
              <a:rPr lang="tr-TR" b="1" dirty="0" err="1" smtClean="0">
                <a:solidFill>
                  <a:srgbClr val="7030A0"/>
                </a:solidFill>
              </a:rPr>
              <a:t>anogenital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15-20 </a:t>
            </a:r>
            <a:r>
              <a:rPr lang="tr-TR" b="1" dirty="0" err="1" smtClean="0">
                <a:solidFill>
                  <a:srgbClr val="7030A0"/>
                </a:solidFill>
              </a:rPr>
              <a:t>onkogenik</a:t>
            </a:r>
            <a:r>
              <a:rPr lang="tr-TR" b="1" dirty="0" smtClean="0">
                <a:solidFill>
                  <a:srgbClr val="7030A0"/>
                </a:solidFill>
              </a:rPr>
              <a:t>: </a:t>
            </a:r>
            <a:r>
              <a:rPr lang="tr-TR" b="1" dirty="0" smtClean="0">
                <a:solidFill>
                  <a:srgbClr val="00B0F0"/>
                </a:solidFill>
              </a:rPr>
              <a:t>HPV 16 ve HPV 18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Serviks</a:t>
            </a:r>
            <a:r>
              <a:rPr lang="tr-TR" b="1" dirty="0" smtClean="0">
                <a:solidFill>
                  <a:srgbClr val="7030A0"/>
                </a:solidFill>
              </a:rPr>
              <a:t> kanseri)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Nononkojenik</a:t>
            </a:r>
            <a:r>
              <a:rPr lang="tr-TR" b="1" dirty="0" smtClean="0">
                <a:solidFill>
                  <a:srgbClr val="7030A0"/>
                </a:solidFill>
              </a:rPr>
              <a:t> tipler: HPV 6 ve HPV 11 (Siğil)</a:t>
            </a: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760" y="884124"/>
            <a:ext cx="11575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</a:rPr>
              <a:t>HPV’nin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</a:rPr>
              <a:t>neden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</a:rPr>
              <a:t>olduğu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</a:rPr>
              <a:t>kanserler</a:t>
            </a:r>
            <a:r>
              <a:rPr lang="en-US" sz="2400" b="1" dirty="0" smtClean="0">
                <a:solidFill>
                  <a:srgbClr val="FF6600"/>
                </a:solidFill>
              </a:rPr>
              <a:t>:</a:t>
            </a:r>
          </a:p>
          <a:p>
            <a:r>
              <a:rPr lang="en-US" sz="2400" dirty="0" err="1" smtClean="0"/>
              <a:t>Yüksek</a:t>
            </a:r>
            <a:r>
              <a:rPr lang="en-US" sz="2400" dirty="0" smtClean="0"/>
              <a:t> </a:t>
            </a:r>
            <a:r>
              <a:rPr lang="en-US" sz="2400" dirty="0" err="1" smtClean="0"/>
              <a:t>riskli</a:t>
            </a:r>
            <a:r>
              <a:rPr lang="en-US" sz="2400" dirty="0" smtClean="0"/>
              <a:t> </a:t>
            </a:r>
            <a:r>
              <a:rPr lang="en-US" sz="2400" dirty="0" err="1" smtClean="0"/>
              <a:t>HPV’ler</a:t>
            </a:r>
            <a:r>
              <a:rPr lang="en-US" sz="2400" dirty="0" smtClean="0"/>
              <a:t> </a:t>
            </a:r>
            <a:r>
              <a:rPr lang="en-US" sz="2400" dirty="0" err="1" smtClean="0"/>
              <a:t>bazı</a:t>
            </a:r>
            <a:r>
              <a:rPr lang="en-US" sz="2400" dirty="0" smtClean="0"/>
              <a:t> </a:t>
            </a:r>
            <a:r>
              <a:rPr lang="en-US" sz="2400" dirty="0" err="1" smtClean="0"/>
              <a:t>kanser</a:t>
            </a:r>
            <a:r>
              <a:rPr lang="en-US" sz="2400" dirty="0" smtClean="0"/>
              <a:t> </a:t>
            </a:r>
            <a:r>
              <a:rPr lang="en-US" sz="2400" dirty="0" err="1" smtClean="0"/>
              <a:t>tiplerine</a:t>
            </a:r>
            <a:r>
              <a:rPr lang="en-US" sz="2400" dirty="0" smtClean="0"/>
              <a:t> </a:t>
            </a:r>
            <a:r>
              <a:rPr lang="en-US" sz="2400" dirty="0" err="1" smtClean="0"/>
              <a:t>neden</a:t>
            </a:r>
            <a:r>
              <a:rPr lang="en-US" sz="2400" dirty="0" smtClean="0"/>
              <a:t> </a:t>
            </a:r>
            <a:r>
              <a:rPr lang="en-US" sz="2400" dirty="0" err="1" smtClean="0"/>
              <a:t>olabilir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err="1" smtClean="0"/>
              <a:t>Servikal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kanser</a:t>
            </a:r>
            <a:r>
              <a:rPr lang="en-US" sz="2400" dirty="0" smtClean="0"/>
              <a:t>: </a:t>
            </a:r>
            <a:r>
              <a:rPr lang="en-US" sz="2400" dirty="0" err="1" smtClean="0"/>
              <a:t>Özellikle</a:t>
            </a:r>
            <a:r>
              <a:rPr lang="en-US" sz="2400" dirty="0" smtClean="0"/>
              <a:t> HPV16 </a:t>
            </a:r>
            <a:r>
              <a:rPr lang="en-US" sz="2400" dirty="0" err="1" smtClean="0"/>
              <a:t>ve</a:t>
            </a:r>
            <a:r>
              <a:rPr lang="en-US" sz="2400" dirty="0" smtClean="0"/>
              <a:t> 18 </a:t>
            </a:r>
            <a:r>
              <a:rPr lang="en-US" sz="2400" dirty="0" err="1" smtClean="0"/>
              <a:t>tipleri</a:t>
            </a:r>
            <a:r>
              <a:rPr lang="en-US" sz="2400" dirty="0" smtClean="0"/>
              <a:t>, </a:t>
            </a:r>
            <a:r>
              <a:rPr lang="en-US" sz="2400" dirty="0" err="1" smtClean="0"/>
              <a:t>gözlenen</a:t>
            </a:r>
            <a:r>
              <a:rPr lang="en-US" sz="2400" dirty="0" smtClean="0"/>
              <a:t> </a:t>
            </a:r>
            <a:r>
              <a:rPr lang="en-US" sz="2400" dirty="0" err="1" smtClean="0"/>
              <a:t>olguların</a:t>
            </a:r>
            <a:r>
              <a:rPr lang="en-US" sz="2400" dirty="0" smtClean="0"/>
              <a:t> </a:t>
            </a:r>
            <a:r>
              <a:rPr lang="en-US" sz="2400" dirty="0" err="1" smtClean="0"/>
              <a:t>yaklaşık</a:t>
            </a:r>
            <a:r>
              <a:rPr lang="en-US" sz="2400" dirty="0" smtClean="0"/>
              <a:t> %70’den </a:t>
            </a:r>
            <a:r>
              <a:rPr lang="en-US" sz="2400" dirty="0" err="1" smtClean="0"/>
              <a:t>sorumludur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Anal </a:t>
            </a:r>
            <a:r>
              <a:rPr lang="en-US" sz="2400" b="1" dirty="0" err="1" smtClean="0"/>
              <a:t>kanser</a:t>
            </a:r>
            <a:r>
              <a:rPr lang="en-US" sz="2400" dirty="0" smtClean="0"/>
              <a:t>: HPV16 </a:t>
            </a:r>
            <a:r>
              <a:rPr lang="en-US" sz="2400" dirty="0" err="1" smtClean="0"/>
              <a:t>özellikle</a:t>
            </a:r>
            <a:r>
              <a:rPr lang="en-US" sz="2400" dirty="0" smtClean="0"/>
              <a:t> </a:t>
            </a:r>
            <a:r>
              <a:rPr lang="en-US" sz="2400" dirty="0" err="1" smtClean="0"/>
              <a:t>sorumludur</a:t>
            </a:r>
            <a:r>
              <a:rPr lang="en-US" sz="2400" dirty="0" smtClean="0"/>
              <a:t>. </a:t>
            </a:r>
            <a:r>
              <a:rPr lang="en-US" sz="2400" dirty="0" err="1" smtClean="0"/>
              <a:t>Olguların</a:t>
            </a:r>
            <a:r>
              <a:rPr lang="en-US" sz="2400" dirty="0" smtClean="0"/>
              <a:t> %95’i HPV-</a:t>
            </a:r>
            <a:r>
              <a:rPr lang="en-US" sz="2400" dirty="0" err="1" smtClean="0"/>
              <a:t>kaynaklıdır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err="1" smtClean="0"/>
              <a:t>Orofaringeal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kanserler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yutağın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kısmı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damak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kökü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bademcik</a:t>
            </a:r>
            <a:r>
              <a:rPr lang="en-US" sz="2400" b="1" dirty="0" smtClean="0"/>
              <a:t>)</a:t>
            </a:r>
            <a:r>
              <a:rPr lang="en-US" sz="2400" dirty="0" smtClean="0"/>
              <a:t>: </a:t>
            </a:r>
            <a:r>
              <a:rPr lang="en-US" sz="2400" dirty="0" err="1" smtClean="0"/>
              <a:t>Olguların</a:t>
            </a:r>
            <a:r>
              <a:rPr lang="en-US" sz="2400" dirty="0" smtClean="0"/>
              <a:t> %70’I HPV </a:t>
            </a:r>
            <a:r>
              <a:rPr lang="en-US" sz="2400" dirty="0" err="1" smtClean="0"/>
              <a:t>kaynaklıdır</a:t>
            </a:r>
            <a:r>
              <a:rPr lang="en-US" sz="2400" dirty="0" smtClean="0"/>
              <a:t>. ABD </a:t>
            </a:r>
            <a:r>
              <a:rPr lang="en-US" sz="2400" dirty="0" err="1" smtClean="0"/>
              <a:t>kayıtlarına</a:t>
            </a:r>
            <a:r>
              <a:rPr lang="en-US" sz="2400" dirty="0" smtClean="0"/>
              <a:t> </a:t>
            </a:r>
            <a:r>
              <a:rPr lang="en-US" sz="2400" dirty="0" err="1" smtClean="0"/>
              <a:t>göre</a:t>
            </a:r>
            <a:r>
              <a:rPr lang="en-US" sz="2400" dirty="0" smtClean="0"/>
              <a:t>, </a:t>
            </a:r>
            <a:r>
              <a:rPr lang="en-US" sz="2400" dirty="0" err="1" smtClean="0"/>
              <a:t>tanı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olguların</a:t>
            </a:r>
            <a:r>
              <a:rPr lang="en-US" sz="2400" dirty="0" smtClean="0"/>
              <a:t> </a:t>
            </a:r>
            <a:r>
              <a:rPr lang="en-US" sz="2400" dirty="0" err="1" smtClean="0"/>
              <a:t>yarısından</a:t>
            </a:r>
            <a:r>
              <a:rPr lang="en-US" sz="2400" dirty="0" smtClean="0"/>
              <a:t> </a:t>
            </a:r>
            <a:r>
              <a:rPr lang="en-US" sz="2400" dirty="0" err="1" smtClean="0"/>
              <a:t>fazlası</a:t>
            </a:r>
            <a:r>
              <a:rPr lang="en-US" sz="2400" dirty="0" smtClean="0"/>
              <a:t> HPV16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ilişkilidir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Nadir </a:t>
            </a:r>
            <a:r>
              <a:rPr lang="en-US" sz="2400" b="1" dirty="0" err="1" smtClean="0"/>
              <a:t>görülen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kanserler</a:t>
            </a:r>
            <a:r>
              <a:rPr lang="en-US" sz="2400" dirty="0" smtClean="0"/>
              <a:t>: </a:t>
            </a:r>
            <a:r>
              <a:rPr lang="en-US" sz="2400" dirty="0" err="1" smtClean="0"/>
              <a:t>Vajinal</a:t>
            </a:r>
            <a:r>
              <a:rPr lang="en-US" sz="2400" dirty="0" smtClean="0"/>
              <a:t> </a:t>
            </a:r>
            <a:r>
              <a:rPr lang="en-US" sz="2400" dirty="0" err="1" smtClean="0"/>
              <a:t>kanserlerin</a:t>
            </a:r>
            <a:r>
              <a:rPr lang="en-US" sz="2400" dirty="0" smtClean="0"/>
              <a:t> %65’I, Vulvar </a:t>
            </a:r>
            <a:r>
              <a:rPr lang="en-US" sz="2400" dirty="0" err="1" smtClean="0"/>
              <a:t>kanselerin</a:t>
            </a:r>
            <a:r>
              <a:rPr lang="en-US" sz="2400" dirty="0" smtClean="0"/>
              <a:t> %50’si, </a:t>
            </a:r>
            <a:r>
              <a:rPr lang="en-US" sz="2400" dirty="0" err="1" smtClean="0"/>
              <a:t>penil</a:t>
            </a:r>
            <a:r>
              <a:rPr lang="en-US" sz="2400" dirty="0" smtClean="0"/>
              <a:t> </a:t>
            </a:r>
            <a:r>
              <a:rPr lang="en-US" sz="2400" dirty="0" err="1" smtClean="0"/>
              <a:t>koku</a:t>
            </a:r>
            <a:r>
              <a:rPr lang="en-US" sz="2400" dirty="0" smtClean="0"/>
              <a:t> </a:t>
            </a:r>
            <a:r>
              <a:rPr lang="en-US" sz="2400" dirty="0" err="1" smtClean="0"/>
              <a:t>kanserlerinin</a:t>
            </a:r>
            <a:r>
              <a:rPr lang="en-US" sz="2400" dirty="0" smtClean="0"/>
              <a:t> %35’I HPV-</a:t>
            </a:r>
            <a:r>
              <a:rPr lang="en-US" sz="2400" dirty="0" err="1" smtClean="0"/>
              <a:t>kaynaklı</a:t>
            </a:r>
            <a:r>
              <a:rPr lang="en-US" sz="2400" dirty="0" smtClean="0"/>
              <a:t>. </a:t>
            </a:r>
            <a:r>
              <a:rPr lang="en-US" sz="2400" dirty="0" err="1" smtClean="0"/>
              <a:t>Çoğunlukla</a:t>
            </a:r>
            <a:r>
              <a:rPr lang="en-US" sz="2400" dirty="0" smtClean="0"/>
              <a:t> HPV16.</a:t>
            </a:r>
          </a:p>
          <a:p>
            <a:endParaRPr lang="en-US" sz="2400" dirty="0"/>
          </a:p>
          <a:p>
            <a:r>
              <a:rPr lang="en-US" sz="2400" u="sng" dirty="0" err="1" smtClean="0">
                <a:solidFill>
                  <a:srgbClr val="FF0000"/>
                </a:solidFill>
              </a:rPr>
              <a:t>Yüksek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riskli</a:t>
            </a:r>
            <a:r>
              <a:rPr lang="en-US" sz="2400" u="sng" dirty="0" smtClean="0">
                <a:solidFill>
                  <a:srgbClr val="FF0000"/>
                </a:solidFill>
              </a:rPr>
              <a:t> HPV </a:t>
            </a:r>
            <a:r>
              <a:rPr lang="en-US" sz="2400" u="sng" dirty="0" err="1" smtClean="0">
                <a:solidFill>
                  <a:srgbClr val="FF0000"/>
                </a:solidFill>
              </a:rPr>
              <a:t>tipleri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dünya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çapında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gözlenen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tüm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kanserlerin</a:t>
            </a:r>
            <a:r>
              <a:rPr lang="en-US" sz="2400" u="sng" dirty="0" smtClean="0">
                <a:solidFill>
                  <a:srgbClr val="FF0000"/>
                </a:solidFill>
              </a:rPr>
              <a:t> %5’ine </a:t>
            </a:r>
            <a:r>
              <a:rPr lang="en-US" sz="2400" u="sng" dirty="0" err="1" smtClean="0">
                <a:solidFill>
                  <a:srgbClr val="FF0000"/>
                </a:solidFill>
              </a:rPr>
              <a:t>neden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olmaktadır</a:t>
            </a:r>
            <a:r>
              <a:rPr lang="en-US" sz="2400" u="sng" dirty="0" smtClean="0">
                <a:solidFill>
                  <a:srgbClr val="FF0000"/>
                </a:solidFill>
              </a:rPr>
              <a:t>. 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8-12-16 22.08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3"/>
          <a:stretch/>
        </p:blipFill>
        <p:spPr>
          <a:xfrm>
            <a:off x="1590561" y="80917"/>
            <a:ext cx="8994975" cy="1193043"/>
          </a:xfrm>
          <a:prstGeom prst="rect">
            <a:avLst/>
          </a:prstGeom>
        </p:spPr>
      </p:pic>
      <p:pic>
        <p:nvPicPr>
          <p:cNvPr id="3" name="Picture 2" descr="Ekran Resmi 2018-12-16 22.1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5" y="1335591"/>
            <a:ext cx="6697755" cy="52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ardasil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2587532"/>
            <a:ext cx="2536259" cy="1694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ardasil 9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75" y="530132"/>
            <a:ext cx="7312474" cy="5248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gardasil 9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23821" r="9623" b="34885"/>
          <a:stretch/>
        </p:blipFill>
        <p:spPr bwMode="auto">
          <a:xfrm>
            <a:off x="286603" y="4729844"/>
            <a:ext cx="3387686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ervarix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491848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0210" t="15029" r="51678" b="72212"/>
          <a:stretch/>
        </p:blipFill>
        <p:spPr>
          <a:xfrm>
            <a:off x="3055356" y="129738"/>
            <a:ext cx="5860341" cy="14962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3719" t="24167" r="20781" b="14834"/>
          <a:stretch/>
        </p:blipFill>
        <p:spPr>
          <a:xfrm>
            <a:off x="693436" y="1935068"/>
            <a:ext cx="5577840" cy="34484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3532" t="16500" r="20781" b="22667"/>
          <a:stretch/>
        </p:blipFill>
        <p:spPr>
          <a:xfrm>
            <a:off x="6499973" y="1935068"/>
            <a:ext cx="5612017" cy="34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b="46790"/>
          <a:stretch/>
        </p:blipFill>
        <p:spPr>
          <a:xfrm>
            <a:off x="172977" y="-1"/>
            <a:ext cx="4482520" cy="62082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876" t="53460" r="2124" b="1262"/>
          <a:stretch/>
        </p:blipFill>
        <p:spPr>
          <a:xfrm>
            <a:off x="1667428" y="788125"/>
            <a:ext cx="4455921" cy="54703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339" r="3646" b="47258"/>
          <a:stretch/>
        </p:blipFill>
        <p:spPr>
          <a:xfrm>
            <a:off x="5075475" y="157152"/>
            <a:ext cx="3779768" cy="62115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479" t="52486" r="3187" b="1899"/>
          <a:stretch/>
        </p:blipFill>
        <p:spPr>
          <a:xfrm>
            <a:off x="7617800" y="210154"/>
            <a:ext cx="4310293" cy="61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691" r="2591" b="1681"/>
          <a:stretch/>
        </p:blipFill>
        <p:spPr>
          <a:xfrm>
            <a:off x="1684422" y="0"/>
            <a:ext cx="8983579" cy="66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0000" t="19918" r="27789" b="14959"/>
          <a:stretch/>
        </p:blipFill>
        <p:spPr>
          <a:xfrm>
            <a:off x="2410463" y="417095"/>
            <a:ext cx="6942083" cy="60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5158" t="20480" r="35368" b="14585"/>
          <a:stretch/>
        </p:blipFill>
        <p:spPr>
          <a:xfrm>
            <a:off x="8430426" y="1137977"/>
            <a:ext cx="3520943" cy="436345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49177" y="449179"/>
            <a:ext cx="77804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/>
              <a:t>Kanser tipleri: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b="1" dirty="0" err="1" smtClean="0"/>
              <a:t>Karsinom</a:t>
            </a:r>
            <a:r>
              <a:rPr lang="tr-TR" sz="2000" b="1" dirty="0" smtClean="0"/>
              <a:t>(a): </a:t>
            </a:r>
            <a:r>
              <a:rPr lang="tr-TR" sz="2000" dirty="0" err="1" smtClean="0"/>
              <a:t>Epitel</a:t>
            </a:r>
            <a:r>
              <a:rPr lang="tr-TR" sz="2000" dirty="0" smtClean="0"/>
              <a:t> hücrelerinde gözlenen kanser türü. </a:t>
            </a:r>
            <a:r>
              <a:rPr lang="tr-TR" sz="2000" dirty="0" err="1" smtClean="0"/>
              <a:t>Adenokarsinom</a:t>
            </a:r>
            <a:r>
              <a:rPr lang="tr-TR" sz="2000" dirty="0"/>
              <a:t> </a:t>
            </a:r>
            <a:r>
              <a:rPr lang="tr-TR" sz="2000" dirty="0" smtClean="0"/>
              <a:t>(meme, kolon, prostat) türlerinden biridir.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b="1" dirty="0" smtClean="0"/>
              <a:t>Sarkom(a): </a:t>
            </a:r>
            <a:r>
              <a:rPr lang="tr-TR" sz="2000" dirty="0" smtClean="0"/>
              <a:t>Kemik ve yumuşak dokularda oluşan kanser türü.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b="1" dirty="0" smtClean="0"/>
              <a:t>Lösemi:</a:t>
            </a:r>
            <a:r>
              <a:rPr lang="tr-TR" sz="2000" dirty="0" smtClean="0"/>
              <a:t> Kemik iliğinin kan yapımından sorumlu olan bölümünde başlayan/gelişen kanser türü.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b="1" dirty="0" err="1" smtClean="0"/>
              <a:t>Lenfoma</a:t>
            </a:r>
            <a:r>
              <a:rPr lang="tr-TR" sz="2000" dirty="0" smtClean="0"/>
              <a:t>: Lenfositlerde (T- ve B-hücreleri) başlayan kanser türü. </a:t>
            </a:r>
            <a:r>
              <a:rPr lang="tr-TR" sz="2000" dirty="0" err="1" smtClean="0"/>
              <a:t>Hodgkin</a:t>
            </a:r>
            <a:r>
              <a:rPr lang="tr-TR" sz="2000" dirty="0" smtClean="0"/>
              <a:t> ve </a:t>
            </a:r>
            <a:r>
              <a:rPr lang="tr-TR" sz="2000" dirty="0" err="1" smtClean="0"/>
              <a:t>non-Hodgkin</a:t>
            </a:r>
            <a:r>
              <a:rPr lang="tr-TR" sz="2000" dirty="0" smtClean="0"/>
              <a:t> olarak iki türü vardır.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b="1" dirty="0" err="1" smtClean="0"/>
              <a:t>Multipl</a:t>
            </a:r>
            <a:r>
              <a:rPr lang="tr-TR" sz="2000" b="1" dirty="0" smtClean="0"/>
              <a:t> </a:t>
            </a:r>
            <a:r>
              <a:rPr lang="tr-TR" sz="2000" b="1" dirty="0" err="1"/>
              <a:t>m</a:t>
            </a:r>
            <a:r>
              <a:rPr lang="tr-TR" sz="2000" b="1" dirty="0" err="1" smtClean="0"/>
              <a:t>yelom</a:t>
            </a:r>
            <a:r>
              <a:rPr lang="tr-TR" sz="2000" dirty="0" smtClean="0"/>
              <a:t>:  Plazma hücrelerinde başlayan kanser türü.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b="1" dirty="0" err="1" smtClean="0"/>
              <a:t>Melanoma</a:t>
            </a:r>
            <a:r>
              <a:rPr lang="tr-TR" sz="2000" dirty="0" smtClean="0"/>
              <a:t>: </a:t>
            </a:r>
            <a:r>
              <a:rPr lang="tr-TR" sz="2000" dirty="0" err="1" smtClean="0"/>
              <a:t>Melanin</a:t>
            </a:r>
            <a:r>
              <a:rPr lang="tr-TR" sz="2000" dirty="0" smtClean="0"/>
              <a:t> sentezleyen hücrelerde gelişen kanser türü. Cilt kanseri ve </a:t>
            </a:r>
            <a:r>
              <a:rPr lang="tr-TR" sz="2000" dirty="0" err="1" smtClean="0"/>
              <a:t>intraoküler</a:t>
            </a:r>
            <a:r>
              <a:rPr lang="tr-TR" sz="2000" dirty="0" smtClean="0"/>
              <a:t> kanser olarak sınıflandırılabilir.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b="1" dirty="0" smtClean="0"/>
              <a:t>Beyin ve omurilik tümörleri</a:t>
            </a:r>
            <a:r>
              <a:rPr lang="tr-TR" sz="2000" dirty="0" smtClean="0"/>
              <a:t>: </a:t>
            </a:r>
            <a:r>
              <a:rPr lang="tr-TR" sz="2000" dirty="0" err="1" smtClean="0"/>
              <a:t>Benign</a:t>
            </a:r>
            <a:r>
              <a:rPr lang="tr-TR" sz="2000" dirty="0" smtClean="0"/>
              <a:t> &amp; </a:t>
            </a:r>
            <a:r>
              <a:rPr lang="tr-TR" sz="2000" dirty="0" err="1" smtClean="0"/>
              <a:t>malign</a:t>
            </a:r>
            <a:r>
              <a:rPr lang="tr-TR" sz="2000" dirty="0" smtClean="0"/>
              <a:t> olabilirler.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81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1823</Words>
  <Application>Microsoft Office PowerPoint</Application>
  <PresentationFormat>Geniş ekran</PresentationFormat>
  <Paragraphs>195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Teması</vt:lpstr>
      <vt:lpstr>Kanser Kemoterapisi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Kanser tedavisi:</vt:lpstr>
      <vt:lpstr>Kemoterapi vs Hedeflenmiş tedavi?</vt:lpstr>
      <vt:lpstr>PowerPoint Sunusu</vt:lpstr>
      <vt:lpstr>PowerPoint Sunusu</vt:lpstr>
      <vt:lpstr>PowerPoint Sunusu</vt:lpstr>
      <vt:lpstr>PowerPoint Sunusu</vt:lpstr>
      <vt:lpstr>Philadelphia kromozomu: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Işıl Özakca</dc:creator>
  <cp:lastModifiedBy>Işıl Özakca</cp:lastModifiedBy>
  <cp:revision>89</cp:revision>
  <dcterms:created xsi:type="dcterms:W3CDTF">2017-04-27T11:00:53Z</dcterms:created>
  <dcterms:modified xsi:type="dcterms:W3CDTF">2019-01-15T15:28:17Z</dcterms:modified>
</cp:coreProperties>
</file>