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200" b="1" smtClean="0"/>
              <a:t>Evrelendirme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956" y="1989139"/>
            <a:ext cx="3034967" cy="4321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1900" b="1" smtClean="0">
                <a:latin typeface="Times New Roman" pitchFamily="18" charset="0"/>
              </a:rPr>
              <a:t>Konvansiyonel yöntemler ile %30’a varan hata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tr-TR" sz="19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1900" b="1" smtClean="0">
                <a:latin typeface="Times New Roman" pitchFamily="18" charset="0"/>
              </a:rPr>
              <a:t>Cerrahi evrelemede %41 olguda PET/BT daha fazla bilgi vermektedir.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tr-TR" sz="19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1900" b="1" smtClean="0">
                <a:latin typeface="Times New Roman" pitchFamily="18" charset="0"/>
              </a:rPr>
              <a:t> PET/BT, %29-42 olguda tedavi planının değişmesini sağlamaktadır.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tr-TR" sz="19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1900" b="1" smtClean="0">
                <a:latin typeface="Times New Roman" pitchFamily="18" charset="0"/>
              </a:rPr>
              <a:t>Sensitivite %88-100,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1900" b="1" smtClean="0">
                <a:latin typeface="Times New Roman" pitchFamily="18" charset="0"/>
              </a:rPr>
              <a:t>Spesifisite %80-95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tr-TR" sz="1900" b="1" smtClean="0">
              <a:latin typeface="Times New Roman" pitchFamily="18" charset="0"/>
            </a:endParaRP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4875" y="1916114"/>
            <a:ext cx="5185347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03" y="620713"/>
            <a:ext cx="7005839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3600" b="1" smtClean="0"/>
              <a:t>Lenfomada PET</a:t>
            </a:r>
            <a:br>
              <a:rPr lang="tr-TR" altLang="tr-TR" sz="3600" b="1" smtClean="0"/>
            </a:br>
            <a:endParaRPr lang="tr-TR" altLang="tr-TR" sz="3600" b="1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82" y="1600200"/>
            <a:ext cx="7346722" cy="45323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tr-TR" altLang="tr-TR" sz="2400" smtClean="0"/>
          </a:p>
          <a:p>
            <a:pPr eaLnBrk="1" hangingPunct="1"/>
            <a:r>
              <a:rPr lang="tr-TR" altLang="tr-TR" sz="2400" b="1" smtClean="0">
                <a:latin typeface="Times New Roman" pitchFamily="18" charset="0"/>
              </a:rPr>
              <a:t>Evrelemede</a:t>
            </a:r>
          </a:p>
          <a:p>
            <a:pPr eaLnBrk="1" hangingPunct="1"/>
            <a:r>
              <a:rPr lang="tr-TR" altLang="tr-TR" sz="2400" b="1" smtClean="0">
                <a:latin typeface="Times New Roman" pitchFamily="18" charset="0"/>
              </a:rPr>
              <a:t>Ekstranodal tutulumların değerlendirilmesinde</a:t>
            </a:r>
          </a:p>
          <a:p>
            <a:pPr eaLnBrk="1" hangingPunct="1"/>
            <a:r>
              <a:rPr lang="tr-TR" altLang="tr-TR" sz="2400" b="1" smtClean="0">
                <a:latin typeface="Times New Roman" pitchFamily="18" charset="0"/>
              </a:rPr>
              <a:t>Tedaviye cevabın değerlendirilmesinde</a:t>
            </a:r>
          </a:p>
          <a:p>
            <a:pPr eaLnBrk="1" hangingPunct="1"/>
            <a:r>
              <a:rPr lang="tr-TR" altLang="tr-TR" sz="2400" b="1" smtClean="0">
                <a:latin typeface="Times New Roman" pitchFamily="18" charset="0"/>
              </a:rPr>
              <a:t>Rezidü doku ayırıcı tanısında</a:t>
            </a:r>
          </a:p>
          <a:p>
            <a:pPr eaLnBrk="1" hangingPunct="1"/>
            <a:r>
              <a:rPr lang="tr-TR" altLang="tr-TR" sz="2400" b="1" smtClean="0">
                <a:latin typeface="Times New Roman" pitchFamily="18" charset="0"/>
              </a:rPr>
              <a:t>Rekürrens/fibrozis ayrımında</a:t>
            </a:r>
          </a:p>
          <a:p>
            <a:pPr eaLnBrk="1" hangingPunct="1"/>
            <a:r>
              <a:rPr lang="tr-TR" altLang="tr-TR" sz="2400" b="1" smtClean="0">
                <a:latin typeface="Times New Roman" pitchFamily="18" charset="0"/>
              </a:rPr>
              <a:t>Takipte önemlidir.</a:t>
            </a:r>
            <a:r>
              <a:rPr lang="tr-TR" altLang="tr-TR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41" y="354014"/>
            <a:ext cx="6901985" cy="4984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1800" smtClean="0"/>
              <a:t>Boyun sağ kesiminde lenf nodu ile tanı alan HD olgusunda evrelemede PET/BT’de mediastinal lenf nodu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952" y="763589"/>
            <a:ext cx="8425578" cy="5953125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70</Words>
  <Application>Microsoft Office PowerPoint</Application>
  <PresentationFormat>Ekran Gösterisi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4" baseType="lpstr">
      <vt:lpstr>Ofis Teması</vt:lpstr>
      <vt:lpstr>Evrelendirme</vt:lpstr>
      <vt:lpstr>Lenfomada PET </vt:lpstr>
      <vt:lpstr>Boyun sağ kesiminde lenf nodu ile tanı alan HD olgusunda evrelemede PET/BT’de mediastinal lenf nodu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Onkoloji’de Nükleer Tıp</dc:title>
  <dc:creator>user</dc:creator>
  <cp:lastModifiedBy>user</cp:lastModifiedBy>
  <cp:revision>6</cp:revision>
  <dcterms:created xsi:type="dcterms:W3CDTF">2020-11-05T08:26:57Z</dcterms:created>
  <dcterms:modified xsi:type="dcterms:W3CDTF">2020-11-05T08:30:26Z</dcterms:modified>
</cp:coreProperties>
</file>