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58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6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12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62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58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954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399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690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696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213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943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5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789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205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7BBD-4E29-417B-8A97-F60153A5AE26}" type="datetimeFigureOut">
              <a:rPr lang="en-US" smtClean="0"/>
              <a:t>9/20/2019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55F90-7C2D-470B-9ED0-EAF7DF0D20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180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Free and Open Source Software I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Information Technology in Business and Society I</a:t>
            </a:r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246215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Some FOSS products are in great demand.</a:t>
            </a:r>
          </a:p>
          <a:p>
            <a:r>
              <a:rPr lang="tr-TR" smtClean="0"/>
              <a:t>They create high revenues for the FOSS company.</a:t>
            </a:r>
          </a:p>
          <a:p>
            <a:r>
              <a:rPr lang="tr-TR" smtClean="0"/>
              <a:t>The installation, </a:t>
            </a:r>
            <a:r>
              <a:rPr lang="en-US"/>
              <a:t>training/certification, and ongoing technical </a:t>
            </a:r>
            <a:r>
              <a:rPr lang="en-US" smtClean="0"/>
              <a:t>assistance</a:t>
            </a:r>
            <a:r>
              <a:rPr lang="tr-TR" smtClean="0"/>
              <a:t> are supported by open source companies.</a:t>
            </a:r>
          </a:p>
          <a:p>
            <a:pPr lvl="1"/>
            <a:r>
              <a:rPr lang="tr-TR" smtClean="0"/>
              <a:t>Red Hat Linux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4684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For the customers perspective, FOSS products provide similar services for a lower cost.</a:t>
            </a:r>
          </a:p>
          <a:p>
            <a:r>
              <a:rPr lang="tr-TR" sz="3600" smtClean="0"/>
              <a:t>No issue of copyright, therefore no piracy</a:t>
            </a:r>
          </a:p>
          <a:p>
            <a:r>
              <a:rPr lang="tr-TR" sz="3600" smtClean="0"/>
              <a:t>No issue of taxation.</a:t>
            </a:r>
            <a:endParaRPr lang="en-US" sz="3600"/>
          </a:p>
        </p:txBody>
      </p:sp>
    </p:spTree>
    <p:extLst>
      <p:ext uri="{BB962C8B-B14F-4D97-AF65-F5344CB8AC3E}">
        <p14:creationId xmlns:p14="http://schemas.microsoft.com/office/powerpoint/2010/main" val="1400417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Free and Open Source Softwares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The main reasons to use FOSS are:</a:t>
            </a:r>
          </a:p>
          <a:p>
            <a:pPr lvl="1"/>
            <a:r>
              <a:rPr lang="tr-TR" smtClean="0"/>
              <a:t>Cost</a:t>
            </a:r>
          </a:p>
          <a:p>
            <a:pPr lvl="1"/>
            <a:r>
              <a:rPr lang="tr-TR" smtClean="0"/>
              <a:t>Reliability</a:t>
            </a:r>
          </a:p>
          <a:p>
            <a:pPr lvl="1"/>
            <a:r>
              <a:rPr lang="tr-TR" smtClean="0"/>
              <a:t>Security</a:t>
            </a:r>
          </a:p>
          <a:p>
            <a:pPr lvl="1"/>
            <a:r>
              <a:rPr lang="tr-TR" smtClean="0"/>
              <a:t>Scalability</a:t>
            </a:r>
          </a:p>
          <a:p>
            <a:pPr lvl="1"/>
            <a:r>
              <a:rPr lang="tr-TR" smtClean="0"/>
              <a:t>Time to Market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17393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References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Feller et al (2005), </a:t>
            </a:r>
            <a:r>
              <a:rPr lang="tr-TR" i="1" smtClean="0"/>
              <a:t>Perspectives on Free and Open Source Software</a:t>
            </a:r>
            <a:r>
              <a:rPr lang="tr-TR" smtClean="0"/>
              <a:t>, MIT Press.</a:t>
            </a:r>
          </a:p>
          <a:p>
            <a:r>
              <a:rPr lang="en-US"/>
              <a:t>Christl, Arnulf, “Free and Open Source Business Models”, Open Source Approaches in Spatial Data Handling, Ch 2, 2008</a:t>
            </a:r>
            <a:r>
              <a:rPr lang="en-US" smtClean="0"/>
              <a:t>.</a:t>
            </a:r>
            <a:endParaRPr lang="tr-TR" smtClean="0"/>
          </a:p>
          <a:p>
            <a:r>
              <a:rPr lang="en-US"/>
              <a:t>Getting the Most Out of Information Systems: A Manager's </a:t>
            </a:r>
            <a:r>
              <a:rPr lang="en-US" smtClean="0"/>
              <a:t>Guide</a:t>
            </a:r>
            <a:r>
              <a:rPr lang="tr-TR" smtClean="0"/>
              <a:t> </a:t>
            </a:r>
            <a:r>
              <a:rPr lang="en-US"/>
              <a:t>(http://2012books.lardbucket.org/)</a:t>
            </a: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531706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 smtClean="0"/>
              <a:t>FOSS </a:t>
            </a:r>
            <a:r>
              <a:rPr lang="tr-TR" sz="2800" dirty="0" err="1" smtClean="0"/>
              <a:t>provides</a:t>
            </a:r>
            <a:r>
              <a:rPr lang="tr-TR" sz="2800" dirty="0" smtClean="0"/>
              <a:t> 4 </a:t>
            </a:r>
            <a:r>
              <a:rPr lang="tr-TR" sz="2800" dirty="0" err="1" smtClean="0"/>
              <a:t>types</a:t>
            </a:r>
            <a:r>
              <a:rPr lang="tr-TR" sz="2800" dirty="0" smtClean="0"/>
              <a:t> of </a:t>
            </a:r>
            <a:r>
              <a:rPr lang="tr-TR" sz="2800" dirty="0" err="1" smtClean="0"/>
              <a:t>freedom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most</a:t>
            </a:r>
            <a:r>
              <a:rPr lang="tr-TR" sz="2800" dirty="0" smtClean="0"/>
              <a:t> </a:t>
            </a:r>
            <a:r>
              <a:rPr lang="tr-TR" sz="2800" dirty="0" err="1" smtClean="0"/>
              <a:t>important</a:t>
            </a:r>
            <a:r>
              <a:rPr lang="tr-TR" sz="2800" dirty="0" smtClean="0"/>
              <a:t> </a:t>
            </a:r>
            <a:r>
              <a:rPr lang="tr-TR" sz="2800" dirty="0" err="1" smtClean="0"/>
              <a:t>one</a:t>
            </a:r>
            <a:r>
              <a:rPr lang="tr-TR" sz="2800" dirty="0" smtClean="0"/>
              <a:t> is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reach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</a:t>
            </a:r>
            <a:r>
              <a:rPr lang="tr-TR" sz="2800" dirty="0" err="1" smtClean="0"/>
              <a:t>source</a:t>
            </a:r>
            <a:r>
              <a:rPr lang="tr-TR" sz="2800" dirty="0" smtClean="0"/>
              <a:t> </a:t>
            </a:r>
            <a:r>
              <a:rPr lang="tr-TR" sz="2800" dirty="0" err="1" smtClean="0"/>
              <a:t>code</a:t>
            </a:r>
            <a:r>
              <a:rPr lang="tr-TR" sz="2800" dirty="0" smtClean="0"/>
              <a:t>.</a:t>
            </a:r>
          </a:p>
          <a:p>
            <a:r>
              <a:rPr lang="tr-TR" sz="2800" dirty="0" smtClean="0"/>
              <a:t>Source </a:t>
            </a:r>
            <a:r>
              <a:rPr lang="tr-TR" sz="2800" dirty="0" err="1" smtClean="0"/>
              <a:t>code</a:t>
            </a:r>
            <a:r>
              <a:rPr lang="tr-TR" sz="2800" dirty="0" smtClean="0"/>
              <a:t> </a:t>
            </a:r>
            <a:r>
              <a:rPr lang="en-US" sz="2800" dirty="0"/>
              <a:t>contains the information that </a:t>
            </a:r>
            <a:r>
              <a:rPr lang="tr-TR" sz="2800" dirty="0" err="1" smtClean="0"/>
              <a:t>enables</a:t>
            </a:r>
            <a:r>
              <a:rPr lang="en-US" sz="2800" dirty="0" smtClean="0"/>
              <a:t> </a:t>
            </a:r>
            <a:r>
              <a:rPr lang="en-US" sz="2800" dirty="0"/>
              <a:t>the software to </a:t>
            </a:r>
            <a:r>
              <a:rPr lang="en-US" sz="2800" dirty="0" smtClean="0"/>
              <a:t>run</a:t>
            </a:r>
            <a:r>
              <a:rPr lang="tr-TR" sz="2800" dirty="0" smtClean="0"/>
              <a:t>.</a:t>
            </a:r>
          </a:p>
          <a:p>
            <a:r>
              <a:rPr lang="tr-TR" sz="2800" dirty="0" err="1" smtClean="0"/>
              <a:t>It</a:t>
            </a:r>
            <a:r>
              <a:rPr lang="tr-TR" sz="2800" dirty="0" smtClean="0"/>
              <a:t> </a:t>
            </a:r>
            <a:r>
              <a:rPr lang="tr-TR" sz="2800" dirty="0" err="1" smtClean="0"/>
              <a:t>allows</a:t>
            </a:r>
            <a:r>
              <a:rPr lang="tr-TR" sz="2800" dirty="0" smtClean="0"/>
              <a:t> </a:t>
            </a:r>
            <a:r>
              <a:rPr lang="tr-TR" sz="2800" dirty="0" err="1" smtClean="0"/>
              <a:t>to</a:t>
            </a:r>
            <a:r>
              <a:rPr lang="tr-TR" sz="2800" dirty="0" smtClean="0"/>
              <a:t> </a:t>
            </a:r>
            <a:r>
              <a:rPr lang="tr-TR" sz="2800" dirty="0" err="1" smtClean="0"/>
              <a:t>modify</a:t>
            </a:r>
            <a:r>
              <a:rPr lang="tr-TR" sz="2800" dirty="0" smtClean="0"/>
              <a:t> </a:t>
            </a:r>
            <a:r>
              <a:rPr lang="tr-TR" sz="2800" dirty="0" err="1" smtClean="0"/>
              <a:t>the</a:t>
            </a:r>
            <a:r>
              <a:rPr lang="tr-TR" sz="2800" dirty="0" smtClean="0"/>
              <a:t> software, </a:t>
            </a:r>
            <a:r>
              <a:rPr lang="tr-TR" sz="2800" dirty="0" err="1" smtClean="0"/>
              <a:t>repair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enhance</a:t>
            </a:r>
            <a:r>
              <a:rPr lang="tr-TR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52218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FOSS </a:t>
            </a:r>
            <a:r>
              <a:rPr lang="tr-TR" dirty="0" err="1" smtClean="0"/>
              <a:t>allows</a:t>
            </a:r>
            <a:r>
              <a:rPr lang="tr-TR" dirty="0" smtClean="0"/>
              <a:t> </a:t>
            </a:r>
            <a:r>
              <a:rPr lang="tr-TR" dirty="0" err="1" smtClean="0"/>
              <a:t>others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modifications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source</a:t>
            </a:r>
            <a:r>
              <a:rPr lang="tr-TR" dirty="0" smtClean="0"/>
              <a:t> </a:t>
            </a:r>
            <a:r>
              <a:rPr lang="tr-TR" dirty="0" err="1" smtClean="0"/>
              <a:t>code</a:t>
            </a:r>
            <a:r>
              <a:rPr lang="tr-TR" dirty="0" smtClean="0"/>
              <a:t>, </a:t>
            </a:r>
            <a:r>
              <a:rPr lang="tr-TR" dirty="0" err="1" smtClean="0"/>
              <a:t>so</a:t>
            </a:r>
            <a:endParaRPr lang="tr-TR" dirty="0" smtClean="0"/>
          </a:p>
          <a:p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community</a:t>
            </a:r>
            <a:r>
              <a:rPr lang="tr-TR" dirty="0" smtClean="0"/>
              <a:t> </a:t>
            </a:r>
            <a:r>
              <a:rPr lang="tr-TR" dirty="0" err="1" smtClean="0"/>
              <a:t>promotes</a:t>
            </a:r>
            <a:r>
              <a:rPr lang="tr-TR" dirty="0" smtClean="0"/>
              <a:t> </a:t>
            </a:r>
            <a:r>
              <a:rPr lang="tr-TR" dirty="0" err="1" smtClean="0"/>
              <a:t>colloboration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sharing</a:t>
            </a:r>
            <a:r>
              <a:rPr lang="tr-TR" dirty="0" smtClean="0"/>
              <a:t>.</a:t>
            </a:r>
          </a:p>
          <a:p>
            <a:r>
              <a:rPr lang="tr-TR" dirty="0" smtClean="0"/>
              <a:t>People can </a:t>
            </a:r>
            <a:r>
              <a:rPr lang="tr-TR" dirty="0" err="1" smtClean="0"/>
              <a:t>use</a:t>
            </a:r>
            <a:r>
              <a:rPr lang="tr-TR" dirty="0" smtClean="0"/>
              <a:t> </a:t>
            </a:r>
            <a:r>
              <a:rPr lang="tr-TR" dirty="0" err="1" smtClean="0"/>
              <a:t>those</a:t>
            </a:r>
            <a:r>
              <a:rPr lang="tr-TR" dirty="0" smtClean="0"/>
              <a:t> </a:t>
            </a:r>
            <a:r>
              <a:rPr lang="tr-TR" dirty="0" err="1" smtClean="0"/>
              <a:t>changes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projects</a:t>
            </a:r>
            <a:r>
              <a:rPr lang="tr-T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4350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“What drives Free/Open Source software (F/OSS) developers to contribute their time and effort to the creation of free software products</a:t>
            </a:r>
            <a:r>
              <a:rPr lang="en-US" i="1" dirty="0" smtClean="0"/>
              <a:t>?”</a:t>
            </a:r>
            <a:endParaRPr lang="tr-TR" i="1" dirty="0" smtClean="0"/>
          </a:p>
          <a:p>
            <a:r>
              <a:rPr lang="tr-TR" dirty="0" err="1" smtClean="0"/>
              <a:t>That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often</a:t>
            </a:r>
            <a:r>
              <a:rPr lang="tr-TR" dirty="0" smtClean="0"/>
              <a:t> </a:t>
            </a:r>
            <a:r>
              <a:rPr lang="tr-TR" dirty="0" err="1" smtClean="0"/>
              <a:t>asked</a:t>
            </a:r>
            <a:r>
              <a:rPr lang="tr-TR" dirty="0" smtClean="0"/>
              <a:t> </a:t>
            </a:r>
            <a:r>
              <a:rPr lang="tr-TR" dirty="0" err="1" smtClean="0"/>
              <a:t>question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867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There are 2 types of motivation:</a:t>
            </a:r>
          </a:p>
          <a:p>
            <a:pPr lvl="1"/>
            <a:r>
              <a:rPr lang="tr-TR" sz="3200" smtClean="0"/>
              <a:t>Intrinsic Motivation: It is doing an activity for its own satisfaction.</a:t>
            </a:r>
          </a:p>
          <a:p>
            <a:pPr lvl="2"/>
            <a:r>
              <a:rPr lang="tr-TR" sz="2800" smtClean="0"/>
              <a:t>Enjoyment Based Motivation</a:t>
            </a:r>
          </a:p>
          <a:p>
            <a:pPr lvl="2"/>
            <a:r>
              <a:rPr lang="en-US" sz="2800" i="1" smtClean="0"/>
              <a:t>“Project code is intellectually stimulating to write”</a:t>
            </a:r>
            <a:endParaRPr lang="tr-TR" sz="2800" i="1" smtClean="0"/>
          </a:p>
          <a:p>
            <a:pPr marL="914400" lvl="2" indent="0">
              <a:buNone/>
            </a:pPr>
            <a:endParaRPr lang="tr-TR" sz="2800" smtClean="0"/>
          </a:p>
        </p:txBody>
      </p:sp>
    </p:spTree>
    <p:extLst>
      <p:ext uri="{BB962C8B-B14F-4D97-AF65-F5344CB8AC3E}">
        <p14:creationId xmlns:p14="http://schemas.microsoft.com/office/powerpoint/2010/main" val="2748265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tr-TR" sz="3200" smtClean="0"/>
              <a:t>Extrinsic Motivation: this motivation comes from outside.</a:t>
            </a:r>
          </a:p>
          <a:p>
            <a:pPr lvl="2"/>
            <a:r>
              <a:rPr lang="tr-TR" sz="2800" smtClean="0"/>
              <a:t>Possible job offers</a:t>
            </a:r>
          </a:p>
          <a:p>
            <a:pPr lvl="2"/>
            <a:r>
              <a:rPr lang="tr-TR" sz="2800" smtClean="0"/>
              <a:t>Peer review</a:t>
            </a:r>
          </a:p>
          <a:p>
            <a:pPr lvl="2"/>
            <a:r>
              <a:rPr lang="tr-TR" sz="2800" smtClean="0"/>
              <a:t>Improving skills</a:t>
            </a:r>
          </a:p>
        </p:txBody>
      </p:sp>
    </p:spTree>
    <p:extLst>
      <p:ext uri="{BB962C8B-B14F-4D97-AF65-F5344CB8AC3E}">
        <p14:creationId xmlns:p14="http://schemas.microsoft.com/office/powerpoint/2010/main" val="2748265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Free and Open Source Software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Open Source Business Models:</a:t>
            </a:r>
          </a:p>
          <a:p>
            <a:pPr lvl="1"/>
            <a:r>
              <a:rPr lang="tr-TR" smtClean="0"/>
              <a:t>A large number of developers work together.</a:t>
            </a:r>
          </a:p>
          <a:p>
            <a:pPr lvl="1"/>
            <a:r>
              <a:rPr lang="tr-TR" smtClean="0"/>
              <a:t>These developers spread to the world.</a:t>
            </a:r>
          </a:p>
          <a:p>
            <a:pPr lvl="1"/>
            <a:r>
              <a:rPr lang="tr-TR" smtClean="0"/>
              <a:t>Linux vs Microsoft products</a:t>
            </a:r>
          </a:p>
          <a:p>
            <a:pPr lvl="1"/>
            <a:r>
              <a:rPr lang="tr-TR" smtClean="0"/>
              <a:t>Apache (</a:t>
            </a:r>
            <a:r>
              <a:rPr lang="en-US"/>
              <a:t>a program used to run Web </a:t>
            </a:r>
            <a:r>
              <a:rPr lang="en-US" smtClean="0"/>
              <a:t>sites</a:t>
            </a:r>
            <a:r>
              <a:rPr lang="tr-TR" smtClean="0"/>
              <a:t>)</a:t>
            </a:r>
          </a:p>
          <a:p>
            <a:pPr lvl="1"/>
            <a:r>
              <a:rPr lang="tr-TR" smtClean="0"/>
              <a:t>Open Office</a:t>
            </a:r>
          </a:p>
          <a:p>
            <a:pPr marL="457200" lvl="1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74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smtClean="0"/>
              <a:t>Open Source Business Models</a:t>
            </a:r>
            <a:endParaRPr lang="en-US" b="1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smtClean="0"/>
              <a:t>The general aim of a firm is to generate revenue and reduce the costs.</a:t>
            </a:r>
          </a:p>
          <a:p>
            <a:r>
              <a:rPr lang="tr-TR" sz="3600" smtClean="0"/>
              <a:t>Companies uses more and more FOSS to achieve the both objectives.</a:t>
            </a:r>
          </a:p>
        </p:txBody>
      </p:sp>
    </p:spTree>
    <p:extLst>
      <p:ext uri="{BB962C8B-B14F-4D97-AF65-F5344CB8AC3E}">
        <p14:creationId xmlns:p14="http://schemas.microsoft.com/office/powerpoint/2010/main" val="1134187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smtClean="0"/>
              <a:t>Open Source Business Models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600" smtClean="0"/>
              <a:t>FOSS creates cost reduction by reusing the existing code for their own projects.</a:t>
            </a:r>
          </a:p>
          <a:p>
            <a:r>
              <a:rPr lang="tr-TR" sz="3600" smtClean="0"/>
              <a:t>The FOSS community develops </a:t>
            </a:r>
            <a:r>
              <a:rPr lang="en-US" sz="3600" smtClean="0"/>
              <a:t>the product and thus reduces the cost burden on the company</a:t>
            </a:r>
            <a:r>
              <a:rPr lang="tr-TR" sz="3600" smtClean="0"/>
              <a:t>.</a:t>
            </a:r>
            <a:endParaRPr lang="en-US" sz="3600" smtClean="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33610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444</Words>
  <Application>Microsoft Office PowerPoint</Application>
  <PresentationFormat>Ekran Gösterisi (4:3)</PresentationFormat>
  <Paragraphs>57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6" baseType="lpstr">
      <vt:lpstr>Arial</vt:lpstr>
      <vt:lpstr>Calibri</vt:lpstr>
      <vt:lpstr>Ofis Teması</vt:lpstr>
      <vt:lpstr>Free and Open Source Software I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Free and Open Source Software</vt:lpstr>
      <vt:lpstr>Open Source Business Models</vt:lpstr>
      <vt:lpstr>Open Source Business Models</vt:lpstr>
      <vt:lpstr>Open Source Business Models</vt:lpstr>
      <vt:lpstr>Open Source Business Models</vt:lpstr>
      <vt:lpstr>Free and Open Source Softwares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and Open Source Software I</dc:title>
  <dc:creator>Sevgi Eda Tuzcu</dc:creator>
  <cp:lastModifiedBy>SEVGI EDA TUZCU</cp:lastModifiedBy>
  <cp:revision>17</cp:revision>
  <dcterms:created xsi:type="dcterms:W3CDTF">2018-09-18T13:06:05Z</dcterms:created>
  <dcterms:modified xsi:type="dcterms:W3CDTF">2019-09-20T12:18:59Z</dcterms:modified>
</cp:coreProperties>
</file>