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1"/>
  </p:notesMasterIdLst>
  <p:sldIdLst>
    <p:sldId id="605" r:id="rId2"/>
    <p:sldId id="486" r:id="rId3"/>
    <p:sldId id="489" r:id="rId4"/>
    <p:sldId id="491" r:id="rId5"/>
    <p:sldId id="611" r:id="rId6"/>
    <p:sldId id="499" r:id="rId7"/>
    <p:sldId id="608" r:id="rId8"/>
    <p:sldId id="500" r:id="rId9"/>
    <p:sldId id="612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001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Tema Uygulanmış Stil 2 - Vurgu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13994-30AF-47AB-9AE9-BBDCDBE0CBA6}" type="datetimeFigureOut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3E5B85-6C5A-42C2-98FC-D65C088BC86D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7591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651E-FD33-42A8-ADDD-5E41CCA25CE5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3EEF-5FEB-4F91-8402-245DF9A954B4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B41A-7824-411D-AF58-4FA7B998A58B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570B-8D22-492B-8338-008433A7E923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79A-BAD9-447F-83AE-4CCD68DD987E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A889-AD2A-48F9-8217-6F87E3C869C4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089DF-6726-4B26-8188-F0FDDF0538F5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D3B0-6A4B-4030-9A7D-70DA3E38815D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91C2-C5F5-4A3A-BB92-01B6AED6A02F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6C86-EBE7-4D87-9461-68EF3F0CB5F9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5063-CCEC-42B1-A0CA-2D5FE7222A82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7168676-C2FF-4DD2-8FA3-79A4615BE075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6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2195736" y="-171400"/>
            <a:ext cx="4752528" cy="30963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Başlık 1"/>
          <p:cNvSpPr txBox="1">
            <a:spLocks/>
          </p:cNvSpPr>
          <p:nvPr/>
        </p:nvSpPr>
        <p:spPr>
          <a:xfrm>
            <a:off x="251520" y="3429000"/>
            <a:ext cx="8640960" cy="2304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tr-TR" sz="40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tr-TR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ARAŞTIRMA SÜRECİ: KAVRAMLAR, İLKELER VE TEKNİKLER</a:t>
            </a:r>
            <a:br>
              <a:rPr lang="tr-TR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tr-TR" sz="24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tr-TR" sz="2000" b="1" smtClean="0">
                <a:solidFill>
                  <a:schemeClr val="tx1"/>
                </a:solidFill>
                <a:latin typeface="Calibri" panose="020F0502020204030204" pitchFamily="34" charset="0"/>
              </a:rPr>
              <a:t>                                                                                                   </a:t>
            </a:r>
            <a:endParaRPr lang="tr-TR" sz="20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Resim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88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3991088" y="6448251"/>
            <a:ext cx="116182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2</a:t>
            </a:fld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467544" y="1484784"/>
            <a:ext cx="8136904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sz="2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600" b="1" dirty="0" smtClean="0">
                <a:latin typeface="Arial" pitchFamily="34" charset="0"/>
                <a:cs typeface="Arial" pitchFamily="34" charset="0"/>
              </a:rPr>
              <a:t>ÖNEM </a:t>
            </a:r>
          </a:p>
          <a:p>
            <a:endParaRPr lang="tr-TR" sz="2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600" dirty="0" smtClean="0">
                <a:latin typeface="Arial" pitchFamily="34" charset="0"/>
                <a:cs typeface="Arial" pitchFamily="34" charset="0"/>
              </a:rPr>
              <a:t>Araştırmanın önemi, soruların niçin cevaplandırılmak istendiği </a:t>
            </a:r>
            <a:r>
              <a:rPr lang="tr-TR" sz="2600" dirty="0" err="1" smtClean="0">
                <a:latin typeface="Arial" pitchFamily="34" charset="0"/>
                <a:cs typeface="Arial" pitchFamily="34" charset="0"/>
              </a:rPr>
              <a:t>denencelerin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 niçin sınanmak istendiği sorularının cevabında saklıdır (</a:t>
            </a:r>
            <a:r>
              <a:rPr lang="tr-TR" sz="2600" dirty="0" err="1" smtClean="0">
                <a:latin typeface="Arial" pitchFamily="34" charset="0"/>
                <a:cs typeface="Arial" pitchFamily="34" charset="0"/>
              </a:rPr>
              <a:t>Simon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, 1969:180).</a:t>
            </a:r>
          </a:p>
          <a:p>
            <a:r>
              <a:rPr lang="tr-TR" sz="26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tr-TR" sz="2600" b="1" dirty="0" smtClean="0">
                <a:latin typeface="Arial" pitchFamily="34" charset="0"/>
                <a:cs typeface="Arial" pitchFamily="34" charset="0"/>
              </a:rPr>
              <a:t>Araştırmanın önemi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, bir tür 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araştırmacının kendi amacıdır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tr-TR" sz="26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 fontAlgn="auto">
              <a:buFont typeface="Wingdings" panose="05000000000000000000" pitchFamily="2" charset="2"/>
              <a:buChar char="ü"/>
              <a:defRPr/>
            </a:pPr>
            <a:endParaRPr lang="tr-TR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851920" y="5877272"/>
            <a:ext cx="1404156" cy="432048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endParaRPr lang="tr-TR" sz="1000" kern="0" dirty="0" smtClean="0">
              <a:latin typeface="Calibri" panose="020F0502020204030204" pitchFamily="34" charset="0"/>
            </a:endParaRPr>
          </a:p>
        </p:txBody>
      </p:sp>
      <p:pic>
        <p:nvPicPr>
          <p:cNvPr id="6" name="Resim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55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3991088" y="6448251"/>
            <a:ext cx="116182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652120" y="4509120"/>
            <a:ext cx="2124236" cy="42860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endParaRPr lang="tr-TR" sz="1800" kern="0" dirty="0">
              <a:latin typeface="Calibri" panose="020F0502020204030204" pitchFamily="34" charset="0"/>
            </a:endParaRPr>
          </a:p>
        </p:txBody>
      </p:sp>
      <p:sp>
        <p:nvSpPr>
          <p:cNvPr id="88065" name="Rectangle 1"/>
          <p:cNvSpPr>
            <a:spLocks noChangeArrowheads="1"/>
          </p:cNvSpPr>
          <p:nvPr/>
        </p:nvSpPr>
        <p:spPr bwMode="auto">
          <a:xfrm>
            <a:off x="323528" y="1107023"/>
            <a:ext cx="8568952" cy="421936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VARSAYIMLAR 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lang="tr-TR" sz="260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arsayım, "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deneyle kanıtlanmamış 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olmakla birlikte, 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kanıtlanabileceği umulan 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kuramsal düşünü" ya da 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varmış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ve 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gerçekmiş gibi kabul edilerek 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bir şeyde dayanak olarak kullanılan", "bir olayı açıklamada yararlanılan ilke "</a:t>
            </a:r>
            <a:r>
              <a:rPr kumimoji="0" lang="tr-TR" sz="26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dir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tr-TR" sz="26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Püsküllüoğlu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1971:306). </a:t>
            </a:r>
            <a:endParaRPr kumimoji="0" lang="tr-TR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89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95536" y="1628800"/>
            <a:ext cx="8352928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60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Varsayım </a:t>
            </a:r>
            <a:r>
              <a:rPr lang="tr-TR" sz="2600" b="1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denenmeyen yargıdır</a:t>
            </a:r>
            <a:r>
              <a:rPr lang="tr-TR" sz="260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; bu nedenle de </a:t>
            </a:r>
            <a:r>
              <a:rPr lang="tr-TR" sz="2600" b="1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denemek üzere geliştirilen yargı olan denence</a:t>
            </a:r>
            <a:r>
              <a:rPr lang="tr-TR" sz="260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ile karıştırılmamalıdır. </a:t>
            </a:r>
            <a:r>
              <a:rPr lang="tr-TR" sz="2600" b="1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Araştırma sonuçlarının geçerliği</a:t>
            </a:r>
            <a:r>
              <a:rPr lang="tr-TR" sz="260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bu yargıların doğruluğuna bağlıdır</a:t>
            </a:r>
            <a:r>
              <a:rPr lang="tr-TR" sz="2600" b="1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tr-TR" sz="26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tr-TR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948264" y="6456780"/>
            <a:ext cx="2124236" cy="42860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endParaRPr lang="tr-TR" sz="1800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48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95536" y="1628800"/>
            <a:ext cx="8352928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60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Bunlar , </a:t>
            </a:r>
            <a:r>
              <a:rPr lang="tr-TR" sz="2600" b="1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bir binanın temelleri </a:t>
            </a:r>
            <a:r>
              <a:rPr lang="tr-TR" sz="260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gibidir. 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60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Varsayımları sağlam (doğru) olmayan bir araştırma, temeli çürük bir bina gibidir.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600" dirty="0" smtClean="0">
                <a:latin typeface="Arial" pitchFamily="34" charset="0"/>
                <a:cs typeface="Arial" pitchFamily="34" charset="0"/>
              </a:rPr>
              <a:t>Her varsayımın </a:t>
            </a:r>
            <a:r>
              <a:rPr lang="tr-TR" sz="2600" b="1" dirty="0" smtClean="0">
                <a:latin typeface="Arial" pitchFamily="34" charset="0"/>
                <a:cs typeface="Arial" pitchFamily="34" charset="0"/>
              </a:rPr>
              <a:t>güçlü gerekçeleri </a:t>
            </a:r>
            <a:r>
              <a:rPr lang="tr-TR" sz="2600" dirty="0" smtClean="0">
                <a:latin typeface="Arial" pitchFamily="34" charset="0"/>
                <a:cs typeface="Arial" pitchFamily="34" charset="0"/>
              </a:rPr>
              <a:t>olmalıdır. </a:t>
            </a:r>
          </a:p>
          <a:p>
            <a:pPr algn="just">
              <a:lnSpc>
                <a:spcPct val="150000"/>
              </a:lnSpc>
            </a:pPr>
            <a:endParaRPr lang="tr-TR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948264" y="6456780"/>
            <a:ext cx="2124236" cy="42860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endParaRPr lang="tr-TR" sz="1800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52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6</a:t>
            </a:fld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539552" y="1628800"/>
            <a:ext cx="813690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Arial" pitchFamily="34" charset="0"/>
                <a:cs typeface="Arial" pitchFamily="34" charset="0"/>
              </a:rPr>
              <a:t>Her hangi bir şeyin varsayılabilmesi için:</a:t>
            </a:r>
          </a:p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tr-TR" sz="2800" b="1" dirty="0" smtClean="0">
                <a:latin typeface="Arial" pitchFamily="34" charset="0"/>
                <a:cs typeface="Arial" pitchFamily="34" charset="0"/>
              </a:rPr>
              <a:t>1. Doğruluğundan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"büyük ölçüde emin olunması"</a:t>
            </a:r>
          </a:p>
          <a:p>
            <a:r>
              <a:rPr lang="tr-TR" sz="28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. Doğruluğunu deneyerek kontrol etmek için harcanacak 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bilimsel çabanın maliyetinin yararından "çok daha fazla"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olması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ya da bu konuda 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denemenin olanaksız olması,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endParaRPr lang="tr-TR" sz="32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 fontAlgn="auto">
              <a:buFont typeface="Wingdings" panose="05000000000000000000" pitchFamily="2" charset="2"/>
              <a:buChar char="ü"/>
              <a:defRPr/>
            </a:pPr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 fontAlgn="auto">
              <a:buFont typeface="Wingdings" panose="05000000000000000000" pitchFamily="2" charset="2"/>
              <a:buChar char="ü"/>
              <a:defRPr/>
            </a:pPr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 fontAlgn="auto">
              <a:buFont typeface="Wingdings" panose="05000000000000000000" pitchFamily="2" charset="2"/>
              <a:buChar char="ü"/>
              <a:defRPr/>
            </a:pP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7596336" y="6456780"/>
            <a:ext cx="1512168" cy="42860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endParaRPr lang="tr-TR" sz="1800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51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7</a:t>
            </a:fld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539552" y="1628800"/>
            <a:ext cx="8136904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Arial" pitchFamily="34" charset="0"/>
                <a:cs typeface="Arial" pitchFamily="34" charset="0"/>
              </a:rPr>
              <a:t>Her hangi bir şeyin varsayılabilmesi için:</a:t>
            </a:r>
          </a:p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tr-TR" sz="2800" b="1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Varsayılan konunun 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araştırma sonucunu ve dolayısıyla verilerin yorumunu büyük ölçüde etkiliyor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olması gerekir.</a:t>
            </a:r>
          </a:p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endParaRPr lang="tr-TR" sz="32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 fontAlgn="auto">
              <a:buFont typeface="Wingdings" panose="05000000000000000000" pitchFamily="2" charset="2"/>
              <a:buChar char="ü"/>
              <a:defRPr/>
            </a:pPr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 fontAlgn="auto">
              <a:buFont typeface="Wingdings" panose="05000000000000000000" pitchFamily="2" charset="2"/>
              <a:buChar char="ü"/>
              <a:defRPr/>
            </a:pPr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 fontAlgn="auto">
              <a:buFont typeface="Wingdings" panose="05000000000000000000" pitchFamily="2" charset="2"/>
              <a:buChar char="ü"/>
              <a:defRPr/>
            </a:pP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7596336" y="6456780"/>
            <a:ext cx="1512168" cy="42860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endParaRPr lang="tr-TR" sz="1800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9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3991088" y="6448251"/>
            <a:ext cx="116182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8</a:t>
            </a:fld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539552" y="1493490"/>
            <a:ext cx="813690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sz="28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just"/>
            <a:endParaRPr lang="tr-TR" altLang="tr-TR" sz="3200" dirty="0">
              <a:latin typeface="Calibri" panose="020F0502020204030204" pitchFamily="34" charset="0"/>
            </a:endParaRPr>
          </a:p>
          <a:p>
            <a:pPr algn="just"/>
            <a:endParaRPr lang="tr-TR" altLang="tr-TR" sz="2800" dirty="0">
              <a:latin typeface="Calibri" panose="020F0502020204030204" pitchFamily="34" charset="0"/>
            </a:endParaRPr>
          </a:p>
          <a:p>
            <a:pPr algn="just"/>
            <a:endParaRPr lang="tr-TR" sz="2800" b="1" dirty="0">
              <a:latin typeface="Calibri" panose="020F050202020403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tr-TR" sz="2800" b="1" dirty="0">
              <a:latin typeface="Calibri" panose="020F0502020204030204" pitchFamily="34" charset="0"/>
            </a:endParaRPr>
          </a:p>
          <a:p>
            <a:pPr marL="457200" indent="-457200" algn="just" fontAlgn="auto">
              <a:buFont typeface="Wingdings" panose="05000000000000000000" pitchFamily="2" charset="2"/>
              <a:buChar char="Ø"/>
              <a:defRPr/>
            </a:pPr>
            <a:endParaRPr lang="tr-TR" sz="2800" dirty="0">
              <a:latin typeface="Calibri" panose="020F0502020204030204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7596336" y="6456780"/>
            <a:ext cx="1512168" cy="42860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endParaRPr lang="tr-TR" sz="1800" kern="0" dirty="0">
              <a:latin typeface="Calibri" panose="020F0502020204030204" pitchFamily="34" charset="0"/>
            </a:endParaRPr>
          </a:p>
        </p:txBody>
      </p:sp>
      <p:sp>
        <p:nvSpPr>
          <p:cNvPr id="84993" name="Rectangle 1"/>
          <p:cNvSpPr>
            <a:spLocks noChangeArrowheads="1"/>
          </p:cNvSpPr>
          <p:nvPr/>
        </p:nvSpPr>
        <p:spPr bwMode="auto">
          <a:xfrm flipH="1">
            <a:off x="539552" y="2111299"/>
            <a:ext cx="8136904" cy="2893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SINIRLIKLAR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Araştırmada zorunlu ve tercihli sınırlıklar vardır. Araştırmacının ideal g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ö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rd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ü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ğ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ü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ve normal olarak yapmak isteyip de 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ç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eşitli nedenlerle vazge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ç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mek zorunda kaldığı şeyler araştırmanın 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birinci t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ü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 sınırlıklar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ındandır. </a:t>
            </a:r>
            <a:endParaRPr kumimoji="0" lang="tr-TR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3991088" y="6448251"/>
            <a:ext cx="116182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9</a:t>
            </a:fld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539552" y="2060848"/>
            <a:ext cx="79208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latin typeface="Calibri" panose="020F0502020204030204" pitchFamily="34" charset="0"/>
              </a:rPr>
              <a:t>KAYNAKÇA </a:t>
            </a:r>
          </a:p>
          <a:p>
            <a:pPr algn="ctr"/>
            <a:endParaRPr lang="tr-TR" sz="3200" b="1" dirty="0" smtClean="0">
              <a:latin typeface="Calibri" panose="020F0502020204030204" pitchFamily="34" charset="0"/>
            </a:endParaRPr>
          </a:p>
          <a:p>
            <a:pPr algn="ctr"/>
            <a:r>
              <a:rPr lang="tr-TR" sz="2400" dirty="0" err="1" smtClean="0">
                <a:latin typeface="Calibri" panose="020F0502020204030204" pitchFamily="34" charset="0"/>
              </a:rPr>
              <a:t>Prof.Dr</a:t>
            </a:r>
            <a:r>
              <a:rPr lang="tr-TR" sz="2400" dirty="0" smtClean="0">
                <a:latin typeface="Calibri" panose="020F0502020204030204" pitchFamily="34" charset="0"/>
              </a:rPr>
              <a:t>.Niyazi KARASAR  Bilimsel Araştırma Yöntemi</a:t>
            </a:r>
          </a:p>
        </p:txBody>
      </p:sp>
      <p:pic>
        <p:nvPicPr>
          <p:cNvPr id="4" name="Resim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357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143</Words>
  <Application>Microsoft Office PowerPoint</Application>
  <PresentationFormat>Ekran Gösterisi (4:3)</PresentationFormat>
  <Paragraphs>44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Arial</vt:lpstr>
      <vt:lpstr>Calibri</vt:lpstr>
      <vt:lpstr>Candara</vt:lpstr>
      <vt:lpstr>Symbol</vt:lpstr>
      <vt:lpstr>Times New Roman</vt:lpstr>
      <vt:lpstr>Wingdings</vt:lpstr>
      <vt:lpstr>Dalga Biçimi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2017-10-13T08:07:21Z</dcterms:created>
  <dcterms:modified xsi:type="dcterms:W3CDTF">2020-05-11T21:34:41Z</dcterms:modified>
</cp:coreProperties>
</file>