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sldIdLst>
    <p:sldId id="605" r:id="rId2"/>
    <p:sldId id="486" r:id="rId3"/>
    <p:sldId id="489" r:id="rId4"/>
    <p:sldId id="491" r:id="rId5"/>
    <p:sldId id="611" r:id="rId6"/>
    <p:sldId id="499" r:id="rId7"/>
    <p:sldId id="608" r:id="rId8"/>
    <p:sldId id="500" r:id="rId9"/>
    <p:sldId id="61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13994-30AF-47AB-9AE9-BBDCDBE0CBA6}" type="datetimeFigureOut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E5B85-6C5A-42C2-98FC-D65C088BC86D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59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51E-FD33-42A8-ADDD-5E41CCA25CE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3EEF-5FEB-4F91-8402-245DF9A954B4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B41A-7824-411D-AF58-4FA7B998A58B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570B-8D22-492B-8338-008433A7E923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9A-BAD9-447F-83AE-4CCD68DD987E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A889-AD2A-48F9-8217-6F87E3C869C4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9DF-6726-4B26-8188-F0FDDF0538F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D3B0-6A4B-4030-9A7D-70DA3E38815D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1C2-C5F5-4A3A-BB92-01B6AED6A02F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C86-EBE7-4D87-9461-68EF3F0CB5F9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063-CCEC-42B1-A0CA-2D5FE7222A82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168676-C2FF-4DD2-8FA3-79A4615BE07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195736" y="-171400"/>
            <a:ext cx="4752528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251520" y="3429000"/>
            <a:ext cx="864096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ARAŞTIRMA SÜRECİ: KAVRAMLAR, İLKELER VE TEKNİKLER</a:t>
            </a:r>
            <a:b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tr-T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b="1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                                                               </a:t>
            </a:r>
            <a:endParaRPr lang="tr-T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484784"/>
            <a:ext cx="813690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ÖNEM </a:t>
            </a:r>
          </a:p>
          <a:p>
            <a:endParaRPr lang="tr-T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Araştırmanın önemi, soruların niçin cevaplandırılmak istendiği 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denencelerin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niçin sınanmak istendiği sorularının cevabında saklıdır (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Simon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, 1969:180).</a:t>
            </a:r>
          </a:p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Araştırmanın önemi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, bir tür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araştırmacının kendi amacıdır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ü"/>
              <a:defRPr/>
            </a:pPr>
            <a:endParaRPr lang="tr-T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877272"/>
            <a:ext cx="1404156" cy="43204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 smtClean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52120" y="4509120"/>
            <a:ext cx="2124236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323528" y="1107023"/>
            <a:ext cx="8568952" cy="42193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VARSAYIMLAR 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arsayım, "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deneyle kanıtlanmamış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olmakla birlikte,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kanıtlanabileceği umulan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kuramsal düşünü" ya da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varmış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ve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gerçekmiş gibi kabul edilerek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 şeyde dayanak olarak kullanılan", "bir olayı açıklamada yararlanılan ilke "</a:t>
            </a:r>
            <a:r>
              <a:rPr kumimoji="0" lang="tr-TR" sz="2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tr-TR" sz="2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Püsküllüoğlu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1971:306). 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1628800"/>
            <a:ext cx="835292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Varsayım </a:t>
            </a:r>
            <a:r>
              <a:rPr lang="tr-TR" sz="260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denenmeyen yargıdır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 bu nedenle de </a:t>
            </a:r>
            <a:r>
              <a:rPr lang="tr-TR" sz="260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denemek üzere geliştirilen yargı olan denence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ile karıştırılmamalıdır. </a:t>
            </a:r>
            <a:r>
              <a:rPr lang="tr-TR" sz="260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Araştırma sonuçlarının geçerliği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bu yargıların doğruluğuna bağlıdır</a:t>
            </a:r>
            <a:r>
              <a:rPr lang="tr-TR" sz="260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tr-T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948264" y="6456780"/>
            <a:ext cx="2124236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8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1628800"/>
            <a:ext cx="835292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Bunlar , </a:t>
            </a:r>
            <a:r>
              <a:rPr lang="tr-TR" sz="260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bir binanın temelleri </a:t>
            </a: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gibidir.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6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Varsayımları sağlam (doğru) olmayan bir araştırma, temeli çürük bir bina gibidir.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Her varsayımın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güçlü gerekçeleri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olmalıdır. </a:t>
            </a:r>
          </a:p>
          <a:p>
            <a:pPr algn="just">
              <a:lnSpc>
                <a:spcPct val="150000"/>
              </a:lnSpc>
            </a:pPr>
            <a:endParaRPr lang="tr-T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948264" y="6456780"/>
            <a:ext cx="2124236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1628800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Her hangi bir şeyin varsayılabilmesi için: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1. Doğruluğundan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"büyük ölçüde emin olunması"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. Doğruluğunu deneyerek kontrol etmek için harcanacak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bilimsel çabanın maliyetinin yararından "çok daha fazla"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olması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ya da bu konuda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denemenin olanaksız olması,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tr-TR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ü"/>
              <a:defRPr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ü"/>
              <a:defRPr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ü"/>
              <a:defRPr/>
            </a:pP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96336" y="6456780"/>
            <a:ext cx="1512168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1628800"/>
            <a:ext cx="81369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Her hangi bir şeyin varsayılabilmesi için: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Varsayılan konunun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araştırma sonucunu ve dolayısıyla verilerin yorumunu büyük ölçüde etkiliyor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olması gerekir.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tr-TR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ü"/>
              <a:defRPr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ü"/>
              <a:defRPr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ü"/>
              <a:defRPr/>
            </a:pP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96336" y="6456780"/>
            <a:ext cx="1512168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1493490"/>
            <a:ext cx="813690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tr-TR" altLang="tr-TR" sz="3200" dirty="0">
              <a:latin typeface="Calibri" panose="020F0502020204030204" pitchFamily="34" charset="0"/>
            </a:endParaRPr>
          </a:p>
          <a:p>
            <a:pPr algn="just"/>
            <a:endParaRPr lang="tr-TR" altLang="tr-TR" sz="2800" dirty="0">
              <a:latin typeface="Calibri" panose="020F0502020204030204" pitchFamily="34" charset="0"/>
            </a:endParaRPr>
          </a:p>
          <a:p>
            <a:pPr algn="just"/>
            <a:endParaRPr lang="tr-TR" sz="2800" b="1" dirty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sz="2800" b="1" dirty="0">
              <a:latin typeface="Calibri" panose="020F0502020204030204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596336" y="6456780"/>
            <a:ext cx="1512168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 flipH="1">
            <a:off x="539552" y="2111299"/>
            <a:ext cx="8136904" cy="2893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SINIRLIKLAR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Araştırmada zorunlu ve tercihli sınırlıklar vardır. Araştırmacının ideal g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rd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ğ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ve normal olarak yapmak isteyip de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eşitli nedenlerle vazge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mek zorunda kaldığı şeyler araştırmanın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birinci t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 sınırlıklar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ındandır. 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206084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KAYNAKÇA </a:t>
            </a:r>
          </a:p>
          <a:p>
            <a:pPr algn="ctr"/>
            <a:endParaRPr lang="tr-TR" sz="3200" b="1" dirty="0" smtClean="0">
              <a:latin typeface="Calibri" panose="020F0502020204030204" pitchFamily="34" charset="0"/>
            </a:endParaRPr>
          </a:p>
          <a:p>
            <a:pPr algn="ctr"/>
            <a:r>
              <a:rPr lang="tr-TR" sz="2400" dirty="0" err="1" smtClean="0">
                <a:latin typeface="Calibri" panose="020F0502020204030204" pitchFamily="34" charset="0"/>
              </a:rPr>
              <a:t>Prof.Dr</a:t>
            </a:r>
            <a:r>
              <a:rPr lang="tr-TR" sz="2400" dirty="0" smtClean="0">
                <a:latin typeface="Calibri" panose="020F0502020204030204" pitchFamily="34" charset="0"/>
              </a:rPr>
              <a:t>.Niyazi KARASAR  Bilimsel Araştırma Yöntemi</a:t>
            </a:r>
          </a:p>
        </p:txBody>
      </p:sp>
      <p:pic>
        <p:nvPicPr>
          <p:cNvPr id="4" name="Resi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5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143</Words>
  <Application>Microsoft Office PowerPoint</Application>
  <PresentationFormat>Ekran Gösterisi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Symbol</vt:lpstr>
      <vt:lpstr>Times New Roman</vt:lpstr>
      <vt:lpstr>Wingdings</vt:lpstr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2017-10-13T08:07:21Z</dcterms:created>
  <dcterms:modified xsi:type="dcterms:W3CDTF">2020-05-11T21:34:41Z</dcterms:modified>
</cp:coreProperties>
</file>