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9A06EB39-8E99-45DA-8AF0-A578662A02C8}"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2124192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9A06EB39-8E99-45DA-8AF0-A578662A02C8}"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4036014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9A06EB39-8E99-45DA-8AF0-A578662A02C8}"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2091743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9A06EB39-8E99-45DA-8AF0-A578662A02C8}"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1979805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A06EB39-8E99-45DA-8AF0-A578662A02C8}"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3532823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9A06EB39-8E99-45DA-8AF0-A578662A02C8}" type="datetimeFigureOut">
              <a:rPr lang="en-US" smtClean="0"/>
              <a:t>11/12/2019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1834775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9A06EB39-8E99-45DA-8AF0-A578662A02C8}" type="datetimeFigureOut">
              <a:rPr lang="en-US" smtClean="0"/>
              <a:t>11/12/2019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225851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9A06EB39-8E99-45DA-8AF0-A578662A02C8}" type="datetimeFigureOut">
              <a:rPr lang="en-US" smtClean="0"/>
              <a:t>11/12/2019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93745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A06EB39-8E99-45DA-8AF0-A578662A02C8}" type="datetimeFigureOut">
              <a:rPr lang="en-US" smtClean="0"/>
              <a:t>11/12/2019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376483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A06EB39-8E99-45DA-8AF0-A578662A02C8}" type="datetimeFigureOut">
              <a:rPr lang="en-US" smtClean="0"/>
              <a:t>11/12/2019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2900644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A06EB39-8E99-45DA-8AF0-A578662A02C8}" type="datetimeFigureOut">
              <a:rPr lang="en-US" smtClean="0"/>
              <a:t>11/12/2019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5F4BB5E-974C-4531-8E86-FE023C89D7A2}" type="slidenum">
              <a:rPr lang="en-US" smtClean="0"/>
              <a:t>‹#›</a:t>
            </a:fld>
            <a:endParaRPr lang="en-US"/>
          </a:p>
        </p:txBody>
      </p:sp>
    </p:spTree>
    <p:extLst>
      <p:ext uri="{BB962C8B-B14F-4D97-AF65-F5344CB8AC3E}">
        <p14:creationId xmlns:p14="http://schemas.microsoft.com/office/powerpoint/2010/main" val="1592557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6EB39-8E99-45DA-8AF0-A578662A02C8}" type="datetimeFigureOut">
              <a:rPr lang="en-US" smtClean="0"/>
              <a:t>11/12/2019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4BB5E-974C-4531-8E86-FE023C89D7A2}" type="slidenum">
              <a:rPr lang="en-US" smtClean="0"/>
              <a:t>‹#›</a:t>
            </a:fld>
            <a:endParaRPr lang="en-US"/>
          </a:p>
        </p:txBody>
      </p:sp>
    </p:spTree>
    <p:extLst>
      <p:ext uri="{BB962C8B-B14F-4D97-AF65-F5344CB8AC3E}">
        <p14:creationId xmlns:p14="http://schemas.microsoft.com/office/powerpoint/2010/main" val="4146098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tr.wikipedia.org/wiki/I._D%C3%BCnya_Sava%C5%9F%C4%B1" TargetMode="External"/><Relationship Id="rId2" Type="http://schemas.openxmlformats.org/officeDocument/2006/relationships/hyperlink" Target="http://tr.wikipedia.org/wiki/1912_Yaz_Olimpiyatlar%C4%B1"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tr.wikipedia.org/wiki/1920_Yaz_Olimpiyatlar%C4%B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ki/Uluslararas%C4%B1_Olimpiyat_Komitesi" TargetMode="External"/><Relationship Id="rId2" Type="http://schemas.openxmlformats.org/officeDocument/2006/relationships/hyperlink" Target="http://tr.wikipedia.org/wiki/Pierre_de_Coubertin"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tr.wikipedia.org/wiki/Yunanistan" TargetMode="External"/><Relationship Id="rId7" Type="http://schemas.openxmlformats.org/officeDocument/2006/relationships/image" Target="../media/image4.jpeg"/><Relationship Id="rId2" Type="http://schemas.openxmlformats.org/officeDocument/2006/relationships/hyperlink" Target="http://tr.wikipedia.org/w/index.php?title=Olimpiyat_Ate%C5%9Fi&amp;action=edit&amp;redlink=1" TargetMode="External"/><Relationship Id="rId1" Type="http://schemas.openxmlformats.org/officeDocument/2006/relationships/slideLayout" Target="../slideLayouts/slideLayout2.xml"/><Relationship Id="rId6" Type="http://schemas.openxmlformats.org/officeDocument/2006/relationships/hyperlink" Target="http://tr.wikipedia.org/wiki/1936_Yaz_Olimpiyatlar%C4%B1" TargetMode="External"/><Relationship Id="rId5" Type="http://schemas.openxmlformats.org/officeDocument/2006/relationships/hyperlink" Target="http://tr.wikipedia.org/wiki/Mercek" TargetMode="External"/><Relationship Id="rId4" Type="http://schemas.openxmlformats.org/officeDocument/2006/relationships/hyperlink" Target="http://tr.wikipedia.org/wiki/Olimpos_Da%C4%9F%C4%B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tr.wikipedia.org/wiki/1980_Yaz_Olimpiyatlar%C4%B1" TargetMode="External"/><Relationship Id="rId2" Type="http://schemas.openxmlformats.org/officeDocument/2006/relationships/hyperlink" Target="http://tr.wikipedia.org/wiki/1968_Yaz_Olimpiyatlar%C4%B1" TargetMode="Externa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hyperlink" Target="http://tr.wikipedia.org/wiki/Mish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tr.wikipedia.org/wiki/1920_Yaz_Olimpiyatlar%C4%B1" TargetMode="External"/><Relationship Id="rId2" Type="http://schemas.openxmlformats.org/officeDocument/2006/relationships/hyperlink" Target="http://tr.wikipedia.org/wiki/2008_Yaz_Olimpiyatlar%C4%B1"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tr.wikipedia.org/w/index.php?title=Victor_Boin&amp;action=edit&amp;redlink=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tr.wikipedia.org/wiki/G%C3%BCm%C3%BC%C5%9F_madalya" TargetMode="External"/><Relationship Id="rId2" Type="http://schemas.openxmlformats.org/officeDocument/2006/relationships/hyperlink" Target="http://tr.wikipedia.org/wiki/Alt%C4%B1n_madalya" TargetMode="External"/><Relationship Id="rId1" Type="http://schemas.openxmlformats.org/officeDocument/2006/relationships/slideLayout" Target="../slideLayouts/slideLayout2.xml"/><Relationship Id="rId6" Type="http://schemas.openxmlformats.org/officeDocument/2006/relationships/hyperlink" Target="http://tr.wikipedia.org/wiki/Nike_(mitoloji)" TargetMode="External"/><Relationship Id="rId5" Type="http://schemas.openxmlformats.org/officeDocument/2006/relationships/hyperlink" Target="http://tr.wikipedia.org/wiki/IOC" TargetMode="External"/><Relationship Id="rId4" Type="http://schemas.openxmlformats.org/officeDocument/2006/relationships/hyperlink" Target="http://tr.wikipedia.org/wiki/Bronz_madaly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Olimpik Semboller</a:t>
            </a:r>
            <a:endParaRPr lang="en-US" dirty="0"/>
          </a:p>
        </p:txBody>
      </p:sp>
      <p:sp>
        <p:nvSpPr>
          <p:cNvPr id="3" name="Alt Başlık 2"/>
          <p:cNvSpPr>
            <a:spLocks noGrp="1"/>
          </p:cNvSpPr>
          <p:nvPr>
            <p:ph type="subTitle" idx="1"/>
          </p:nvPr>
        </p:nvSpPr>
        <p:spPr/>
        <p:txBody>
          <a:bodyPr/>
          <a:lstStyle/>
          <a:p>
            <a:r>
              <a:rPr lang="tr-TR" dirty="0" smtClean="0"/>
              <a:t>Dr. Burcu Ertaş Dölek </a:t>
            </a:r>
            <a:endParaRPr lang="en-US" dirty="0"/>
          </a:p>
        </p:txBody>
      </p:sp>
    </p:spTree>
    <p:extLst>
      <p:ext uri="{BB962C8B-B14F-4D97-AF65-F5344CB8AC3E}">
        <p14:creationId xmlns:p14="http://schemas.microsoft.com/office/powerpoint/2010/main" val="2448250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5194920" cy="1143000"/>
          </a:xfrm>
        </p:spPr>
        <p:txBody>
          <a:bodyPr/>
          <a:lstStyle/>
          <a:p>
            <a:r>
              <a:rPr lang="tr-TR" dirty="0" smtClean="0"/>
              <a:t>SEMBOLLER</a:t>
            </a:r>
            <a:endParaRPr lang="tr-TR" dirty="0"/>
          </a:p>
        </p:txBody>
      </p:sp>
      <p:sp>
        <p:nvSpPr>
          <p:cNvPr id="3" name="2 İçerik Yer Tutucusu"/>
          <p:cNvSpPr>
            <a:spLocks noGrp="1"/>
          </p:cNvSpPr>
          <p:nvPr>
            <p:ph idx="1"/>
          </p:nvPr>
        </p:nvSpPr>
        <p:spPr>
          <a:xfrm>
            <a:off x="1919536" y="2132857"/>
            <a:ext cx="8291264" cy="3993307"/>
          </a:xfrm>
        </p:spPr>
        <p:txBody>
          <a:bodyPr>
            <a:normAutofit lnSpcReduction="10000"/>
          </a:bodyPr>
          <a:lstStyle/>
          <a:p>
            <a:pPr>
              <a:buNone/>
            </a:pPr>
            <a:r>
              <a:rPr lang="tr-TR" dirty="0" smtClean="0"/>
              <a:t>		BAYRAK</a:t>
            </a:r>
          </a:p>
          <a:p>
            <a:pPr>
              <a:buNone/>
            </a:pPr>
            <a:r>
              <a:rPr lang="tr-TR" dirty="0" smtClean="0"/>
              <a:t>		5 kıtadan ülkelerin katıldığı ilk olimpiyat ise </a:t>
            </a:r>
            <a:r>
              <a:rPr lang="tr-TR" dirty="0" smtClean="0">
                <a:hlinkClick r:id="rId2" tooltip="1912 Yaz Olimpiyatları"/>
              </a:rPr>
              <a:t>1912 Yaz Olimpiyatları</a:t>
            </a:r>
            <a:r>
              <a:rPr lang="tr-TR" dirty="0" smtClean="0"/>
              <a:t>'dır. Seçilen bu renklerden en az biri her ülkenin bayrağında bulunmaktadır. Dolayısıyla sanılanın aksine bayraktaki renklerin herhangi bir kıtayı temsil etmemektedir, ülkeleri temsil etmektedir. Olimpiyat bayrağı 1914'te kabul edildi ve 1916'daki olimpiyatlarda kullanılması kararlaştırıldı. Ancak 1916 Olimpiyatları </a:t>
            </a:r>
            <a:r>
              <a:rPr lang="tr-TR" dirty="0" smtClean="0">
                <a:hlinkClick r:id="rId3" tooltip="I. Dünya Savaşı"/>
              </a:rPr>
              <a:t>I. Dünya Savaşı</a:t>
            </a:r>
            <a:r>
              <a:rPr lang="tr-TR" dirty="0" smtClean="0"/>
              <a:t> nedeniyle iptal edilince, bayrak ilk olarak </a:t>
            </a:r>
            <a:r>
              <a:rPr lang="tr-TR" dirty="0" smtClean="0">
                <a:hlinkClick r:id="rId4" tooltip="1920 Yaz Olimpiyatları"/>
              </a:rPr>
              <a:t>1920 Yaz Olimpiyatları</a:t>
            </a:r>
            <a:r>
              <a:rPr lang="tr-TR" dirty="0" smtClean="0"/>
              <a:t>'nda kullanıldı.</a:t>
            </a:r>
            <a:endParaRPr lang="tr-TR" dirty="0"/>
          </a:p>
        </p:txBody>
      </p:sp>
      <p:pic>
        <p:nvPicPr>
          <p:cNvPr id="10242" name="Picture 2" descr="http://blogs.stthomas.edu/realestate/files/2012/07/Olympic-Flag.jpg"/>
          <p:cNvPicPr>
            <a:picLocks noChangeAspect="1" noChangeArrowheads="1"/>
          </p:cNvPicPr>
          <p:nvPr/>
        </p:nvPicPr>
        <p:blipFill>
          <a:blip r:embed="rId5" cstate="print"/>
          <a:srcRect/>
          <a:stretch>
            <a:fillRect/>
          </a:stretch>
        </p:blipFill>
        <p:spPr bwMode="auto">
          <a:xfrm>
            <a:off x="6635989" y="404664"/>
            <a:ext cx="3130297" cy="2088232"/>
          </a:xfrm>
          <a:prstGeom prst="rect">
            <a:avLst/>
          </a:prstGeom>
          <a:noFill/>
        </p:spPr>
      </p:pic>
    </p:spTree>
    <p:extLst>
      <p:ext uri="{BB962C8B-B14F-4D97-AF65-F5344CB8AC3E}">
        <p14:creationId xmlns:p14="http://schemas.microsoft.com/office/powerpoint/2010/main" val="194350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924945"/>
            <a:ext cx="8229600" cy="3201219"/>
          </a:xfrm>
        </p:spPr>
        <p:txBody>
          <a:bodyPr>
            <a:normAutofit fontScale="92500" lnSpcReduction="10000"/>
          </a:bodyPr>
          <a:lstStyle/>
          <a:p>
            <a:pPr>
              <a:buNone/>
            </a:pPr>
            <a:r>
              <a:rPr lang="tr-TR" dirty="0" smtClean="0"/>
              <a:t>	SLOGAN</a:t>
            </a:r>
          </a:p>
          <a:p>
            <a:pPr>
              <a:buNone/>
            </a:pPr>
            <a:r>
              <a:rPr lang="tr-TR" dirty="0" smtClean="0"/>
              <a:t>		Olimpiyatların sloganı üç kelimelik </a:t>
            </a:r>
            <a:r>
              <a:rPr lang="tr-TR" dirty="0" err="1" smtClean="0"/>
              <a:t>latince</a:t>
            </a:r>
            <a:r>
              <a:rPr lang="tr-TR" dirty="0" smtClean="0"/>
              <a:t> ifadedir: </a:t>
            </a:r>
            <a:r>
              <a:rPr lang="tr-TR" i="1" dirty="0" err="1" smtClean="0"/>
              <a:t>Citius</a:t>
            </a:r>
            <a:r>
              <a:rPr lang="tr-TR" i="1" dirty="0" smtClean="0"/>
              <a:t>, </a:t>
            </a:r>
            <a:r>
              <a:rPr lang="tr-TR" i="1" dirty="0" err="1" smtClean="0"/>
              <a:t>Altius</a:t>
            </a:r>
            <a:r>
              <a:rPr lang="tr-TR" i="1" dirty="0" smtClean="0"/>
              <a:t>, </a:t>
            </a:r>
            <a:r>
              <a:rPr lang="tr-TR" i="1" dirty="0" err="1" smtClean="0"/>
              <a:t>Fortius</a:t>
            </a:r>
            <a:r>
              <a:rPr lang="tr-TR" dirty="0" smtClean="0"/>
              <a:t>. "Daha hızlı, Daha yüksek, Daha güçlü." anlamına gelen ifade sporcunun birinci olmayı değil, elinden gelenin en iyisini yapmasını öğütler. Sloganın bir diğer anlamı da şudur: "En önemlisi kazanmak değil, katılmaktır". Slogan </a:t>
            </a:r>
            <a:r>
              <a:rPr lang="tr-TR" dirty="0" err="1" smtClean="0">
                <a:hlinkClick r:id="rId2" tooltip="Pierre de Coubertin"/>
              </a:rPr>
              <a:t>Pierre</a:t>
            </a:r>
            <a:r>
              <a:rPr lang="tr-TR" dirty="0" smtClean="0">
                <a:hlinkClick r:id="rId2" tooltip="Pierre de Coubertin"/>
              </a:rPr>
              <a:t> de </a:t>
            </a:r>
            <a:r>
              <a:rPr lang="tr-TR" dirty="0" err="1" smtClean="0">
                <a:hlinkClick r:id="rId2" tooltip="Pierre de Coubertin"/>
              </a:rPr>
              <a:t>Coubertin</a:t>
            </a:r>
            <a:r>
              <a:rPr lang="tr-TR" dirty="0" err="1" smtClean="0"/>
              <a:t>'in</a:t>
            </a:r>
            <a:r>
              <a:rPr lang="tr-TR" dirty="0" smtClean="0"/>
              <a:t> önerisiyle 1894'te </a:t>
            </a:r>
            <a:r>
              <a:rPr lang="tr-TR" dirty="0" smtClean="0">
                <a:hlinkClick r:id="rId3" tooltip="Uluslararası Olimpiyat Komitesi"/>
              </a:rPr>
              <a:t>Uluslararası Olimpiyat Komitesi</a:t>
            </a:r>
            <a:r>
              <a:rPr lang="tr-TR" dirty="0" smtClean="0"/>
              <a:t>'nin kuruluşuyla beraber kabul edildi.</a:t>
            </a:r>
            <a:endParaRPr lang="tr-TR" dirty="0"/>
          </a:p>
        </p:txBody>
      </p:sp>
      <p:pic>
        <p:nvPicPr>
          <p:cNvPr id="9218" name="Picture 2" descr="http://images.fineartamerica.com/images-medium-large-5/citius-altius-fortius-oympic-art-on-white-adam-long.jpg"/>
          <p:cNvPicPr>
            <a:picLocks noChangeAspect="1" noChangeArrowheads="1"/>
          </p:cNvPicPr>
          <p:nvPr/>
        </p:nvPicPr>
        <p:blipFill>
          <a:blip r:embed="rId4" cstate="print"/>
          <a:srcRect/>
          <a:stretch>
            <a:fillRect/>
          </a:stretch>
        </p:blipFill>
        <p:spPr bwMode="auto">
          <a:xfrm>
            <a:off x="7248129" y="404664"/>
            <a:ext cx="2592287" cy="2592288"/>
          </a:xfrm>
          <a:prstGeom prst="rect">
            <a:avLst/>
          </a:prstGeom>
          <a:noFill/>
        </p:spPr>
      </p:pic>
      <p:pic>
        <p:nvPicPr>
          <p:cNvPr id="9220" name="Picture 4" descr="http://www.tiffanykruger.co.za/wp-content/uploads/Medaille.png"/>
          <p:cNvPicPr>
            <a:picLocks noChangeAspect="1" noChangeArrowheads="1"/>
          </p:cNvPicPr>
          <p:nvPr/>
        </p:nvPicPr>
        <p:blipFill>
          <a:blip r:embed="rId5" cstate="print"/>
          <a:srcRect/>
          <a:stretch>
            <a:fillRect/>
          </a:stretch>
        </p:blipFill>
        <p:spPr bwMode="auto">
          <a:xfrm>
            <a:off x="4367808" y="620688"/>
            <a:ext cx="2076450" cy="2076450"/>
          </a:xfrm>
          <a:prstGeom prst="rect">
            <a:avLst/>
          </a:prstGeom>
          <a:noFill/>
        </p:spPr>
      </p:pic>
    </p:spTree>
    <p:extLst>
      <p:ext uri="{BB962C8B-B14F-4D97-AF65-F5344CB8AC3E}">
        <p14:creationId xmlns:p14="http://schemas.microsoft.com/office/powerpoint/2010/main" val="3856756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2348881"/>
            <a:ext cx="7992888" cy="3777283"/>
          </a:xfrm>
        </p:spPr>
        <p:txBody>
          <a:bodyPr>
            <a:normAutofit fontScale="92500" lnSpcReduction="10000"/>
          </a:bodyPr>
          <a:lstStyle/>
          <a:p>
            <a:pPr>
              <a:buNone/>
            </a:pPr>
            <a:r>
              <a:rPr lang="tr-TR" dirty="0" smtClean="0"/>
              <a:t>	MEŞALE</a:t>
            </a:r>
          </a:p>
          <a:p>
            <a:pPr>
              <a:buNone/>
            </a:pPr>
            <a:r>
              <a:rPr lang="tr-TR" dirty="0" smtClean="0"/>
              <a:t>		Her olimpiyat öncesinde törenle </a:t>
            </a:r>
            <a:r>
              <a:rPr lang="tr-TR" dirty="0" smtClean="0">
                <a:hlinkClick r:id="rId2" tooltip="Olimpiyat Ateşi (sayfa mevcut değil)"/>
              </a:rPr>
              <a:t>Olimpiyat Ateşi</a:t>
            </a:r>
            <a:r>
              <a:rPr lang="tr-TR" dirty="0" smtClean="0"/>
              <a:t> yakılır ve kapanışa kadar yanar. Olimpiyat meşalesi Antik dönemde olduğu gibi günümüzde de </a:t>
            </a:r>
            <a:r>
              <a:rPr lang="tr-TR" dirty="0" smtClean="0">
                <a:hlinkClick r:id="rId3" tooltip="Yunanistan"/>
              </a:rPr>
              <a:t>Yunanistan</a:t>
            </a:r>
            <a:r>
              <a:rPr lang="tr-TR" dirty="0" smtClean="0"/>
              <a:t>'ın </a:t>
            </a:r>
            <a:r>
              <a:rPr lang="tr-TR" dirty="0" err="1" smtClean="0">
                <a:hlinkClick r:id="rId4" tooltip="Olimpos Dağı"/>
              </a:rPr>
              <a:t>Olimpos</a:t>
            </a:r>
            <a:r>
              <a:rPr lang="tr-TR" dirty="0" smtClean="0"/>
              <a:t> dağında </a:t>
            </a:r>
            <a:r>
              <a:rPr lang="tr-TR" dirty="0" smtClean="0">
                <a:hlinkClick r:id="rId5" tooltip="Mercek"/>
              </a:rPr>
              <a:t>mercek</a:t>
            </a:r>
            <a:r>
              <a:rPr lang="tr-TR" dirty="0" smtClean="0"/>
              <a:t> yardımıyla Güneş ışığı kullanılarak yakılır. Yakılan meşale olimpiyatların düzenleneceği yere kadar ülke ülke dolaştırılır ve olimpiyatlar açılış törenindeki Olimpiyat ateşi bu meşale ile yakılır. Olimpiyat Ateşi ilk olarak </a:t>
            </a:r>
            <a:r>
              <a:rPr lang="tr-TR" dirty="0" smtClean="0">
                <a:hlinkClick r:id="rId6" tooltip="1936 Yaz Olimpiyatları"/>
              </a:rPr>
              <a:t>1936 Yaz Olimpiyatları</a:t>
            </a:r>
            <a:r>
              <a:rPr lang="tr-TR" dirty="0" smtClean="0"/>
              <a:t>'nda kullanıldı.</a:t>
            </a:r>
            <a:endParaRPr lang="tr-TR" dirty="0"/>
          </a:p>
        </p:txBody>
      </p:sp>
      <p:pic>
        <p:nvPicPr>
          <p:cNvPr id="8194" name="Picture 2" descr="http://i.sabah.com.tr/sbh/2012/06/18/39501119990.jpg"/>
          <p:cNvPicPr>
            <a:picLocks noChangeAspect="1" noChangeArrowheads="1"/>
          </p:cNvPicPr>
          <p:nvPr/>
        </p:nvPicPr>
        <p:blipFill>
          <a:blip r:embed="rId7" cstate="print"/>
          <a:srcRect/>
          <a:stretch>
            <a:fillRect/>
          </a:stretch>
        </p:blipFill>
        <p:spPr bwMode="auto">
          <a:xfrm>
            <a:off x="6672064" y="0"/>
            <a:ext cx="3361164" cy="1872208"/>
          </a:xfrm>
          <a:prstGeom prst="rect">
            <a:avLst/>
          </a:prstGeom>
          <a:noFill/>
        </p:spPr>
      </p:pic>
      <p:pic>
        <p:nvPicPr>
          <p:cNvPr id="8196" name="Picture 4" descr="http://www.dw.de/image/0,,15939786_303,00.jpg"/>
          <p:cNvPicPr>
            <a:picLocks noChangeAspect="1" noChangeArrowheads="1"/>
          </p:cNvPicPr>
          <p:nvPr/>
        </p:nvPicPr>
        <p:blipFill>
          <a:blip r:embed="rId8" cstate="print"/>
          <a:srcRect/>
          <a:stretch>
            <a:fillRect/>
          </a:stretch>
        </p:blipFill>
        <p:spPr bwMode="auto">
          <a:xfrm>
            <a:off x="2639616" y="188640"/>
            <a:ext cx="3672408" cy="2067042"/>
          </a:xfrm>
          <a:prstGeom prst="rect">
            <a:avLst/>
          </a:prstGeom>
          <a:noFill/>
        </p:spPr>
      </p:pic>
    </p:spTree>
    <p:extLst>
      <p:ext uri="{BB962C8B-B14F-4D97-AF65-F5344CB8AC3E}">
        <p14:creationId xmlns:p14="http://schemas.microsoft.com/office/powerpoint/2010/main" val="787369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3717033"/>
            <a:ext cx="8147248" cy="2625155"/>
          </a:xfrm>
        </p:spPr>
        <p:txBody>
          <a:bodyPr>
            <a:normAutofit lnSpcReduction="10000"/>
          </a:bodyPr>
          <a:lstStyle/>
          <a:p>
            <a:pPr>
              <a:buNone/>
            </a:pPr>
            <a:r>
              <a:rPr lang="tr-TR" dirty="0" smtClean="0"/>
              <a:t>	MASKOT</a:t>
            </a:r>
          </a:p>
          <a:p>
            <a:pPr>
              <a:buNone/>
            </a:pPr>
            <a:r>
              <a:rPr lang="tr-TR" dirty="0" smtClean="0"/>
              <a:t>	Olimpiyat maskotu, ev sahibi ülkenin kültürel değerlerini yansıtır ve genellikle bir hayvan ya da insan figürüdür. Olimpiyat Maskotu ilk olarak </a:t>
            </a:r>
            <a:r>
              <a:rPr lang="tr-TR" dirty="0" smtClean="0">
                <a:hlinkClick r:id="rId2" tooltip="1968 Yaz Olimpiyatları"/>
              </a:rPr>
              <a:t>1968 Yaz Olimpiyatları</a:t>
            </a:r>
            <a:r>
              <a:rPr lang="tr-TR" dirty="0" smtClean="0"/>
              <a:t>'nda kullanıldı. Olimpik </a:t>
            </a:r>
            <a:r>
              <a:rPr lang="tr-TR" dirty="0" err="1" smtClean="0"/>
              <a:t>maskotlararasında</a:t>
            </a:r>
            <a:r>
              <a:rPr lang="tr-TR" dirty="0" smtClean="0"/>
              <a:t> en ünlüsü </a:t>
            </a:r>
            <a:r>
              <a:rPr lang="tr-TR" dirty="0" smtClean="0">
                <a:hlinkClick r:id="rId3" tooltip="1980 Yaz Olimpiyatları"/>
              </a:rPr>
              <a:t>1980 Yaz Olimpiyatları</a:t>
            </a:r>
            <a:r>
              <a:rPr lang="tr-TR" dirty="0" smtClean="0"/>
              <a:t>'nda kullanılan </a:t>
            </a:r>
            <a:r>
              <a:rPr lang="tr-TR" dirty="0" err="1" smtClean="0">
                <a:hlinkClick r:id="rId4" tooltip="Misha"/>
              </a:rPr>
              <a:t>Misha</a:t>
            </a:r>
            <a:r>
              <a:rPr lang="tr-TR" dirty="0" err="1" smtClean="0"/>
              <a:t>'dır</a:t>
            </a:r>
            <a:r>
              <a:rPr lang="tr-TR" dirty="0" smtClean="0"/>
              <a:t>.</a:t>
            </a:r>
            <a:endParaRPr lang="tr-TR" dirty="0"/>
          </a:p>
        </p:txBody>
      </p:sp>
      <p:pic>
        <p:nvPicPr>
          <p:cNvPr id="7170" name="Picture 2" descr="RIAN archive 488322 Flag-bearers of states-participants of the XXII Summer Olympic Games.jpg"/>
          <p:cNvPicPr>
            <a:picLocks noChangeAspect="1" noChangeArrowheads="1"/>
          </p:cNvPicPr>
          <p:nvPr/>
        </p:nvPicPr>
        <p:blipFill>
          <a:blip r:embed="rId5" cstate="print"/>
          <a:srcRect/>
          <a:stretch>
            <a:fillRect/>
          </a:stretch>
        </p:blipFill>
        <p:spPr bwMode="auto">
          <a:xfrm>
            <a:off x="8112224" y="188641"/>
            <a:ext cx="1941384" cy="2920901"/>
          </a:xfrm>
          <a:prstGeom prst="rect">
            <a:avLst/>
          </a:prstGeom>
          <a:noFill/>
        </p:spPr>
      </p:pic>
      <p:pic>
        <p:nvPicPr>
          <p:cNvPr id="7172" name="Picture 4" descr="http://www.gsb.gov.tr/londra2012/resimler/buyuk/maskott.jpg"/>
          <p:cNvPicPr>
            <a:picLocks noChangeAspect="1" noChangeArrowheads="1"/>
          </p:cNvPicPr>
          <p:nvPr/>
        </p:nvPicPr>
        <p:blipFill>
          <a:blip r:embed="rId6" cstate="print"/>
          <a:srcRect/>
          <a:stretch>
            <a:fillRect/>
          </a:stretch>
        </p:blipFill>
        <p:spPr bwMode="auto">
          <a:xfrm>
            <a:off x="2207568" y="476672"/>
            <a:ext cx="5700102" cy="3024336"/>
          </a:xfrm>
          <a:prstGeom prst="rect">
            <a:avLst/>
          </a:prstGeom>
          <a:noFill/>
        </p:spPr>
      </p:pic>
    </p:spTree>
    <p:extLst>
      <p:ext uri="{BB962C8B-B14F-4D97-AF65-F5344CB8AC3E}">
        <p14:creationId xmlns:p14="http://schemas.microsoft.com/office/powerpoint/2010/main" val="1608321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727848" y="836712"/>
            <a:ext cx="5266928" cy="1156990"/>
          </a:xfrm>
        </p:spPr>
        <p:txBody>
          <a:bodyPr/>
          <a:lstStyle/>
          <a:p>
            <a:r>
              <a:rPr lang="tr-TR" dirty="0" smtClean="0"/>
              <a:t>AÇILIŞ TÖRENİ</a:t>
            </a:r>
            <a:endParaRPr lang="tr-TR" dirty="0"/>
          </a:p>
        </p:txBody>
      </p:sp>
      <p:sp>
        <p:nvSpPr>
          <p:cNvPr id="3" name="2 İçerik Yer Tutucusu"/>
          <p:cNvSpPr>
            <a:spLocks noGrp="1"/>
          </p:cNvSpPr>
          <p:nvPr>
            <p:ph idx="1"/>
          </p:nvPr>
        </p:nvSpPr>
        <p:spPr>
          <a:xfrm>
            <a:off x="1991544" y="2720678"/>
            <a:ext cx="8291264" cy="3732659"/>
          </a:xfrm>
        </p:spPr>
        <p:txBody>
          <a:bodyPr>
            <a:normAutofit fontScale="92500" lnSpcReduction="20000"/>
          </a:bodyPr>
          <a:lstStyle/>
          <a:p>
            <a:pPr>
              <a:buNone/>
            </a:pPr>
            <a:r>
              <a:rPr lang="tr-TR" dirty="0" smtClean="0"/>
              <a:t>		Oyunlar öncesinde olimpik kurallar gereği açılış töreni düzenlenir. Tören genellikle ev sahibi ülke ulusal marşının okunması ve bayrağının göndere çekilmesi ile başlar. Daha sonra genellikle müzik, dans ve görsel sanatlardan oluşan etkinlikler sunulur. Açılış törenleri günümüzde yüksek maliyetlerle düzenlenmektedir. </a:t>
            </a:r>
            <a:r>
              <a:rPr lang="tr-TR" dirty="0" smtClean="0">
                <a:hlinkClick r:id="rId2" tooltip="2008 Yaz Olimpiyatları"/>
              </a:rPr>
              <a:t>2008 Yaz Olimpiyatları</a:t>
            </a:r>
            <a:r>
              <a:rPr lang="tr-TR" dirty="0" smtClean="0"/>
              <a:t> açılış töreni yaklaşık 100 milyon dolara mal olmuştur.</a:t>
            </a:r>
          </a:p>
          <a:p>
            <a:r>
              <a:rPr lang="tr-TR" dirty="0" smtClean="0"/>
              <a:t>Açılış töreni sırasında bütün sporcular ve hakemler olimpiyat yemini ederler. Bu yemin ev sahibi ülkenin seçtiği bir sporcu tarafından tüm sporcular adına okunur. İlk sporcu yemini </a:t>
            </a:r>
            <a:r>
              <a:rPr lang="tr-TR" dirty="0" smtClean="0">
                <a:hlinkClick r:id="rId3" tooltip="1920 Yaz Olimpiyatları"/>
              </a:rPr>
              <a:t>1920 Yaz Olimpiyatları</a:t>
            </a:r>
            <a:r>
              <a:rPr lang="tr-TR" dirty="0" smtClean="0"/>
              <a:t>'nda </a:t>
            </a:r>
            <a:r>
              <a:rPr lang="tr-TR" dirty="0" smtClean="0">
                <a:hlinkClick r:id="rId4" tooltip="Victor Boin (sayfa mevcut değil)"/>
              </a:rPr>
              <a:t>Victor </a:t>
            </a:r>
            <a:r>
              <a:rPr lang="tr-TR" dirty="0" err="1" smtClean="0">
                <a:hlinkClick r:id="rId4" tooltip="Victor Boin (sayfa mevcut değil)"/>
              </a:rPr>
              <a:t>Boin</a:t>
            </a:r>
            <a:r>
              <a:rPr lang="tr-TR" dirty="0" smtClean="0"/>
              <a:t> tarafından okundu.</a:t>
            </a:r>
          </a:p>
          <a:p>
            <a:endParaRPr lang="tr-TR" dirty="0"/>
          </a:p>
        </p:txBody>
      </p:sp>
      <p:pic>
        <p:nvPicPr>
          <p:cNvPr id="6146" name="Picture 2" descr="http://www.olympic-museum.de/first/boin.jpg"/>
          <p:cNvPicPr>
            <a:picLocks noChangeAspect="1" noChangeArrowheads="1"/>
          </p:cNvPicPr>
          <p:nvPr/>
        </p:nvPicPr>
        <p:blipFill>
          <a:blip r:embed="rId5" cstate="print"/>
          <a:srcRect/>
          <a:stretch>
            <a:fillRect/>
          </a:stretch>
        </p:blipFill>
        <p:spPr bwMode="auto">
          <a:xfrm>
            <a:off x="2279576" y="260649"/>
            <a:ext cx="2266950" cy="2276475"/>
          </a:xfrm>
          <a:prstGeom prst="rect">
            <a:avLst/>
          </a:prstGeom>
          <a:noFill/>
        </p:spPr>
      </p:pic>
    </p:spTree>
    <p:extLst>
      <p:ext uri="{BB962C8B-B14F-4D97-AF65-F5344CB8AC3E}">
        <p14:creationId xmlns:p14="http://schemas.microsoft.com/office/powerpoint/2010/main" val="2926636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MADALYA TÖRENİ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Her olimpiyat yarışından sonra bir madalya töreni düzenlenmektedir. Kazanan en yüksekte olmak üzere üç sıralı bir kürsüde yarışı ilk üç sırada bitirenlere madalya verilmektedir. Kazanana </a:t>
            </a:r>
            <a:r>
              <a:rPr lang="tr-TR" dirty="0" smtClean="0">
                <a:hlinkClick r:id="rId2" tooltip="Altın madalya"/>
              </a:rPr>
              <a:t>altın</a:t>
            </a:r>
            <a:r>
              <a:rPr lang="tr-TR" dirty="0" smtClean="0"/>
              <a:t>, ikinciye </a:t>
            </a:r>
            <a:r>
              <a:rPr lang="tr-TR" dirty="0" smtClean="0">
                <a:hlinkClick r:id="rId3" tooltip="Gümüş madalya"/>
              </a:rPr>
              <a:t>gümüş</a:t>
            </a:r>
            <a:r>
              <a:rPr lang="tr-TR" dirty="0" smtClean="0"/>
              <a:t> ve üçüncüye </a:t>
            </a:r>
            <a:r>
              <a:rPr lang="tr-TR" dirty="0" smtClean="0">
                <a:hlinkClick r:id="rId4" tooltip="Bronz madalya"/>
              </a:rPr>
              <a:t>bronz madalya</a:t>
            </a:r>
            <a:r>
              <a:rPr lang="tr-TR" dirty="0" smtClean="0"/>
              <a:t> verilir. </a:t>
            </a:r>
            <a:r>
              <a:rPr lang="tr-TR" dirty="0" smtClean="0">
                <a:hlinkClick r:id="rId5" tooltip="IOC"/>
              </a:rPr>
              <a:t>IOC</a:t>
            </a:r>
            <a:r>
              <a:rPr lang="tr-TR" dirty="0" smtClean="0"/>
              <a:t> üyesi tarafından verilen madalyalardan sonra ulusal bayrakların altında kazanan kişinin ülkesinin milli marşı çalınır. Bu madalya töreni yarış sonunda veya en geç bir gün sonra düzenlenmektedir.</a:t>
            </a:r>
          </a:p>
          <a:p>
            <a:pPr>
              <a:buNone/>
            </a:pPr>
            <a:r>
              <a:rPr lang="tr-TR" dirty="0" smtClean="0"/>
              <a:t>		Altın ve gümüş madalyalar kaplamadır. Madalyanın bir yüzünde 1928'den beri elinde zafer çelengi tutan zafer tanrıçası </a:t>
            </a:r>
            <a:r>
              <a:rPr lang="tr-TR" dirty="0" err="1" smtClean="0">
                <a:hlinkClick r:id="rId6" tooltip="Nike (mitoloji)"/>
              </a:rPr>
              <a:t>Nike</a:t>
            </a:r>
            <a:r>
              <a:rPr lang="tr-TR" dirty="0" smtClean="0"/>
              <a:t> kabartması, diğer yüzünde olimpiyatın düzenlendiği ülke ile ilgili yerel motifler bulunmaktadır.</a:t>
            </a:r>
          </a:p>
          <a:p>
            <a:endParaRPr lang="tr-TR" dirty="0"/>
          </a:p>
        </p:txBody>
      </p:sp>
    </p:spTree>
    <p:extLst>
      <p:ext uri="{BB962C8B-B14F-4D97-AF65-F5344CB8AC3E}">
        <p14:creationId xmlns:p14="http://schemas.microsoft.com/office/powerpoint/2010/main" val="15605518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Olimpik Semboller</vt:lpstr>
      <vt:lpstr>SEMBOLLER</vt:lpstr>
      <vt:lpstr>PowerPoint Sunusu</vt:lpstr>
      <vt:lpstr>PowerPoint Sunusu</vt:lpstr>
      <vt:lpstr>PowerPoint Sunusu</vt:lpstr>
      <vt:lpstr>AÇILIŞ TÖRENİ</vt:lpstr>
      <vt:lpstr>MADALYA TÖRENİ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Olimpik Semboller</dc:title>
  <dc:creator>BURCU</dc:creator>
  <cp:lastModifiedBy>BURCU</cp:lastModifiedBy>
  <cp:revision>1</cp:revision>
  <dcterms:created xsi:type="dcterms:W3CDTF">2019-11-12T17:26:41Z</dcterms:created>
  <dcterms:modified xsi:type="dcterms:W3CDTF">2019-11-12T17:26:50Z</dcterms:modified>
</cp:coreProperties>
</file>