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69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03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24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7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066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1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1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65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19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67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2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F8D80EF-9E26-4FEC-ADA8-9FBA0B7F8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tr-TR" sz="7900" dirty="0"/>
              <a:t>Roma Hukuku </a:t>
            </a:r>
            <a:r>
              <a:rPr lang="tr-TR" sz="7900"/>
              <a:t>(25. </a:t>
            </a:r>
            <a:r>
              <a:rPr lang="tr-TR" sz="7900" dirty="0"/>
              <a:t>hafta)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C05838-F8AC-4B31-AB17-C1C8E480E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</a:rPr>
              <a:t>Prof. Dr. Ahmet Nadi GÜNAL</a:t>
            </a:r>
          </a:p>
          <a:p>
            <a:r>
              <a:rPr lang="tr-TR" b="1" dirty="0">
                <a:solidFill>
                  <a:srgbClr val="FFFFFF"/>
                </a:solidFill>
              </a:rPr>
              <a:t>Arş. Gör. Alaz TARHAN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021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3CC8F8-CF4B-4FE7-B063-2FC6E13EC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MÜLKİYETİN KAZANILMA YOLLARI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ECD253-9DA7-4191-9144-F5B3CAFDA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Roma Hukuku’nda mülkiyetin kazanılma yolları, Pandekt hukukçularının yaptığı ayrıma göre, iki ana başlık altında incelenebilmektedir:</a:t>
            </a:r>
          </a:p>
          <a:p>
            <a:pPr algn="just"/>
            <a:r>
              <a:rPr lang="tr-TR" dirty="0"/>
              <a:t>1) Mülkiyetin aslen kazanılma yolları</a:t>
            </a:r>
          </a:p>
          <a:p>
            <a:pPr algn="just"/>
            <a:r>
              <a:rPr lang="tr-TR" dirty="0"/>
              <a:t>2) Mülkiyetin devren kazanılma yolları</a:t>
            </a:r>
          </a:p>
          <a:p>
            <a:pPr algn="just"/>
            <a:r>
              <a:rPr lang="tr-TR" dirty="0"/>
              <a:t>3) Kazandırıcı zamanaşımı</a:t>
            </a:r>
          </a:p>
        </p:txBody>
      </p:sp>
    </p:spTree>
    <p:extLst>
      <p:ext uri="{BB962C8B-B14F-4D97-AF65-F5344CB8AC3E}">
        <p14:creationId xmlns:p14="http://schemas.microsoft.com/office/powerpoint/2010/main" val="251129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50F330-0D2A-4ABC-B61A-127D7AF55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MÜLKİYETİN KAZANILMA YOLLARI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A4D8A1-A918-4812-8980-39F395CA6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MÜLKİYETİN ASLEN KAZANILMA YOLLARI</a:t>
            </a:r>
          </a:p>
          <a:p>
            <a:pPr algn="just"/>
            <a:r>
              <a:rPr lang="tr-TR" dirty="0"/>
              <a:t>1) </a:t>
            </a:r>
            <a:r>
              <a:rPr lang="tr-TR" b="1" dirty="0"/>
              <a:t>İşgal-ihraz</a:t>
            </a:r>
            <a:r>
              <a:rPr lang="tr-TR" dirty="0"/>
              <a:t>: Menkul ya da gayrimenkul bir mala sahip olma niyetiyle el koymadır. Bu şekilde kazanım için, malın sahipsiz olması gerekmektedir.</a:t>
            </a:r>
          </a:p>
          <a:p>
            <a:pPr algn="just"/>
            <a:r>
              <a:rPr lang="tr-TR" dirty="0"/>
              <a:t>2) </a:t>
            </a:r>
            <a:r>
              <a:rPr lang="tr-TR" b="1" dirty="0"/>
              <a:t>Karışma ve birleşme</a:t>
            </a:r>
            <a:r>
              <a:rPr lang="tr-TR" dirty="0"/>
              <a:t>: Birleşme, bir malın malikinin o malın maliki olması dolayısıyla, o malla birleşen, kaynaşan, o malın bütünleyicisi haline gelen sahipsiz ya da başkasına ait malların mülkiyetine kazanmasıdır. Mallar sıvı ise karışma söz konusudur.</a:t>
            </a:r>
          </a:p>
          <a:p>
            <a:pPr algn="just"/>
            <a:r>
              <a:rPr lang="tr-TR" dirty="0"/>
              <a:t>3) </a:t>
            </a:r>
            <a:r>
              <a:rPr lang="tr-TR" b="1" dirty="0"/>
              <a:t>Hukuki tağyir</a:t>
            </a:r>
            <a:r>
              <a:rPr lang="tr-TR" dirty="0"/>
              <a:t>: Belli bir </a:t>
            </a:r>
            <a:r>
              <a:rPr lang="tr-TR" dirty="0" err="1"/>
              <a:t>sosyo</a:t>
            </a:r>
            <a:r>
              <a:rPr lang="tr-TR" dirty="0"/>
              <a:t>-ekonomik işlevi olan bir malın, insan faaliyeti ile başka bir </a:t>
            </a:r>
            <a:r>
              <a:rPr lang="tr-TR" dirty="0" err="1"/>
              <a:t>sosyo</a:t>
            </a:r>
            <a:r>
              <a:rPr lang="tr-TR" dirty="0"/>
              <a:t>-ekonomik işlevi olan bir mal durumuna getirilmesidir.</a:t>
            </a:r>
          </a:p>
          <a:p>
            <a:pPr algn="just"/>
            <a:r>
              <a:rPr lang="tr-TR" dirty="0"/>
              <a:t>4) </a:t>
            </a:r>
            <a:r>
              <a:rPr lang="tr-TR" b="1" dirty="0"/>
              <a:t>Semerelerin kazanılması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918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50F330-0D2A-4ABC-B61A-127D7AF55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MÜLKİYETİN KAZANILMA YOLLARI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A4D8A1-A918-4812-8980-39F395CA6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MÜLKİYETİN DEVREN KAZANILMA YOLLARI</a:t>
            </a:r>
          </a:p>
          <a:p>
            <a:pPr algn="just"/>
            <a:r>
              <a:rPr lang="tr-TR" dirty="0"/>
              <a:t>1) </a:t>
            </a:r>
            <a:r>
              <a:rPr lang="tr-TR" b="1" i="1" dirty="0" err="1"/>
              <a:t>Mancipatio</a:t>
            </a:r>
            <a:r>
              <a:rPr lang="tr-TR" dirty="0"/>
              <a:t>: Sadece </a:t>
            </a:r>
            <a:r>
              <a:rPr lang="tr-TR" i="1" dirty="0" err="1"/>
              <a:t>res</a:t>
            </a:r>
            <a:r>
              <a:rPr lang="tr-TR" i="1" dirty="0"/>
              <a:t> </a:t>
            </a:r>
            <a:r>
              <a:rPr lang="tr-TR" i="1" dirty="0" err="1"/>
              <a:t>mancipi</a:t>
            </a:r>
            <a:r>
              <a:rPr lang="tr-TR" dirty="0" err="1"/>
              <a:t>’de</a:t>
            </a:r>
            <a:r>
              <a:rPr lang="tr-TR" dirty="0"/>
              <a:t> kullanılan şekli, sebebe bağlı olmayan devir işlemidir.</a:t>
            </a:r>
          </a:p>
          <a:p>
            <a:pPr algn="just"/>
            <a:r>
              <a:rPr lang="tr-TR" dirty="0"/>
              <a:t>2) </a:t>
            </a:r>
            <a:r>
              <a:rPr lang="tr-TR" b="1" i="1" dirty="0" err="1"/>
              <a:t>In</a:t>
            </a:r>
            <a:r>
              <a:rPr lang="tr-TR" b="1" i="1" dirty="0"/>
              <a:t> </a:t>
            </a:r>
            <a:r>
              <a:rPr lang="tr-TR" b="1" i="1" dirty="0" err="1"/>
              <a:t>iure</a:t>
            </a:r>
            <a:r>
              <a:rPr lang="tr-TR" b="1" i="1" dirty="0"/>
              <a:t> </a:t>
            </a:r>
            <a:r>
              <a:rPr lang="tr-TR" b="1" i="1" dirty="0" err="1"/>
              <a:t>cessio</a:t>
            </a:r>
            <a:r>
              <a:rPr lang="tr-TR" dirty="0"/>
              <a:t>: </a:t>
            </a:r>
            <a:r>
              <a:rPr lang="tr-TR" i="1" dirty="0" err="1"/>
              <a:t>Magistra</a:t>
            </a:r>
            <a:r>
              <a:rPr lang="tr-TR" dirty="0"/>
              <a:t> huzurunda mülkiyet hakkının devredilmesi işlemidir. Hem </a:t>
            </a:r>
            <a:r>
              <a:rPr lang="tr-TR" i="1" dirty="0" err="1"/>
              <a:t>res</a:t>
            </a:r>
            <a:r>
              <a:rPr lang="tr-TR" i="1" dirty="0"/>
              <a:t> </a:t>
            </a:r>
            <a:r>
              <a:rPr lang="tr-TR" i="1" dirty="0" err="1"/>
              <a:t>mancipi</a:t>
            </a:r>
            <a:r>
              <a:rPr lang="tr-TR" i="1" dirty="0"/>
              <a:t> </a:t>
            </a:r>
            <a:r>
              <a:rPr lang="tr-TR" dirty="0"/>
              <a:t>hem de </a:t>
            </a:r>
            <a:r>
              <a:rPr lang="tr-TR" i="1" dirty="0" err="1"/>
              <a:t>res</a:t>
            </a:r>
            <a:r>
              <a:rPr lang="tr-TR" i="1" dirty="0"/>
              <a:t> </a:t>
            </a:r>
            <a:r>
              <a:rPr lang="tr-TR" i="1" dirty="0" err="1"/>
              <a:t>nec</a:t>
            </a:r>
            <a:r>
              <a:rPr lang="tr-TR" i="1" dirty="0"/>
              <a:t> </a:t>
            </a:r>
            <a:r>
              <a:rPr lang="tr-TR" i="1" dirty="0" err="1"/>
              <a:t>mancipi</a:t>
            </a:r>
            <a:r>
              <a:rPr lang="tr-TR" dirty="0"/>
              <a:t> için kullanılabilir. Sebebe bağlı değildir.</a:t>
            </a:r>
          </a:p>
          <a:p>
            <a:pPr algn="just"/>
            <a:r>
              <a:rPr lang="tr-TR" dirty="0"/>
              <a:t>3) </a:t>
            </a:r>
            <a:r>
              <a:rPr lang="tr-TR" b="1" i="1" dirty="0" err="1"/>
              <a:t>Traditio</a:t>
            </a:r>
            <a:r>
              <a:rPr lang="tr-TR" b="1" i="1" dirty="0"/>
              <a:t> </a:t>
            </a:r>
            <a:r>
              <a:rPr lang="tr-TR" b="1" dirty="0"/>
              <a:t>(Teslim)</a:t>
            </a:r>
            <a:r>
              <a:rPr lang="tr-TR" dirty="0"/>
              <a:t>: Sebebe bağlı olan ve sadece </a:t>
            </a:r>
            <a:r>
              <a:rPr lang="tr-TR" i="1" dirty="0" err="1"/>
              <a:t>res</a:t>
            </a:r>
            <a:r>
              <a:rPr lang="tr-TR" i="1" dirty="0"/>
              <a:t> </a:t>
            </a:r>
            <a:r>
              <a:rPr lang="tr-TR" i="1" dirty="0" err="1"/>
              <a:t>nec</a:t>
            </a:r>
            <a:r>
              <a:rPr lang="tr-TR" i="1" dirty="0"/>
              <a:t> </a:t>
            </a:r>
            <a:r>
              <a:rPr lang="tr-TR" i="1" dirty="0" err="1"/>
              <a:t>mancipi</a:t>
            </a:r>
            <a:r>
              <a:rPr lang="tr-TR" dirty="0" err="1"/>
              <a:t>’de</a:t>
            </a:r>
            <a:r>
              <a:rPr lang="tr-TR" dirty="0"/>
              <a:t> kullanılan devir işlemidir.</a:t>
            </a:r>
          </a:p>
        </p:txBody>
      </p:sp>
    </p:spTree>
    <p:extLst>
      <p:ext uri="{BB962C8B-B14F-4D97-AF65-F5344CB8AC3E}">
        <p14:creationId xmlns:p14="http://schemas.microsoft.com/office/powerpoint/2010/main" val="304741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C5F46C-84B3-4CAA-BB8B-A16DD555B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MÜLKİYETİN KAZANILMA YOLLARI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22B2C1-8699-4703-A68A-8342E82EF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b="1" dirty="0"/>
              <a:t>KAZANDIRICI ZAMANAŞIMI</a:t>
            </a:r>
            <a:endParaRPr lang="tr-TR" dirty="0"/>
          </a:p>
          <a:p>
            <a:pPr algn="just"/>
            <a:r>
              <a:rPr lang="tr-TR" dirty="0"/>
              <a:t>Roma Hukuku’nda kazandırıcı zamanaşımının söz konusu olabilmesi için beş şart vardır:</a:t>
            </a:r>
          </a:p>
          <a:p>
            <a:pPr algn="just"/>
            <a:r>
              <a:rPr lang="tr-TR" dirty="0"/>
              <a:t>1) Elverişli mal: Malın kazanılmaya elverişli olması gerekmektedir, nitekim bunun için malın çalınmamış, gasp edilmemiş, malikinin elinden rızası dışında çıkmamış olması gerekmektedir.</a:t>
            </a:r>
          </a:p>
          <a:p>
            <a:pPr algn="just"/>
            <a:r>
              <a:rPr lang="tr-TR" dirty="0"/>
              <a:t>2) </a:t>
            </a:r>
            <a:r>
              <a:rPr lang="tr-TR" b="1" dirty="0"/>
              <a:t>Haklı sebep</a:t>
            </a:r>
            <a:r>
              <a:rPr lang="tr-TR" dirty="0"/>
              <a:t>: Zilyetliğin kazanılması, haklı bir mülkiyeti kazanma nedenine dayanmalıdır.</a:t>
            </a:r>
          </a:p>
          <a:p>
            <a:pPr algn="just"/>
            <a:r>
              <a:rPr lang="tr-TR" dirty="0"/>
              <a:t>3) </a:t>
            </a:r>
            <a:r>
              <a:rPr lang="tr-TR" b="1" dirty="0"/>
              <a:t>İyiniyet</a:t>
            </a:r>
            <a:r>
              <a:rPr lang="tr-TR" dirty="0"/>
              <a:t>: Bir hukuki sebebe dayanarak bir malın zilyetliğini elde eden kişi, mala devredenin malik olmadığını ya da ehliyet sahibi veya yetkili olmadığını bilmemelidir.</a:t>
            </a:r>
          </a:p>
          <a:p>
            <a:pPr algn="just"/>
            <a:r>
              <a:rPr lang="tr-TR" dirty="0"/>
              <a:t>4) </a:t>
            </a:r>
            <a:r>
              <a:rPr lang="tr-TR" b="1" dirty="0"/>
              <a:t>Zilyetlik</a:t>
            </a:r>
            <a:r>
              <a:rPr lang="tr-TR" dirty="0"/>
              <a:t>: Kişinin, kazandırıcı zamanaşımı ile mülkiyeti kazanılacak mal üzerinde zilyetlik kurmuş olması gerekmektedir.</a:t>
            </a:r>
          </a:p>
          <a:p>
            <a:pPr algn="just"/>
            <a:r>
              <a:rPr lang="tr-TR" dirty="0"/>
              <a:t>5) </a:t>
            </a:r>
            <a:r>
              <a:rPr lang="tr-TR" b="1" dirty="0"/>
              <a:t>Zaman</a:t>
            </a:r>
            <a:r>
              <a:rPr lang="tr-TR" dirty="0"/>
              <a:t>: Kazandırıcı zamanaşımına ilişkin sürenin geçmiş olması gerekmektedir. Klasik Hukuk Dönemi’nde taşınırlarda 1 yıl, taşınmazlarda 2 yıldır. </a:t>
            </a:r>
            <a:r>
              <a:rPr lang="tr-TR" i="1" dirty="0"/>
              <a:t>Iustinianus</a:t>
            </a:r>
            <a:r>
              <a:rPr lang="tr-TR" dirty="0"/>
              <a:t> Dönemi’nde taşınırlarda 3 yıl, taşınmazlarda ise, kazanılacak taşınmaz ile onu kazanacak kişi aynı yerdeyse 10 yıl, kazanılacak olan mal ile onu kazanacak kişi farklı yerlerdeyse 20 yıldır.</a:t>
            </a:r>
          </a:p>
        </p:txBody>
      </p:sp>
    </p:spTree>
    <p:extLst>
      <p:ext uri="{BB962C8B-B14F-4D97-AF65-F5344CB8AC3E}">
        <p14:creationId xmlns:p14="http://schemas.microsoft.com/office/powerpoint/2010/main" val="3579404221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394</Words>
  <Application>Microsoft Office PowerPoint</Application>
  <PresentationFormat>Geniş ekran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Geçmişe bakış</vt:lpstr>
      <vt:lpstr>Roma Hukuku (25. hafta)</vt:lpstr>
      <vt:lpstr>MÜLKİYETİN KAZANILMA YOLLARI</vt:lpstr>
      <vt:lpstr>MÜLKİYETİN KAZANILMA YOLLARI</vt:lpstr>
      <vt:lpstr>MÜLKİYETİN KAZANILMA YOLLARI</vt:lpstr>
      <vt:lpstr>MÜLKİYETİN KAZANILMA YOLLARI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</dc:title>
  <dc:creator>Alaz Tarhan</dc:creator>
  <cp:lastModifiedBy>Alaz Tarhan</cp:lastModifiedBy>
  <cp:revision>44</cp:revision>
  <dcterms:created xsi:type="dcterms:W3CDTF">2020-07-31T12:26:02Z</dcterms:created>
  <dcterms:modified xsi:type="dcterms:W3CDTF">2020-08-17T22:53:46Z</dcterms:modified>
</cp:coreProperties>
</file>