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714" r:id="rId5"/>
    <p:sldId id="715" r:id="rId6"/>
    <p:sldId id="716" r:id="rId7"/>
    <p:sldId id="717" r:id="rId8"/>
    <p:sldId id="718" r:id="rId9"/>
    <p:sldId id="727" r:id="rId10"/>
    <p:sldId id="709" r:id="rId11"/>
    <p:sldId id="710" r:id="rId12"/>
    <p:sldId id="711" r:id="rId13"/>
    <p:sldId id="712" r:id="rId14"/>
    <p:sldId id="71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45297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667256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1050832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1560846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659209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676369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466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Proje Geliştirme ve </a:t>
            </a:r>
            <a:r>
              <a:rPr lang="tr-TR" sz="3200" b="1" dirty="0" smtClean="0">
                <a:latin typeface="Arial" panose="020B0604020202020204" pitchFamily="34" charset="0"/>
                <a:cs typeface="Arial" panose="020B0604020202020204" pitchFamily="34" charset="0"/>
              </a:rPr>
              <a:t>Finansmanı</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t>
            </a:r>
            <a:r>
              <a:rPr lang="tr-TR" sz="3200" b="1" dirty="0">
                <a:latin typeface="Arial" panose="020B0604020202020204" pitchFamily="34" charset="0"/>
                <a:cs typeface="Arial" panose="020B0604020202020204" pitchFamily="34" charset="0"/>
              </a:rPr>
              <a:t>2-2)3</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1077218"/>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a:latin typeface="Arial" panose="020B0604020202020204" pitchFamily="34" charset="0"/>
                <a:ea typeface="Times New Roman" panose="02020603050405020304" pitchFamily="18" charset="0"/>
                <a:cs typeface="Arial" panose="020B0604020202020204" pitchFamily="34" charset="0"/>
              </a:rPr>
              <a:t>Doç.Dr</a:t>
            </a:r>
            <a:r>
              <a:rPr lang="tr-TR" sz="1600" b="1" dirty="0">
                <a:latin typeface="Arial" panose="020B0604020202020204" pitchFamily="34" charset="0"/>
                <a:ea typeface="Times New Roman" panose="02020603050405020304" pitchFamily="18" charset="0"/>
                <a:cs typeface="Arial" panose="020B0604020202020204" pitchFamily="34" charset="0"/>
              </a:rPr>
              <a:t>. Yeşim TANRIVERMİŞ</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t>
            </a:r>
            <a:r>
              <a:rPr lang="tr-TR" sz="1600" b="1">
                <a:latin typeface="Arial" panose="020B0604020202020204" pitchFamily="34" charset="0"/>
                <a:ea typeface="Times New Roman" panose="02020603050405020304" pitchFamily="18" charset="0"/>
                <a:cs typeface="Arial" panose="020B0604020202020204" pitchFamily="34" charset="0"/>
              </a:rPr>
              <a:t>Erol DEMİR</a:t>
            </a:r>
          </a:p>
          <a:p>
            <a:pPr algn="ctr">
              <a:spcAft>
                <a:spcPts val="0"/>
              </a:spcAft>
            </a:pPr>
            <a:r>
              <a:rPr lang="tr-TR" sz="160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smtClean="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5165" y="1344572"/>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en-US" dirty="0" err="1" smtClean="0"/>
              <a:t>Cecchetti</a:t>
            </a:r>
            <a:r>
              <a:rPr lang="en-US" dirty="0" smtClean="0"/>
              <a:t>, </a:t>
            </a:r>
            <a:r>
              <a:rPr lang="en-US" dirty="0"/>
              <a:t>S. G. </a:t>
            </a:r>
            <a:r>
              <a:rPr lang="en-US" dirty="0" smtClean="0"/>
              <a:t>1999</a:t>
            </a:r>
            <a:r>
              <a:rPr lang="tr-TR" dirty="0" smtClean="0"/>
              <a:t>.</a:t>
            </a:r>
            <a:r>
              <a:rPr lang="en-US" dirty="0" smtClean="0"/>
              <a:t> </a:t>
            </a:r>
            <a:r>
              <a:rPr lang="en-US" dirty="0"/>
              <a:t>“Legal Structure, Financial Structure, and Monetary </a:t>
            </a:r>
            <a:r>
              <a:rPr lang="en-US" dirty="0" smtClean="0"/>
              <a:t>Policy</a:t>
            </a:r>
            <a:r>
              <a:rPr lang="tr-TR" dirty="0" smtClean="0"/>
              <a:t> </a:t>
            </a:r>
            <a:r>
              <a:rPr lang="en-US" dirty="0" smtClean="0"/>
              <a:t>Transmission </a:t>
            </a:r>
            <a:r>
              <a:rPr lang="en-US" dirty="0"/>
              <a:t>Mechanism”, FRBNY Economic Policy Review, 5(2): </a:t>
            </a:r>
            <a:r>
              <a:rPr lang="en-US" dirty="0" smtClean="0"/>
              <a:t>9-28</a:t>
            </a:r>
            <a:endParaRPr lang="tr-TR" dirty="0" smtClean="0"/>
          </a:p>
          <a:p>
            <a:pPr algn="just">
              <a:lnSpc>
                <a:spcPct val="100000"/>
              </a:lnSpc>
            </a:pPr>
            <a:r>
              <a:rPr lang="tr-TR" dirty="0" smtClean="0"/>
              <a:t>Coşar</a:t>
            </a:r>
            <a:r>
              <a:rPr lang="tr-TR" dirty="0"/>
              <a:t>, N. </a:t>
            </a:r>
            <a:r>
              <a:rPr lang="tr-TR" dirty="0" smtClean="0"/>
              <a:t>2009. </a:t>
            </a:r>
            <a:r>
              <a:rPr lang="tr-TR" dirty="0"/>
              <a:t>Türkiye'de Bankacılığın Tarihsel Gelişimi (</a:t>
            </a:r>
            <a:r>
              <a:rPr lang="tr-TR" dirty="0" err="1"/>
              <a:t>Historical</a:t>
            </a:r>
            <a:r>
              <a:rPr lang="tr-TR" dirty="0"/>
              <a:t> Development of </a:t>
            </a:r>
            <a:r>
              <a:rPr lang="tr-TR" dirty="0" err="1"/>
              <a:t>Banking</a:t>
            </a:r>
            <a:r>
              <a:rPr lang="tr-TR" dirty="0"/>
              <a:t> </a:t>
            </a:r>
            <a:r>
              <a:rPr lang="tr-TR" dirty="0" err="1"/>
              <a:t>Sector</a:t>
            </a:r>
            <a:r>
              <a:rPr lang="tr-TR" dirty="0"/>
              <a:t> in </a:t>
            </a:r>
            <a:r>
              <a:rPr lang="tr-TR" dirty="0" err="1"/>
              <a:t>Turkey</a:t>
            </a:r>
            <a:r>
              <a:rPr lang="tr-TR" dirty="0"/>
              <a:t>) (No. 0017</a:t>
            </a:r>
            <a:r>
              <a:rPr lang="tr-TR" dirty="0" smtClean="0"/>
              <a:t>).</a:t>
            </a:r>
          </a:p>
          <a:p>
            <a:pPr algn="just">
              <a:lnSpc>
                <a:spcPct val="100000"/>
              </a:lnSpc>
            </a:pPr>
            <a:r>
              <a:rPr lang="tr-TR" dirty="0"/>
              <a:t>Çağlar İ., İşletmelerde Yatırım Projelerinin Hazırlanması ve Değerlendirilmesi Teknikleri. Çorum Meslek Yüksek Okulu Koruma Derneği Yayınları Yayın No: 1</a:t>
            </a:r>
            <a:r>
              <a:rPr lang="tr-TR" dirty="0" smtClean="0"/>
              <a:t>.</a:t>
            </a:r>
          </a:p>
          <a:p>
            <a:pPr algn="just">
              <a:lnSpc>
                <a:spcPct val="100000"/>
              </a:lnSpc>
            </a:pPr>
            <a:r>
              <a:rPr lang="tr-TR" dirty="0" smtClean="0"/>
              <a:t>Erkuş A. Ve Rehber E. 1993. Proje Hazırlama Tekniği.</a:t>
            </a:r>
            <a:r>
              <a:rPr lang="tr-TR" dirty="0"/>
              <a:t> III. Baskı, A.Ü.Z.F. Yayınları No:1302, Ders Kitabı:377, </a:t>
            </a:r>
            <a:r>
              <a:rPr lang="tr-TR" dirty="0" smtClean="0"/>
              <a:t>Ankara.</a:t>
            </a:r>
          </a:p>
          <a:p>
            <a:pPr algn="just">
              <a:lnSpc>
                <a:spcPct val="100000"/>
              </a:lnSpc>
            </a:pPr>
            <a:r>
              <a:rPr lang="tr-TR" dirty="0"/>
              <a:t>Gedik T., Akyüz K. C., Akyüz İ. 2005. Yatırım Projelerinin Hazırlanması ve değerlendirilmesi (İç Karlılık Oranı ve Net Bugünkü Değer Yöntemlerinin İncelenmesi) ZKÜ Bartın Orman Fakültesi Dergisi </a:t>
            </a:r>
          </a:p>
          <a:p>
            <a:pPr algn="just">
              <a:lnSpc>
                <a:spcPct val="100000"/>
              </a:lnSpc>
            </a:pPr>
            <a:endParaRPr lang="tr-TR"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Tree>
    <p:extLst>
      <p:ext uri="{BB962C8B-B14F-4D97-AF65-F5344CB8AC3E}">
        <p14:creationId xmlns:p14="http://schemas.microsoft.com/office/powerpoint/2010/main" val="314568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marL="171450" lvl="1" algn="just">
              <a:lnSpc>
                <a:spcPct val="100000"/>
              </a:lnSpc>
              <a:spcBef>
                <a:spcPts val="750"/>
              </a:spcBef>
            </a:pPr>
            <a:r>
              <a:rPr lang="tr-TR" dirty="0" err="1" smtClean="0"/>
              <a:t>Güvemli</a:t>
            </a:r>
            <a:r>
              <a:rPr lang="tr-TR" dirty="0" smtClean="0"/>
              <a:t> O. 2001. </a:t>
            </a:r>
            <a:r>
              <a:rPr lang="tr-TR" dirty="0"/>
              <a:t>Yatırım Projelerinin Düzenlenmesi Değerlendirilmesi ve </a:t>
            </a:r>
            <a:r>
              <a:rPr lang="tr-TR" dirty="0" smtClean="0"/>
              <a:t>İzlenmesi. </a:t>
            </a:r>
            <a:r>
              <a:rPr lang="tr-TR" dirty="0"/>
              <a:t>Atlas Yayın Dağıtım Yayın No:7, </a:t>
            </a:r>
            <a:r>
              <a:rPr lang="tr-TR" dirty="0" smtClean="0"/>
              <a:t>İstanbul.</a:t>
            </a:r>
          </a:p>
          <a:p>
            <a:pPr marL="171450" lvl="1" algn="just">
              <a:lnSpc>
                <a:spcPct val="100000"/>
              </a:lnSpc>
              <a:spcBef>
                <a:spcPts val="750"/>
              </a:spcBef>
            </a:pPr>
            <a:r>
              <a:rPr lang="tr-TR" dirty="0" smtClean="0"/>
              <a:t>Kahya</a:t>
            </a:r>
            <a:r>
              <a:rPr lang="tr-TR" dirty="0"/>
              <a:t>, E. H.  2004. Vadeli İşlem ve Opsiyon Piyasalarında Uygulanan Takas Sistemleri, Yurt Dışı Uygulamaları ve Vadeli İşlem ve Opsiyon Borsası A.Ş. için Öneriler. Sermaye Piyasası Kurulu Denetleme Dairesi; </a:t>
            </a:r>
            <a:r>
              <a:rPr lang="tr-TR" dirty="0" smtClean="0"/>
              <a:t>İstanbul.</a:t>
            </a:r>
          </a:p>
          <a:p>
            <a:pPr marL="171450" lvl="1" algn="just">
              <a:lnSpc>
                <a:spcPct val="100000"/>
              </a:lnSpc>
              <a:spcBef>
                <a:spcPts val="750"/>
              </a:spcBef>
            </a:pPr>
            <a:r>
              <a:rPr lang="tr-TR" dirty="0" err="1" smtClean="0"/>
              <a:t>Kelly</a:t>
            </a:r>
            <a:r>
              <a:rPr lang="tr-TR" dirty="0" smtClean="0"/>
              <a:t> W. K. 1989. </a:t>
            </a:r>
            <a:r>
              <a:rPr lang="en-US" dirty="0"/>
              <a:t>Real Estate Investment Trusts </a:t>
            </a:r>
            <a:r>
              <a:rPr lang="en-US" dirty="0" smtClean="0"/>
              <a:t>Handbook</a:t>
            </a:r>
            <a:r>
              <a:rPr lang="tr-TR" dirty="0" smtClean="0"/>
              <a:t>. </a:t>
            </a:r>
            <a:r>
              <a:rPr lang="tr-TR" dirty="0" err="1"/>
              <a:t>American</a:t>
            </a:r>
            <a:r>
              <a:rPr lang="tr-TR" dirty="0"/>
              <a:t> </a:t>
            </a:r>
            <a:r>
              <a:rPr lang="tr-TR" dirty="0" err="1"/>
              <a:t>Law</a:t>
            </a:r>
            <a:r>
              <a:rPr lang="tr-TR" dirty="0"/>
              <a:t> </a:t>
            </a:r>
            <a:r>
              <a:rPr lang="tr-TR" dirty="0" err="1"/>
              <a:t>Institute</a:t>
            </a:r>
            <a:r>
              <a:rPr lang="tr-TR" dirty="0"/>
              <a:t>, </a:t>
            </a:r>
            <a:r>
              <a:rPr lang="tr-TR" dirty="0" smtClean="0"/>
              <a:t>USA.</a:t>
            </a:r>
          </a:p>
          <a:p>
            <a:pPr marL="171450" lvl="1" algn="just">
              <a:lnSpc>
                <a:spcPct val="100000"/>
              </a:lnSpc>
              <a:spcBef>
                <a:spcPts val="750"/>
              </a:spcBef>
            </a:pPr>
            <a:r>
              <a:rPr lang="tr-TR" dirty="0" smtClean="0"/>
              <a:t>Sayılgan G. Finansal Piyasalar ve Finansman Teknikleri. 2004. Turhan Kitabevi. Ankara.</a:t>
            </a:r>
          </a:p>
          <a:p>
            <a:pPr marL="171450" lvl="1" algn="just">
              <a:lnSpc>
                <a:spcPct val="100000"/>
              </a:lnSpc>
              <a:spcBef>
                <a:spcPts val="750"/>
              </a:spcBef>
            </a:pPr>
            <a:r>
              <a:rPr lang="tr-TR" dirty="0"/>
              <a:t>Sayılgan G. </a:t>
            </a:r>
            <a:r>
              <a:rPr lang="tr-TR" dirty="0" smtClean="0"/>
              <a:t>Hisse Senetleri Piyasası Endeksleri. 2005. </a:t>
            </a:r>
            <a:r>
              <a:rPr lang="tr-TR" dirty="0"/>
              <a:t>Turhan Kitabevi. Ankara.</a:t>
            </a:r>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241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algn="just">
              <a:lnSpc>
                <a:spcPct val="100000"/>
              </a:lnSpc>
            </a:pPr>
            <a:r>
              <a:rPr lang="tr-TR" dirty="0" smtClean="0"/>
              <a:t>Şenel M. 1983. Mali Matematik. Bilim ve Teknik Kitabevi Yayınları. Eskişehir.</a:t>
            </a:r>
            <a:endParaRPr lang="tr-TR" dirty="0"/>
          </a:p>
          <a:p>
            <a:pPr algn="just">
              <a:lnSpc>
                <a:spcPct val="100000"/>
              </a:lnSpc>
            </a:pPr>
            <a:r>
              <a:rPr lang="tr-TR" dirty="0" smtClean="0"/>
              <a:t>Uluslararası </a:t>
            </a:r>
            <a:r>
              <a:rPr lang="tr-TR" dirty="0"/>
              <a:t>Finansal Kuruluşlar Ders Notu, </a:t>
            </a:r>
            <a:r>
              <a:rPr lang="tr-TR" dirty="0" err="1"/>
              <a:t>Öğr</a:t>
            </a:r>
            <a:r>
              <a:rPr lang="tr-TR" dirty="0"/>
              <a:t>. Gör. Umut </a:t>
            </a:r>
            <a:r>
              <a:rPr lang="tr-TR" dirty="0" err="1" smtClean="0"/>
              <a:t>Akduğan</a:t>
            </a:r>
            <a:endParaRPr lang="tr-TR" dirty="0" smtClean="0"/>
          </a:p>
          <a:p>
            <a:pPr algn="just">
              <a:lnSpc>
                <a:spcPct val="100000"/>
              </a:lnSpc>
            </a:pPr>
            <a:r>
              <a:rPr lang="tr-TR" dirty="0"/>
              <a:t>Yalçın, F. C. 2013. Proje finansmanı ihracat kredi kurumlarının proje finansmanındaki rolü. İstanbul Ticaret Üniversitesi Sosyal Bilileri Dergisi, 23. s: 237-261</a:t>
            </a:r>
            <a:r>
              <a:rPr lang="tr-TR" dirty="0" smtClean="0"/>
              <a:t>.</a:t>
            </a:r>
          </a:p>
          <a:p>
            <a:pPr algn="just">
              <a:lnSpc>
                <a:spcPct val="100000"/>
              </a:lnSpc>
            </a:pPr>
            <a:r>
              <a:rPr lang="tr-TR" dirty="0" smtClean="0"/>
              <a:t>Yozgat O. 1986. Finans Matematiği Marmara Üniversitesi Yayın </a:t>
            </a:r>
            <a:r>
              <a:rPr lang="tr-TR" dirty="0" err="1" smtClean="0"/>
              <a:t>no</a:t>
            </a:r>
            <a:r>
              <a:rPr lang="tr-TR" dirty="0" smtClean="0"/>
              <a:t>: 436. İstanbul</a:t>
            </a:r>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5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a:t>20.yy’da  ekonomik  ve  siyasal  problemlerin  etkilediği  ülkelerin kalkınmalarını sağlamak veya kalkınma hamlelerini desteklemek amacıyla kalkınma bankalarının kurulmakta olduğunu görmekteyiz. </a:t>
            </a:r>
            <a:r>
              <a:rPr lang="tr-TR" dirty="0" smtClean="0"/>
              <a:t>Kalkınma </a:t>
            </a:r>
            <a:r>
              <a:rPr lang="tr-TR" dirty="0"/>
              <a:t>bankaları ilk zamanlarda yatırım bankaları ile benzer nitelikte çalışmalar  gerçekleştirmiş olmalarına rağmen daha sonraları ise sadece  ülkelerin  sosyal ve  ekonomik projelerinin  desteklenmesi, reel  sektörün  finanse  edilmesi,  ihracatın  arttırılması  gibi  amaçlar  ile  gündeme </a:t>
            </a:r>
            <a:r>
              <a:rPr lang="tr-TR" dirty="0" smtClean="0"/>
              <a:t>gelmişlerdir.</a:t>
            </a:r>
          </a:p>
          <a:p>
            <a:pPr algn="just">
              <a:lnSpc>
                <a:spcPct val="100000"/>
              </a:lnSpc>
            </a:pPr>
            <a:r>
              <a:rPr lang="tr-TR" dirty="0" smtClean="0">
                <a:solidFill>
                  <a:prstClr val="black"/>
                </a:solidFill>
              </a:rPr>
              <a:t>İslam  </a:t>
            </a:r>
            <a:r>
              <a:rPr lang="tr-TR" dirty="0">
                <a:solidFill>
                  <a:prstClr val="black"/>
                </a:solidFill>
              </a:rPr>
              <a:t>Kalkınma Bankası  (IDB)  bu  amaçla 1973  yılı Aralık  ayında Cidde’de yapılan  İslam  ülkeleri  maliye  bakanları  toplantısında  İslam  Kalkınma  Bankası’nın kurulmasına karar verilmiştir. Söz konusu toplantıda alınan  bu kararı  Cezayir,  Çad, Mısır,  Gine,  Ürdün,  Kuveyt,  Lübnan,  Libya,  Malezya,  Mali,  Moritanya,  Fas,  Nijer, Umman,  Pakistan,  Katar,  Suudi  Arabistan,  Senegal,  Somali,  Sudan,  Tunus,  Birleşik Arap Emirlikleri ve Yemen Arap Cumhuriyeti imzalamıştır.</a:t>
            </a: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İslam Kalkınma Bankası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865072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a:t>Bu amaçla Asya ve Afrika kalkınma bankalarının kuruluşuna paralel olarak 20 Ekim 1975’te ise Türkiye’nin de içinde bulunduğu 29 İslam ülkesi ile birlikte uluslararası düzeyde ilk İslam bankası İslam Kalkınma Bankası </a:t>
            </a:r>
            <a:r>
              <a:rPr lang="tr-TR" dirty="0" smtClean="0"/>
              <a:t>kurulmuştur.</a:t>
            </a:r>
          </a:p>
          <a:p>
            <a:pPr algn="just">
              <a:lnSpc>
                <a:spcPct val="100000"/>
              </a:lnSpc>
            </a:pPr>
            <a:r>
              <a:rPr lang="tr-TR" dirty="0" smtClean="0">
                <a:solidFill>
                  <a:prstClr val="black"/>
                </a:solidFill>
              </a:rPr>
              <a:t>Üye </a:t>
            </a:r>
            <a:r>
              <a:rPr lang="tr-TR" dirty="0">
                <a:solidFill>
                  <a:prstClr val="black"/>
                </a:solidFill>
              </a:rPr>
              <a:t>ülkelerden Suudi Arabistan,  Libya, İran,  Mısır,  Türkiye, Birleşik  Arap Emirlikleri  ve Kuveyt  Banka  fonlarının  %79’una  katkıda  </a:t>
            </a:r>
            <a:r>
              <a:rPr lang="tr-TR" dirty="0" smtClean="0">
                <a:solidFill>
                  <a:prstClr val="black"/>
                </a:solidFill>
              </a:rPr>
              <a:t>bulunmaktadır.</a:t>
            </a:r>
          </a:p>
          <a:p>
            <a:pPr algn="just">
              <a:lnSpc>
                <a:spcPct val="100000"/>
              </a:lnSpc>
            </a:pPr>
            <a:r>
              <a:rPr lang="tr-TR" dirty="0" smtClean="0">
                <a:solidFill>
                  <a:prstClr val="black"/>
                </a:solidFill>
              </a:rPr>
              <a:t>Banka</a:t>
            </a:r>
            <a:r>
              <a:rPr lang="tr-TR" dirty="0">
                <a:solidFill>
                  <a:prstClr val="black"/>
                </a:solidFill>
              </a:rPr>
              <a:t>,  Arap dünyasında  petrol  ihracatından  elde  edilen  dolarların  kullanılır  duruma getirilmesinde çok etkin olmuştur. Kalkınmanın finansmanı İslami prensiplere göre gerçekleştirilmekte;  kalkınma  finansmanında  faiz  yükü  yer  almamaktadır.  Onun yerine  banka  projelere  sermaye  iştiraki  ve  kâr/zarar  ortaklığı  yoluyla </a:t>
            </a:r>
            <a:r>
              <a:rPr lang="tr-TR" dirty="0" smtClean="0">
                <a:solidFill>
                  <a:prstClr val="black"/>
                </a:solidFill>
              </a:rPr>
              <a:t>katılmaktadır.</a:t>
            </a:r>
            <a:endParaRPr lang="tr-TR" dirty="0">
              <a:solidFill>
                <a:prstClr val="black"/>
              </a:solidFill>
            </a:endParaRP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İslam Kalkınma Bankası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05530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a:t>İslam Kalkınma </a:t>
            </a:r>
            <a:r>
              <a:rPr lang="tr-TR" dirty="0" smtClean="0"/>
              <a:t>Bankası </a:t>
            </a:r>
            <a:r>
              <a:rPr lang="tr-TR" dirty="0"/>
              <a:t>Pay oranları</a:t>
            </a:r>
            <a:endParaRPr lang="tr-TR" dirty="0" smtClean="0"/>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İslam Kalkınma Bankası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graphicFrame>
        <p:nvGraphicFramePr>
          <p:cNvPr id="2" name="Tablo 1"/>
          <p:cNvGraphicFramePr>
            <a:graphicFrameLocks noGrp="1"/>
          </p:cNvGraphicFramePr>
          <p:nvPr>
            <p:extLst/>
          </p:nvPr>
        </p:nvGraphicFramePr>
        <p:xfrm>
          <a:off x="484909" y="1634837"/>
          <a:ext cx="5278583" cy="3532009"/>
        </p:xfrm>
        <a:graphic>
          <a:graphicData uri="http://schemas.openxmlformats.org/drawingml/2006/table">
            <a:tbl>
              <a:tblPr>
                <a:tableStyleId>{5C22544A-7EE6-4342-B048-85BDC9FD1C3A}</a:tableStyleId>
              </a:tblPr>
              <a:tblGrid>
                <a:gridCol w="845127">
                  <a:extLst>
                    <a:ext uri="{9D8B030D-6E8A-4147-A177-3AD203B41FA5}">
                      <a16:colId xmlns:a16="http://schemas.microsoft.com/office/drawing/2014/main" val="20000"/>
                    </a:ext>
                  </a:extLst>
                </a:gridCol>
                <a:gridCol w="2521528">
                  <a:extLst>
                    <a:ext uri="{9D8B030D-6E8A-4147-A177-3AD203B41FA5}">
                      <a16:colId xmlns:a16="http://schemas.microsoft.com/office/drawing/2014/main" val="20001"/>
                    </a:ext>
                  </a:extLst>
                </a:gridCol>
                <a:gridCol w="1911928">
                  <a:extLst>
                    <a:ext uri="{9D8B030D-6E8A-4147-A177-3AD203B41FA5}">
                      <a16:colId xmlns:a16="http://schemas.microsoft.com/office/drawing/2014/main" val="20002"/>
                    </a:ext>
                  </a:extLst>
                </a:gridCol>
              </a:tblGrid>
              <a:tr h="457199">
                <a:tc>
                  <a:txBody>
                    <a:bodyPr/>
                    <a:lstStyle/>
                    <a:p>
                      <a:pPr algn="ctr" fontAlgn="ctr"/>
                      <a:r>
                        <a:rPr lang="tr-TR" sz="1600" b="1" u="none" strike="noStrike" dirty="0">
                          <a:effectLst/>
                          <a:latin typeface="Arial" panose="020B0604020202020204" pitchFamily="34" charset="0"/>
                          <a:cs typeface="Arial" panose="020B0604020202020204" pitchFamily="34" charset="0"/>
                        </a:rPr>
                        <a:t>Sıra No</a:t>
                      </a:r>
                      <a:endParaRPr lang="tr-TR"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b="1" u="none" strike="noStrike" dirty="0">
                          <a:effectLst/>
                          <a:latin typeface="Arial" panose="020B0604020202020204" pitchFamily="34" charset="0"/>
                          <a:cs typeface="Arial" panose="020B0604020202020204" pitchFamily="34" charset="0"/>
                        </a:rPr>
                        <a:t>Ülkeler </a:t>
                      </a:r>
                      <a:endParaRPr lang="tr-TR"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b="1" u="none" strike="noStrike" dirty="0">
                          <a:effectLst/>
                          <a:latin typeface="Arial" panose="020B0604020202020204" pitchFamily="34" charset="0"/>
                          <a:cs typeface="Arial" panose="020B0604020202020204" pitchFamily="34" charset="0"/>
                        </a:rPr>
                        <a:t>Pay </a:t>
                      </a:r>
                      <a:r>
                        <a:rPr lang="tr-TR" sz="1600" b="1" u="none" strike="noStrike" dirty="0" smtClean="0">
                          <a:effectLst/>
                          <a:latin typeface="Arial" panose="020B0604020202020204" pitchFamily="34" charset="0"/>
                          <a:cs typeface="Arial" panose="020B0604020202020204" pitchFamily="34" charset="0"/>
                        </a:rPr>
                        <a:t>Oranı </a:t>
                      </a:r>
                      <a:r>
                        <a:rPr lang="tr-TR" sz="1600" b="1" u="none" strike="noStrike" dirty="0">
                          <a:effectLst/>
                          <a:latin typeface="Arial" panose="020B0604020202020204" pitchFamily="34" charset="0"/>
                          <a:cs typeface="Arial" panose="020B0604020202020204" pitchFamily="34" charset="0"/>
                        </a:rPr>
                        <a:t>(%)</a:t>
                      </a:r>
                      <a:endParaRPr lang="tr-TR"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0"/>
                  </a:ext>
                </a:extLst>
              </a:tr>
              <a:tr h="420110">
                <a:tc>
                  <a:txBody>
                    <a:bodyPr/>
                    <a:lstStyle/>
                    <a:p>
                      <a:pPr algn="ctr" fontAlgn="ctr"/>
                      <a:r>
                        <a:rPr lang="tr-TR" sz="1600" u="none" strike="noStrike" dirty="0">
                          <a:effectLst/>
                          <a:latin typeface="Arial" panose="020B0604020202020204" pitchFamily="34" charset="0"/>
                          <a:cs typeface="Arial" panose="020B0604020202020204" pitchFamily="34" charset="0"/>
                        </a:rPr>
                        <a:t>1</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Suudi Arabistan</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26,57</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1"/>
                  </a:ext>
                </a:extLst>
              </a:tr>
              <a:tr h="420110">
                <a:tc>
                  <a:txBody>
                    <a:bodyPr/>
                    <a:lstStyle/>
                    <a:p>
                      <a:pPr algn="ctr" fontAlgn="ctr"/>
                      <a:r>
                        <a:rPr lang="tr-TR" sz="1600" u="none" strike="noStrike">
                          <a:effectLst/>
                          <a:latin typeface="Arial" panose="020B0604020202020204" pitchFamily="34" charset="0"/>
                          <a:cs typeface="Arial" panose="020B0604020202020204" pitchFamily="34" charset="0"/>
                        </a:rPr>
                        <a:t>2</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Libya </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a:effectLst/>
                          <a:latin typeface="Arial" panose="020B0604020202020204" pitchFamily="34" charset="0"/>
                          <a:cs typeface="Arial" panose="020B0604020202020204" pitchFamily="34" charset="0"/>
                        </a:rPr>
                        <a:t>10,66</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2"/>
                  </a:ext>
                </a:extLst>
              </a:tr>
              <a:tr h="362896">
                <a:tc>
                  <a:txBody>
                    <a:bodyPr/>
                    <a:lstStyle/>
                    <a:p>
                      <a:pPr algn="ctr" fontAlgn="ctr"/>
                      <a:r>
                        <a:rPr lang="tr-TR" sz="1600" u="none" strike="noStrike">
                          <a:effectLst/>
                          <a:latin typeface="Arial" panose="020B0604020202020204" pitchFamily="34" charset="0"/>
                          <a:cs typeface="Arial" panose="020B0604020202020204" pitchFamily="34" charset="0"/>
                        </a:rPr>
                        <a:t>3</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İran </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a:effectLst/>
                          <a:latin typeface="Arial" panose="020B0604020202020204" pitchFamily="34" charset="0"/>
                          <a:cs typeface="Arial" panose="020B0604020202020204" pitchFamily="34" charset="0"/>
                        </a:rPr>
                        <a:t>9,32</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3"/>
                  </a:ext>
                </a:extLst>
              </a:tr>
              <a:tr h="362896">
                <a:tc>
                  <a:txBody>
                    <a:bodyPr/>
                    <a:lstStyle/>
                    <a:p>
                      <a:pPr algn="ctr" fontAlgn="ctr"/>
                      <a:r>
                        <a:rPr lang="tr-TR" sz="1600" u="none" strike="noStrike">
                          <a:effectLst/>
                          <a:latin typeface="Arial" panose="020B0604020202020204" pitchFamily="34" charset="0"/>
                          <a:cs typeface="Arial" panose="020B0604020202020204" pitchFamily="34" charset="0"/>
                        </a:rPr>
                        <a:t>4</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Mısır </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9,22</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4"/>
                  </a:ext>
                </a:extLst>
              </a:tr>
              <a:tr h="362896">
                <a:tc>
                  <a:txBody>
                    <a:bodyPr/>
                    <a:lstStyle/>
                    <a:p>
                      <a:pPr algn="ctr" fontAlgn="ctr"/>
                      <a:r>
                        <a:rPr lang="tr-TR" sz="1600" u="none" strike="noStrike">
                          <a:effectLst/>
                          <a:latin typeface="Arial" panose="020B0604020202020204" pitchFamily="34" charset="0"/>
                          <a:cs typeface="Arial" panose="020B0604020202020204" pitchFamily="34" charset="0"/>
                        </a:rPr>
                        <a:t>5</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Türkiye </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8,41</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5"/>
                  </a:ext>
                </a:extLst>
              </a:tr>
              <a:tr h="362896">
                <a:tc>
                  <a:txBody>
                    <a:bodyPr/>
                    <a:lstStyle/>
                    <a:p>
                      <a:pPr algn="ctr" fontAlgn="ctr"/>
                      <a:r>
                        <a:rPr lang="tr-TR" sz="1600" u="none" strike="noStrike">
                          <a:effectLst/>
                          <a:latin typeface="Arial" panose="020B0604020202020204" pitchFamily="34" charset="0"/>
                          <a:cs typeface="Arial" panose="020B0604020202020204" pitchFamily="34" charset="0"/>
                        </a:rPr>
                        <a:t>6</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Birleşik Arap Emirlikler</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a:effectLst/>
                          <a:latin typeface="Arial" panose="020B0604020202020204" pitchFamily="34" charset="0"/>
                          <a:cs typeface="Arial" panose="020B0604020202020204" pitchFamily="34" charset="0"/>
                        </a:rPr>
                        <a:t>7,54</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6"/>
                  </a:ext>
                </a:extLst>
              </a:tr>
              <a:tr h="362896">
                <a:tc>
                  <a:txBody>
                    <a:bodyPr/>
                    <a:lstStyle/>
                    <a:p>
                      <a:pPr algn="ctr" fontAlgn="ctr"/>
                      <a:r>
                        <a:rPr lang="tr-TR" sz="1600" u="none" strike="noStrike">
                          <a:effectLst/>
                          <a:latin typeface="Arial" panose="020B0604020202020204" pitchFamily="34" charset="0"/>
                          <a:cs typeface="Arial" panose="020B0604020202020204" pitchFamily="34" charset="0"/>
                        </a:rPr>
                        <a:t>7</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Kuveyt </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7,11</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7"/>
                  </a:ext>
                </a:extLst>
              </a:tr>
              <a:tr h="420110">
                <a:tc>
                  <a:txBody>
                    <a:bodyPr/>
                    <a:lstStyle/>
                    <a:p>
                      <a:pPr algn="ctr" fontAlgn="ctr"/>
                      <a:r>
                        <a:rPr lang="tr-TR" sz="1600" u="none" strike="noStrike">
                          <a:effectLst/>
                          <a:latin typeface="Arial" panose="020B0604020202020204" pitchFamily="34" charset="0"/>
                          <a:cs typeface="Arial" panose="020B0604020202020204" pitchFamily="34" charset="0"/>
                        </a:rPr>
                        <a:t>8</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a:effectLst/>
                          <a:latin typeface="Arial" panose="020B0604020202020204" pitchFamily="34" charset="0"/>
                          <a:cs typeface="Arial" panose="020B0604020202020204" pitchFamily="34" charset="0"/>
                        </a:rPr>
                        <a:t>Diğer </a:t>
                      </a:r>
                      <a:endParaRPr lang="tr-TR"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tr-TR" sz="1600" u="none" strike="noStrike" dirty="0">
                          <a:effectLst/>
                          <a:latin typeface="Arial" panose="020B0604020202020204" pitchFamily="34" charset="0"/>
                          <a:cs typeface="Arial" panose="020B0604020202020204" pitchFamily="34" charset="0"/>
                        </a:rPr>
                        <a:t>21,17</a:t>
                      </a:r>
                      <a:endParaRPr lang="tr-TR"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63381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a:t>IDB’nin  faaliyetleri  1968 yılından  beri  Arap  ülkelerindeki  yatırımlarda ve projelerin  yönetiminde  aktif  olarak  bulunan  Arap  Ekonomik  ve  Sosyal  Kalkınma Fonunun  (AFESD)  faaliyetlerini  tamamlamaktadır.  Geçmişe  bakıldığında,  IDB’nin gelişmesi  bir  kalkınma  bankasının  hızlı  büyümesinin  klasik  bir  örneğini </a:t>
            </a:r>
            <a:r>
              <a:rPr lang="tr-TR" dirty="0" smtClean="0"/>
              <a:t>sergilemektedir.</a:t>
            </a:r>
          </a:p>
          <a:p>
            <a:pPr algn="just">
              <a:lnSpc>
                <a:spcPct val="100000"/>
              </a:lnSpc>
            </a:pPr>
            <a:r>
              <a:rPr lang="tr-TR" dirty="0"/>
              <a:t>Temelde proje finansmanı,  ticaret finansmanı ve özel yardım operasyonları olarak  özetlenebilecek  faaliyetleri  olan  bankanın  kuruluş  amacı  doğrultusundaki fonksiyonları </a:t>
            </a:r>
            <a:r>
              <a:rPr lang="tr-TR" dirty="0" smtClean="0"/>
              <a:t>bulunmaktadır.</a:t>
            </a:r>
          </a:p>
          <a:p>
            <a:pPr algn="just">
              <a:lnSpc>
                <a:spcPct val="100000"/>
              </a:lnSpc>
            </a:pPr>
            <a:endParaRPr lang="tr-TR" dirty="0" smtClean="0"/>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İslam Kalkınma Bankası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64711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24659"/>
            <a:ext cx="8517837" cy="4652686"/>
          </a:xfrm>
        </p:spPr>
        <p:txBody>
          <a:bodyPr anchor="t">
            <a:noAutofit/>
          </a:bodyPr>
          <a:lstStyle/>
          <a:p>
            <a:pPr algn="just">
              <a:lnSpc>
                <a:spcPct val="100000"/>
              </a:lnSpc>
            </a:pPr>
            <a:r>
              <a:rPr lang="tr-TR" dirty="0" smtClean="0"/>
              <a:t>Banka  </a:t>
            </a:r>
            <a:r>
              <a:rPr lang="tr-TR" dirty="0"/>
              <a:t>üye  ülkelerde  İslami  esaslara  uygun  bankacılığın  geliştirilmesi için 1983  yılında  faaliyete  geçen  İslami  Araştırma  ve  Eğitim  Enstitüsünü  (IRTI) kurmuştur.  Bu  Enstitü  araştırmalar  yapmakta,  eğitim  programları  düzenlemekte, yayınlar  çıkarmakta  ve  bankacılık  ve  ekonomi  alanlarında  konferanslar düzenlemektedir. Enstitü, İslami  esaslara  uygun bankacılığın ve  ekonomik  sistemin geliştirilmesi  amacıyla  bu  alanlarda  ödüller  dağıtmaktadır.  Banka,  üye  ülkeler arasındaki  işbirliğini  geliştirmek  ve  güçlendirmek  amacıyla  İslam  Konferansı Örgütünün  çeşitli  organlarıyla  ve  özellikle  de  Ticari  ve  Ekonomik  İşbirliği Komitesi’yle (COMCEC) yakın ilişkiler </a:t>
            </a:r>
            <a:r>
              <a:rPr lang="tr-TR" dirty="0" smtClean="0"/>
              <a:t>kurmaktadır.</a:t>
            </a:r>
          </a:p>
        </p:txBody>
      </p:sp>
      <p:sp>
        <p:nvSpPr>
          <p:cNvPr id="6" name="Dikdörtgen 5"/>
          <p:cNvSpPr/>
          <p:nvPr/>
        </p:nvSpPr>
        <p:spPr>
          <a:xfrm>
            <a:off x="313079" y="679213"/>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İslam Kalkınma Bankası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335764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138514"/>
            <a:ext cx="8517837" cy="4652686"/>
          </a:xfrm>
        </p:spPr>
        <p:txBody>
          <a:bodyPr anchor="t">
            <a:noAutofit/>
          </a:bodyPr>
          <a:lstStyle/>
          <a:p>
            <a:pPr algn="just">
              <a:lnSpc>
                <a:spcPct val="100000"/>
              </a:lnSpc>
            </a:pPr>
            <a:r>
              <a:rPr lang="tr-TR" dirty="0"/>
              <a:t>İKB;  kuruluş  senedinde  yer  alan  ticari  faaliyetlerini  ve  desteklediği projelerin  finansman  yapısını  İslam  dini  kural  ve  kaidelerine  göre  belirlemek zorundadır.  Bu  zorunluluğa  uymak  ve  ticari  faaliyetleri  yerine  getirebilmek  için; finansal  kiralama, ödünç  verme, teknik  yardım ve  işletme  sermayesi  ortaklığı  gibi farklı  stratejiler </a:t>
            </a:r>
            <a:r>
              <a:rPr lang="tr-TR" dirty="0" smtClean="0"/>
              <a:t>uygulamaktadır.</a:t>
            </a:r>
          </a:p>
          <a:p>
            <a:pPr algn="just">
              <a:lnSpc>
                <a:spcPct val="100000"/>
              </a:lnSpc>
            </a:pPr>
            <a:r>
              <a:rPr lang="tr-TR" dirty="0"/>
              <a:t>Finansal  kiralama stratejisinde,  müşteri tarafından talep edilen ürün  veya hizmet banka tarafından satın alınarak müşteriye kiralanır, kira ödemelerinin hesaplanması ile bakiye tutar üzerinden ürün müşteriye </a:t>
            </a:r>
            <a:r>
              <a:rPr lang="tr-TR" dirty="0" smtClean="0"/>
              <a:t>devredilir.</a:t>
            </a:r>
          </a:p>
        </p:txBody>
      </p:sp>
      <p:sp>
        <p:nvSpPr>
          <p:cNvPr id="6" name="Dikdörtgen 5"/>
          <p:cNvSpPr/>
          <p:nvPr/>
        </p:nvSpPr>
        <p:spPr>
          <a:xfrm>
            <a:off x="313079" y="693068"/>
            <a:ext cx="8517837" cy="443008"/>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İKB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Tarafından Kullanılan Finansal Araçlar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53098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Anonim, 2013. Proje Finansmanı Kapsamında Proje Bankacılığı ve Türkiye Üzerine Öneriler Araştırma Raporu, TASAM</a:t>
            </a:r>
            <a:r>
              <a:rPr lang="tr-TR" dirty="0" smtClean="0"/>
              <a:t>.</a:t>
            </a:r>
          </a:p>
          <a:p>
            <a:pPr lvl="1" algn="just">
              <a:lnSpc>
                <a:spcPct val="100000"/>
              </a:lnSpc>
            </a:pPr>
            <a:r>
              <a:rPr lang="tr-TR" dirty="0"/>
              <a:t>Arabacı, H. 2018. Türkiye’de Bankacılık Sektörünün Gelişimi. Meriç Uluslararası Sosyal ve Stratejik Araştırmalar Dergisi, 2(3), 25-42.</a:t>
            </a:r>
          </a:p>
          <a:p>
            <a:pPr lvl="1" algn="just">
              <a:lnSpc>
                <a:spcPct val="100000"/>
              </a:lnSpc>
            </a:pPr>
            <a:r>
              <a:rPr lang="tr-TR" dirty="0" smtClean="0"/>
              <a:t>Anonim</a:t>
            </a:r>
            <a:r>
              <a:rPr lang="tr-TR" dirty="0"/>
              <a:t>. 2019a. Web Sitesi: https://www.kobirate.com.tr/Proje-Finansman-Derecelendirme. Erişim Tarihi: </a:t>
            </a:r>
            <a:r>
              <a:rPr lang="tr-TR" dirty="0" smtClean="0"/>
              <a:t>19.02.2020</a:t>
            </a:r>
          </a:p>
          <a:p>
            <a:pPr lvl="1" algn="just">
              <a:lnSpc>
                <a:spcPct val="100000"/>
              </a:lnSpc>
            </a:pPr>
            <a:r>
              <a:rPr lang="tr-TR" dirty="0"/>
              <a:t>Anonim. </a:t>
            </a:r>
            <a:r>
              <a:rPr lang="tr-TR" dirty="0" smtClean="0"/>
              <a:t>2019b. </a:t>
            </a:r>
            <a:r>
              <a:rPr lang="tr-TR" dirty="0"/>
              <a:t>Kamu Özel İşbirliği Raporu. Sektörler ve Kamu Yatırımları Genel Müdürlüğü. T.C. Cumhurbaşkanlığı, strateji ve Bütçe Başkanlığı, Y. No:0005. </a:t>
            </a:r>
          </a:p>
          <a:p>
            <a:pPr lvl="1" algn="just">
              <a:lnSpc>
                <a:spcPct val="100000"/>
              </a:lnSpc>
            </a:pPr>
            <a:r>
              <a:rPr lang="tr-TR" dirty="0" smtClean="0"/>
              <a:t>Anonim</a:t>
            </a:r>
            <a:r>
              <a:rPr lang="tr-TR" dirty="0"/>
              <a:t>. 2020a. Web Sitesi: </a:t>
            </a:r>
            <a:r>
              <a:rPr lang="en-US" dirty="0"/>
              <a:t>https://www.projectconnections.com/</a:t>
            </a:r>
            <a:r>
              <a:rPr lang="tr-TR" dirty="0"/>
              <a:t> </a:t>
            </a:r>
            <a:r>
              <a:rPr lang="en-US" dirty="0"/>
              <a:t>knowhow/burning-questions/what-is-project-documentation.html</a:t>
            </a:r>
            <a:r>
              <a:rPr lang="tr-TR" dirty="0"/>
              <a:t>, Erişim Tarihi: </a:t>
            </a:r>
            <a:r>
              <a:rPr lang="tr-TR" dirty="0" smtClean="0"/>
              <a:t>20.02.2020</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24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Arabacı</a:t>
            </a:r>
            <a:r>
              <a:rPr lang="tr-TR" dirty="0"/>
              <a:t>, H. 2018. Türkiye’de Bankacılık Sektörünün Gelişimi. Meriç Uluslararası Sosyal ve Stratejik Araştırmalar Dergisi, 2(3), 25-42.</a:t>
            </a:r>
          </a:p>
          <a:p>
            <a:pPr lvl="1" algn="just">
              <a:lnSpc>
                <a:spcPct val="100000"/>
              </a:lnSpc>
            </a:pPr>
            <a:r>
              <a:rPr lang="tr-TR" dirty="0" smtClean="0"/>
              <a:t>Akar</a:t>
            </a:r>
            <a:r>
              <a:rPr lang="tr-TR" dirty="0"/>
              <a:t>, T. 2011. </a:t>
            </a:r>
            <a:r>
              <a:rPr lang="en-US" dirty="0" err="1"/>
              <a:t>Vakıflar</a:t>
            </a:r>
            <a:r>
              <a:rPr lang="en-US" dirty="0"/>
              <a:t> </a:t>
            </a:r>
            <a:r>
              <a:rPr lang="en-US" dirty="0" err="1"/>
              <a:t>Genel</a:t>
            </a:r>
            <a:r>
              <a:rPr lang="en-US" dirty="0"/>
              <a:t> </a:t>
            </a:r>
            <a:r>
              <a:rPr lang="en-US" dirty="0" err="1"/>
              <a:t>Müdürlüğü</a:t>
            </a:r>
            <a:r>
              <a:rPr lang="en-US" dirty="0"/>
              <a:t> </a:t>
            </a:r>
            <a:r>
              <a:rPr lang="en-US" dirty="0" err="1"/>
              <a:t>ve</a:t>
            </a:r>
            <a:r>
              <a:rPr lang="en-US" dirty="0"/>
              <a:t> </a:t>
            </a:r>
            <a:r>
              <a:rPr lang="en-US" dirty="0" err="1"/>
              <a:t>Vakıf</a:t>
            </a:r>
            <a:r>
              <a:rPr lang="en-US" dirty="0"/>
              <a:t> </a:t>
            </a:r>
            <a:r>
              <a:rPr lang="en-US" dirty="0" err="1"/>
              <a:t>Kültür</a:t>
            </a:r>
            <a:r>
              <a:rPr lang="en-US" dirty="0"/>
              <a:t> </a:t>
            </a:r>
            <a:r>
              <a:rPr lang="en-US" dirty="0" err="1"/>
              <a:t>Varlıklarının</a:t>
            </a:r>
            <a:r>
              <a:rPr lang="en-US" dirty="0"/>
              <a:t> </a:t>
            </a:r>
            <a:r>
              <a:rPr lang="en-US" dirty="0" err="1"/>
              <a:t>Korunması</a:t>
            </a:r>
            <a:r>
              <a:rPr lang="tr-TR" dirty="0"/>
              <a:t>. </a:t>
            </a:r>
            <a:r>
              <a:rPr lang="tr-TR" dirty="0" err="1"/>
              <a:t>Dergipark</a:t>
            </a:r>
            <a:r>
              <a:rPr lang="tr-TR" dirty="0"/>
              <a:t>. Web Sitesi: </a:t>
            </a:r>
            <a:r>
              <a:rPr lang="en-US" dirty="0"/>
              <a:t>https://dergipark.org.tr/tr/</a:t>
            </a:r>
            <a:r>
              <a:rPr lang="tr-TR" dirty="0"/>
              <a:t> </a:t>
            </a:r>
            <a:r>
              <a:rPr lang="en-US" dirty="0"/>
              <a:t>download/article-file/669576</a:t>
            </a:r>
            <a:r>
              <a:rPr lang="tr-TR" dirty="0"/>
              <a:t>. Erişim Tarihi:20.02.2020.</a:t>
            </a:r>
          </a:p>
          <a:p>
            <a:pPr lvl="1" algn="just">
              <a:lnSpc>
                <a:spcPct val="100000"/>
              </a:lnSpc>
            </a:pPr>
            <a:r>
              <a:rPr lang="tr-TR" dirty="0"/>
              <a:t> Aydın vd. 2004. Uluslararası İşletmecilik. Anadolu üniversitesi. Eskişehir</a:t>
            </a:r>
            <a:r>
              <a:rPr lang="tr-TR" dirty="0" smtClean="0"/>
              <a:t>.</a:t>
            </a:r>
          </a:p>
          <a:p>
            <a:pPr lvl="1" algn="just">
              <a:lnSpc>
                <a:spcPct val="100000"/>
              </a:lnSpc>
            </a:pPr>
            <a:r>
              <a:rPr lang="en-US" dirty="0"/>
              <a:t>Bernanke, B. S. 1995</a:t>
            </a:r>
            <a:r>
              <a:rPr lang="tr-TR" dirty="0"/>
              <a:t>.</a:t>
            </a:r>
            <a:r>
              <a:rPr lang="en-US" dirty="0"/>
              <a:t> “A Conference Panel Discussion: What Do We Know About How</a:t>
            </a:r>
            <a:r>
              <a:rPr lang="tr-TR" dirty="0"/>
              <a:t> </a:t>
            </a:r>
            <a:r>
              <a:rPr lang="en-US" dirty="0"/>
              <a:t>Monetary Policy Effects The Economy”, Federal Reserve Bank of St. Louis Review,</a:t>
            </a:r>
            <a:r>
              <a:rPr lang="tr-TR" dirty="0"/>
              <a:t> </a:t>
            </a:r>
            <a:r>
              <a:rPr lang="en-US" dirty="0"/>
              <a:t>77(3): 127-30. </a:t>
            </a:r>
            <a:endParaRPr lang="tr-TR" dirty="0"/>
          </a:p>
          <a:p>
            <a:pPr lvl="1" algn="just">
              <a:lnSpc>
                <a:spcPct val="100000"/>
              </a:lnSpc>
            </a:pPr>
            <a:endParaRPr lang="tr-TR" dirty="0"/>
          </a:p>
          <a:p>
            <a:pPr marL="0" indent="0" algn="just">
              <a:lnSpc>
                <a:spcPct val="100000"/>
              </a:lnSpc>
              <a:buNone/>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17106</TotalTime>
  <Words>1116</Words>
  <Application>Microsoft Office PowerPoint</Application>
  <PresentationFormat>Ekran Gösterisi (4:3)</PresentationFormat>
  <Paragraphs>115</Paragraphs>
  <Slides>12</Slides>
  <Notes>6</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869</cp:revision>
  <cp:lastPrinted>2016-10-24T07:53:35Z</cp:lastPrinted>
  <dcterms:created xsi:type="dcterms:W3CDTF">2016-09-18T09:35:24Z</dcterms:created>
  <dcterms:modified xsi:type="dcterms:W3CDTF">2020-02-26T11:50:44Z</dcterms:modified>
</cp:coreProperties>
</file>