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57" r:id="rId3"/>
    <p:sldId id="266" r:id="rId4"/>
    <p:sldId id="264" r:id="rId5"/>
    <p:sldId id="268" r:id="rId6"/>
    <p:sldId id="269" r:id="rId7"/>
    <p:sldId id="270" r:id="rId8"/>
    <p:sldId id="272" r:id="rId9"/>
    <p:sldId id="271" r:id="rId10"/>
    <p:sldId id="274" r:id="rId11"/>
    <p:sldId id="276" r:id="rId12"/>
    <p:sldId id="277" r:id="rId13"/>
    <p:sldId id="278" r:id="rId14"/>
    <p:sldId id="279" r:id="rId15"/>
    <p:sldId id="280" r:id="rId16"/>
    <p:sldId id="356" r:id="rId17"/>
    <p:sldId id="28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79730" autoAdjust="0"/>
  </p:normalViewPr>
  <p:slideViewPr>
    <p:cSldViewPr snapToGrid="0">
      <p:cViewPr varScale="1">
        <p:scale>
          <a:sx n="70" d="100"/>
          <a:sy n="70" d="100"/>
        </p:scale>
        <p:origin x="88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B456D-8660-4AC4-BAD5-C7B58EAEEB7F}" type="datetimeFigureOut">
              <a:rPr lang="tr-TR" smtClean="0"/>
              <a:t>12.05.2020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E1A1B-2820-49D4-B4BD-7289DF8D0931}" type="slidenum">
              <a:rPr lang="tr-TR" smtClean="0"/>
              <a:t>‹#›</a:t>
            </a:fld>
            <a:endParaRPr lang="tr-TR"/>
          </a:p>
        </p:txBody>
      </p:sp>
    </p:spTree>
    <p:extLst>
      <p:ext uri="{BB962C8B-B14F-4D97-AF65-F5344CB8AC3E}">
        <p14:creationId xmlns:p14="http://schemas.microsoft.com/office/powerpoint/2010/main" val="301288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A6BC8-8BA8-4C58-83B5-58B98AD570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347F6E-2470-4382-AC1D-9F2413B25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1354C63-6EEE-400C-877E-41735E5141BC}"/>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C6D66316-97D2-47E5-A817-DC24F6647E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28B245-039A-49AA-9D70-AE012AE10C49}"/>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32191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A1FF9-D25A-407F-9033-7A321C2E7E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B4268A-6D6B-4403-AE10-ACB95C5651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D34750-EDB1-478C-94CD-2DF9B6FAE36D}"/>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8FCE6BD-6F77-447F-99BA-665F407A66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49B8B8-E069-4AEC-AD15-B9787F29727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8754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EF140C-C981-4758-874D-C0ACFE5EDB0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249615-817D-418A-9823-FE184B90E2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665CE8-D1D5-4D90-8647-7F06DFA3E7B4}"/>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25F402F0-9637-43C4-84F4-51092EEA8A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D54B6E-D7D2-4B08-8B85-99C4A62F221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28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B51D1-CEC1-4D8C-BF34-49644155C1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CED625-A80B-41B2-9566-F50FF708C0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5B3864-0377-471A-B3A2-09696A176002}"/>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AF1DE92-CFE6-440C-A6D9-9E962C4B4A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6D68C3-27D1-4233-A711-6DFD04AAB99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6396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86170-0A18-4666-8800-66EEC0AA9DF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1849BF-2955-426F-B1F1-CF2563E5F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20C32E-17B3-4BEF-9372-36030068A25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A76657B8-0FFC-4CF2-B26D-44CF15D18E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F5F9C-557A-47D3-B1DF-21FFB75CF95A}"/>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1430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0828D-F32D-44C3-A6F9-94B71CDB1E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67790B-827C-4306-B923-AE9367AAAF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739954-CA8F-4F8E-A2E4-906A38FBF29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FD2E20-E287-4B1D-9563-EDFAD907FCE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85C47366-892E-45A7-B50E-F5E06F9FCF5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29BA08-418B-4FC3-AB19-8F804088D25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14781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3E398-F7F8-43B3-82B7-E92A0ED777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5670CB-B166-457C-8BA7-823866FAB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E17A7C-2FDE-4F77-8476-B2DBDA64054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6968B9-6851-4ED0-A1B5-44B4FDA7D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A9759D-ED40-4E35-BE71-004F9BBF1F5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FC299A-9F06-4534-992A-57948EAA838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8" name="Alt Bilgi Yer Tutucusu 7">
            <a:extLst>
              <a:ext uri="{FF2B5EF4-FFF2-40B4-BE49-F238E27FC236}">
                <a16:creationId xmlns:a16="http://schemas.microsoft.com/office/drawing/2014/main" id="{B14FB3FA-D127-49EB-8A9F-06BF1C5F2A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6DA7DB-D2D9-4658-B2F8-12BE48465AB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40472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D3089-2A87-4BE8-9034-E957E00A92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033FCAA-ED89-4B82-880D-8283C748ECE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4" name="Alt Bilgi Yer Tutucusu 3">
            <a:extLst>
              <a:ext uri="{FF2B5EF4-FFF2-40B4-BE49-F238E27FC236}">
                <a16:creationId xmlns:a16="http://schemas.microsoft.com/office/drawing/2014/main" id="{A532A42D-FB19-4EAC-91BA-FF4090A47F8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30904D0-8F74-48A1-9D14-CF2E236BD21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24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1FD09D-1E6A-41C0-AB44-A6700ECDFDF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3" name="Alt Bilgi Yer Tutucusu 2">
            <a:extLst>
              <a:ext uri="{FF2B5EF4-FFF2-40B4-BE49-F238E27FC236}">
                <a16:creationId xmlns:a16="http://schemas.microsoft.com/office/drawing/2014/main" id="{769C5328-26FB-4314-9D80-230B54FF40F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357347-EB70-4092-B965-3FBFEA659FB4}"/>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0654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A6605-322D-4934-803B-38EA088F0B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68547E-DB5A-4955-BADE-9A4321A50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3511732-8BF4-4855-88AD-BED6F467E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39F304-571D-4D35-9145-0703BEBCC28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51F3EBE5-E267-436C-B7E2-DECD93D0E40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1C9B5F-D61F-4511-A4E7-73991F42762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9349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5D859-CB2D-4472-AACF-9131F8B850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2C2CE1-7EFD-4C8F-BE9C-9DC9A390B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DF5BBA-4FDB-4152-8391-0EB2CE9C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78C4538-AF17-4403-8A85-A550C6C2D833}"/>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B2076647-FD09-4A4B-A5BA-C234D5C301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5D2F77-D709-4483-AC60-B695CF99A8A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096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F648AD2-B670-4576-8898-E0D49F4D3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C7593A-1C3F-4FAF-8433-5116A33E2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BAF225-7E04-4CB4-B7AA-F3F7DE59C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04767A35-0886-46D8-AF23-62DB80A9C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16B77F9-33B0-4343-891E-A5ECE2AAE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2A68B-BD5A-4B6C-AB47-4CB08F0234B0}" type="slidenum">
              <a:rPr lang="tr-TR" smtClean="0"/>
              <a:t>‹#›</a:t>
            </a:fld>
            <a:endParaRPr lang="tr-TR"/>
          </a:p>
        </p:txBody>
      </p:sp>
    </p:spTree>
    <p:extLst>
      <p:ext uri="{BB962C8B-B14F-4D97-AF65-F5344CB8AC3E}">
        <p14:creationId xmlns:p14="http://schemas.microsoft.com/office/powerpoint/2010/main" val="280562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stratejikortak.com/wp-content/uploads/2015/11/cin-tayvan-iliskileri-1024x630.jp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stratejikortak.com/2015/11/04/cin-tayvan-sorunu-nedi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95BE4-2D72-4B77-A57D-96175C29B45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D25F6C7-C4F6-443A-897B-0D04E04E1ACA}"/>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2680912F-531E-46B6-A999-87EFED11CBD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78" r="393"/>
          <a:stretch/>
        </p:blipFill>
        <p:spPr>
          <a:xfrm>
            <a:off x="0" y="69523"/>
            <a:ext cx="12192000" cy="6718954"/>
          </a:xfrm>
          <a:prstGeom prst="rect">
            <a:avLst/>
          </a:prstGeom>
        </p:spPr>
      </p:pic>
      <p:sp>
        <p:nvSpPr>
          <p:cNvPr id="5" name="Metin kutusu 4">
            <a:extLst>
              <a:ext uri="{FF2B5EF4-FFF2-40B4-BE49-F238E27FC236}">
                <a16:creationId xmlns:a16="http://schemas.microsoft.com/office/drawing/2014/main" id="{1738C273-F9CB-4C75-B942-D706FE0AD8B2}"/>
              </a:ext>
            </a:extLst>
          </p:cNvPr>
          <p:cNvSpPr txBox="1"/>
          <p:nvPr/>
        </p:nvSpPr>
        <p:spPr>
          <a:xfrm>
            <a:off x="4607510" y="471438"/>
            <a:ext cx="2976979"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6" name="Başlık 1">
            <a:extLst>
              <a:ext uri="{FF2B5EF4-FFF2-40B4-BE49-F238E27FC236}">
                <a16:creationId xmlns:a16="http://schemas.microsoft.com/office/drawing/2014/main" id="{3CD6BCE6-0752-40CA-9BFE-03F103EAEC34}"/>
              </a:ext>
            </a:extLst>
          </p:cNvPr>
          <p:cNvSpPr txBox="1">
            <a:spLocks/>
          </p:cNvSpPr>
          <p:nvPr/>
        </p:nvSpPr>
        <p:spPr>
          <a:xfrm>
            <a:off x="3461551" y="2532644"/>
            <a:ext cx="5268896" cy="179271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dirty="0">
                <a:solidFill>
                  <a:srgbClr val="3B419B"/>
                </a:solidFill>
              </a:rPr>
              <a:t>COG 435 </a:t>
            </a:r>
            <a:r>
              <a:rPr lang="tr-TR" dirty="0">
                <a:solidFill>
                  <a:srgbClr val="3B419B"/>
                </a:solidFill>
              </a:rPr>
              <a:t/>
            </a:r>
            <a:br>
              <a:rPr lang="tr-TR" dirty="0">
                <a:solidFill>
                  <a:srgbClr val="3B419B"/>
                </a:solidFill>
              </a:rPr>
            </a:br>
            <a:r>
              <a:rPr lang="tr-TR" sz="6600" b="1" dirty="0">
                <a:solidFill>
                  <a:srgbClr val="3B419B"/>
                </a:solidFill>
              </a:rPr>
              <a:t>UZAK DOĞU</a:t>
            </a:r>
          </a:p>
        </p:txBody>
      </p:sp>
      <p:sp>
        <p:nvSpPr>
          <p:cNvPr id="7" name="Alt Başlık 2">
            <a:extLst>
              <a:ext uri="{FF2B5EF4-FFF2-40B4-BE49-F238E27FC236}">
                <a16:creationId xmlns:a16="http://schemas.microsoft.com/office/drawing/2014/main" id="{25BF0E46-5E7F-4448-8AE2-C0F2B5FE990C}"/>
              </a:ext>
            </a:extLst>
          </p:cNvPr>
          <p:cNvSpPr txBox="1">
            <a:spLocks/>
          </p:cNvSpPr>
          <p:nvPr/>
        </p:nvSpPr>
        <p:spPr>
          <a:xfrm>
            <a:off x="4234647" y="6038037"/>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8" name="Metin kutusu 7">
            <a:extLst>
              <a:ext uri="{FF2B5EF4-FFF2-40B4-BE49-F238E27FC236}">
                <a16:creationId xmlns:a16="http://schemas.microsoft.com/office/drawing/2014/main" id="{C614CA8C-EEDF-40FA-BC75-2F24B5E6E473}"/>
              </a:ext>
            </a:extLst>
          </p:cNvPr>
          <p:cNvSpPr txBox="1"/>
          <p:nvPr/>
        </p:nvSpPr>
        <p:spPr>
          <a:xfrm>
            <a:off x="4353210" y="4203147"/>
            <a:ext cx="3485576" cy="369332"/>
          </a:xfrm>
          <a:prstGeom prst="rect">
            <a:avLst/>
          </a:prstGeom>
          <a:noFill/>
        </p:spPr>
        <p:txBody>
          <a:bodyPr wrap="square" rtlCol="0">
            <a:spAutoFit/>
          </a:bodyPr>
          <a:lstStyle/>
          <a:p>
            <a:r>
              <a:rPr lang="tr-TR" dirty="0">
                <a:solidFill>
                  <a:srgbClr val="3B419B"/>
                </a:solidFill>
              </a:rPr>
              <a:t> </a:t>
            </a:r>
            <a:r>
              <a:rPr lang="tr-TR" dirty="0" smtClean="0">
                <a:solidFill>
                  <a:srgbClr val="3B419B"/>
                </a:solidFill>
              </a:rPr>
              <a:t>      TAYVAN SİYASİ SORUNU </a:t>
            </a:r>
            <a:endParaRPr lang="tr-TR" dirty="0"/>
          </a:p>
        </p:txBody>
      </p:sp>
    </p:spTree>
    <p:extLst>
      <p:ext uri="{BB962C8B-B14F-4D97-AF65-F5344CB8AC3E}">
        <p14:creationId xmlns:p14="http://schemas.microsoft.com/office/powerpoint/2010/main" val="16832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B0D623D-8DA1-496A-9891-B1D909009DF2}"/>
              </a:ext>
            </a:extLst>
          </p:cNvPr>
          <p:cNvSpPr>
            <a:spLocks noGrp="1"/>
          </p:cNvSpPr>
          <p:nvPr>
            <p:ph idx="1"/>
          </p:nvPr>
        </p:nvSpPr>
        <p:spPr>
          <a:xfrm>
            <a:off x="1410789" y="463421"/>
            <a:ext cx="9387840" cy="5931157"/>
          </a:xfrm>
        </p:spPr>
        <p:txBody>
          <a:bodyPr>
            <a:normAutofit/>
          </a:bodyPr>
          <a:lstStyle/>
          <a:p>
            <a:pPr marL="0" indent="0" algn="just">
              <a:buNone/>
            </a:pPr>
            <a:r>
              <a:rPr lang="tr-TR" sz="2400" dirty="0"/>
              <a:t>Bu tarihten sonra </a:t>
            </a:r>
            <a:r>
              <a:rPr lang="tr-TR" sz="2400" dirty="0" err="1"/>
              <a:t>Tayvanın</a:t>
            </a:r>
            <a:r>
              <a:rPr lang="tr-TR" sz="2400" dirty="0"/>
              <a:t> uluslararası ilişkilerdeki konumu, Soğuk Savaş dönemindeki güvenlik stratejileri çerçevesinde belirlenmiştir. Komünist tehdide karşı uygulamaya konan Truman Doktrini, coğrafi konumundan dolayı </a:t>
            </a:r>
            <a:r>
              <a:rPr lang="tr-TR" sz="2400" dirty="0" err="1"/>
              <a:t>Tayvanın</a:t>
            </a:r>
            <a:r>
              <a:rPr lang="tr-TR" sz="2400" dirty="0"/>
              <a:t> ön plana çıkmasında etken olmuştur.</a:t>
            </a:r>
          </a:p>
          <a:p>
            <a:pPr marL="0" indent="0" algn="just">
              <a:buNone/>
            </a:pPr>
            <a:r>
              <a:rPr lang="tr-TR" sz="2400" dirty="0"/>
              <a:t>Tayvan, Kore ve Vietnam’a eşit uzaklıkta bulunması dolayısıyla da Soğuk Savaş süresince komünizme karşı verilen mücadelede ABD tarafından askeri müdahaleler için bir üs olarak kullanılmıştır</a:t>
            </a:r>
            <a:r>
              <a:rPr lang="tr-TR" sz="2400" dirty="0" smtClean="0"/>
              <a:t>.</a:t>
            </a:r>
          </a:p>
          <a:p>
            <a:pPr marL="0" indent="0" algn="just">
              <a:buNone/>
            </a:pPr>
            <a:r>
              <a:rPr lang="tr-TR" sz="2400" dirty="0"/>
              <a:t>Başlangıçta </a:t>
            </a:r>
            <a:r>
              <a:rPr lang="tr-TR" sz="2400" dirty="0" err="1"/>
              <a:t>Tayvanı</a:t>
            </a:r>
            <a:r>
              <a:rPr lang="tr-TR" sz="2400" dirty="0"/>
              <a:t> tanımayan </a:t>
            </a:r>
            <a:r>
              <a:rPr lang="tr-TR" sz="2400" dirty="0" err="1"/>
              <a:t>ABDnin</a:t>
            </a:r>
            <a:r>
              <a:rPr lang="tr-TR" sz="2400" dirty="0"/>
              <a:t> özellikle Kore Savaşından sonra Adayı desteklemesine yol açmıştır.</a:t>
            </a:r>
          </a:p>
          <a:p>
            <a:pPr marL="0" indent="0" algn="just">
              <a:buNone/>
            </a:pPr>
            <a:r>
              <a:rPr lang="tr-TR" sz="2400" dirty="0"/>
              <a:t>Nitekim 1954 yılında ABD ve Çin Cumhuriyeti arasında bir savunma antlaşması (US-ROC </a:t>
            </a:r>
            <a:r>
              <a:rPr lang="tr-TR" sz="2400" dirty="0" err="1"/>
              <a:t>Mutual</a:t>
            </a:r>
            <a:r>
              <a:rPr lang="tr-TR" sz="2400" dirty="0"/>
              <a:t> </a:t>
            </a:r>
            <a:r>
              <a:rPr lang="tr-TR" sz="2400" dirty="0" err="1"/>
              <a:t>Defense</a:t>
            </a:r>
            <a:r>
              <a:rPr lang="tr-TR" sz="2400" dirty="0"/>
              <a:t> </a:t>
            </a:r>
            <a:r>
              <a:rPr lang="tr-TR" sz="2400" dirty="0" err="1"/>
              <a:t>Treaty</a:t>
            </a:r>
            <a:r>
              <a:rPr lang="tr-TR" sz="2400" dirty="0"/>
              <a:t>) imzalanmıştır. Bu antlaşmaya göre, ABD, </a:t>
            </a:r>
            <a:r>
              <a:rPr lang="tr-TR" sz="2400" dirty="0" err="1"/>
              <a:t>Tayvanın</a:t>
            </a:r>
            <a:r>
              <a:rPr lang="tr-TR" sz="2400" dirty="0"/>
              <a:t> herhangi bir dış güç tarafından saldırıya maruz kalması durumunda, bu ülkenin güvenliğini sağlayacağını taahhüt etmiştir</a:t>
            </a:r>
          </a:p>
        </p:txBody>
      </p:sp>
      <p:pic>
        <p:nvPicPr>
          <p:cNvPr id="2" name="Resim 1"/>
          <p:cNvPicPr>
            <a:picLocks noChangeAspect="1"/>
          </p:cNvPicPr>
          <p:nvPr/>
        </p:nvPicPr>
        <p:blipFill>
          <a:blip r:embed="rId2"/>
          <a:stretch>
            <a:fillRect/>
          </a:stretch>
        </p:blipFill>
        <p:spPr>
          <a:xfrm>
            <a:off x="0" y="4797459"/>
            <a:ext cx="445047" cy="2139881"/>
          </a:xfrm>
          <a:prstGeom prst="rect">
            <a:avLst/>
          </a:prstGeom>
        </p:spPr>
      </p:pic>
    </p:spTree>
    <p:extLst>
      <p:ext uri="{BB962C8B-B14F-4D97-AF65-F5344CB8AC3E}">
        <p14:creationId xmlns:p14="http://schemas.microsoft.com/office/powerpoint/2010/main" val="134400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4C146C-C795-4BDF-B3E2-EF224C9827EE}"/>
              </a:ext>
            </a:extLst>
          </p:cNvPr>
          <p:cNvSpPr>
            <a:spLocks noGrp="1"/>
          </p:cNvSpPr>
          <p:nvPr>
            <p:ph idx="1"/>
          </p:nvPr>
        </p:nvSpPr>
        <p:spPr>
          <a:xfrm>
            <a:off x="1010194" y="1079862"/>
            <a:ext cx="5617029" cy="5232447"/>
          </a:xfrm>
        </p:spPr>
        <p:txBody>
          <a:bodyPr/>
          <a:lstStyle/>
          <a:p>
            <a:pPr marL="0" indent="0" algn="just">
              <a:buNone/>
            </a:pPr>
            <a:r>
              <a:rPr lang="tr-TR" sz="2000" dirty="0"/>
              <a:t>Uluslararası alanda Çin’i </a:t>
            </a:r>
            <a:r>
              <a:rPr lang="tr-TR" sz="2000" dirty="0" err="1"/>
              <a:t>Kuomintang</a:t>
            </a:r>
            <a:r>
              <a:rPr lang="tr-TR" sz="2000" dirty="0"/>
              <a:t> temsil etmeye devam etmiştir. BM ve ABD de dâhil olmak üzere birçok devlet Komünist Çin’i otorite olarak  tanımamıştır ve Birleşmiş Milletlerde  uzun süre Çin’i Çin </a:t>
            </a:r>
            <a:r>
              <a:rPr lang="tr-TR" sz="2000" dirty="0" err="1"/>
              <a:t>Cumhuriteti</a:t>
            </a:r>
            <a:r>
              <a:rPr lang="tr-TR" sz="2000" dirty="0"/>
              <a:t> (Tayvan) temsil etmeye devam etmişlerdir.</a:t>
            </a:r>
          </a:p>
          <a:p>
            <a:pPr marL="0" indent="0" algn="just">
              <a:buNone/>
            </a:pPr>
            <a:r>
              <a:rPr lang="tr-TR" sz="2000" dirty="0"/>
              <a:t>Ancak Soğuk Savaş konjonktürünün değişmeye başlaması, Rusya-Çin ilişkilerinin bozulmaya başlaması ile Batı, Çin Halk Cumhuriyeti ile ilişkileri düzeltmek için girişimlerde  bulunma kararı almış</a:t>
            </a:r>
          </a:p>
          <a:p>
            <a:pPr marL="0" indent="0" algn="just">
              <a:buNone/>
            </a:pPr>
            <a:r>
              <a:rPr lang="tr-TR" sz="2000" dirty="0"/>
              <a:t>1971e kadar Birleşmiş </a:t>
            </a:r>
            <a:r>
              <a:rPr lang="tr-TR" sz="2000" dirty="0" err="1"/>
              <a:t>Milletler’de</a:t>
            </a:r>
            <a:r>
              <a:rPr lang="tr-TR" sz="2000" dirty="0"/>
              <a:t> Tayvan Adası yani Çin Cumhuriyeti siyasal otorite olarak tanınıyordu. 1971’de’ki ABD politikalarının değişmesi sonucu bu durumda değişmiş ve 1971’de BM Çin Halk Cumhuriyetini tanımıştır. </a:t>
            </a:r>
          </a:p>
          <a:p>
            <a:pPr algn="just">
              <a:buFont typeface="Wingdings" panose="05000000000000000000" pitchFamily="2" charset="2"/>
              <a:buChar char="Ø"/>
            </a:pPr>
            <a:endParaRPr lang="tr-TR" sz="2000" dirty="0"/>
          </a:p>
          <a:p>
            <a:pPr marL="0" indent="0">
              <a:buNone/>
            </a:pPr>
            <a:endParaRPr lang="tr-TR" dirty="0"/>
          </a:p>
        </p:txBody>
      </p:sp>
      <p:pic>
        <p:nvPicPr>
          <p:cNvPr id="2" name="Resim 1">
            <a:extLst>
              <a:ext uri="{FF2B5EF4-FFF2-40B4-BE49-F238E27FC236}">
                <a16:creationId xmlns:a16="http://schemas.microsoft.com/office/drawing/2014/main" id="{B7E48F58-4092-4F6C-BDC7-A235AD7EA8DD}"/>
              </a:ext>
            </a:extLst>
          </p:cNvPr>
          <p:cNvPicPr>
            <a:picLocks noChangeAspect="1"/>
          </p:cNvPicPr>
          <p:nvPr/>
        </p:nvPicPr>
        <p:blipFill>
          <a:blip r:embed="rId2"/>
          <a:stretch>
            <a:fillRect/>
          </a:stretch>
        </p:blipFill>
        <p:spPr>
          <a:xfrm>
            <a:off x="7089058" y="429264"/>
            <a:ext cx="4614941" cy="5663626"/>
          </a:xfrm>
          <a:prstGeom prst="rect">
            <a:avLst/>
          </a:prstGeom>
        </p:spPr>
      </p:pic>
      <p:pic>
        <p:nvPicPr>
          <p:cNvPr id="4" name="Resim 3"/>
          <p:cNvPicPr>
            <a:picLocks noChangeAspect="1"/>
          </p:cNvPicPr>
          <p:nvPr/>
        </p:nvPicPr>
        <p:blipFill>
          <a:blip r:embed="rId3"/>
          <a:stretch>
            <a:fillRect/>
          </a:stretch>
        </p:blipFill>
        <p:spPr>
          <a:xfrm>
            <a:off x="0" y="4808345"/>
            <a:ext cx="445047" cy="2139881"/>
          </a:xfrm>
          <a:prstGeom prst="rect">
            <a:avLst/>
          </a:prstGeom>
        </p:spPr>
      </p:pic>
    </p:spTree>
    <p:extLst>
      <p:ext uri="{BB962C8B-B14F-4D97-AF65-F5344CB8AC3E}">
        <p14:creationId xmlns:p14="http://schemas.microsoft.com/office/powerpoint/2010/main" val="428363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992DCF-85A5-4E27-B8F2-ACF347731359}"/>
              </a:ext>
            </a:extLst>
          </p:cNvPr>
          <p:cNvSpPr>
            <a:spLocks noGrp="1"/>
          </p:cNvSpPr>
          <p:nvPr>
            <p:ph type="title"/>
          </p:nvPr>
        </p:nvSpPr>
        <p:spPr>
          <a:xfrm>
            <a:off x="992777" y="424119"/>
            <a:ext cx="10314319" cy="1325563"/>
          </a:xfrm>
        </p:spPr>
        <p:txBody>
          <a:bodyPr>
            <a:normAutofit/>
          </a:bodyPr>
          <a:lstStyle/>
          <a:p>
            <a:r>
              <a:rPr lang="tr-TR" sz="3200" b="1" dirty="0"/>
              <a:t>Çin Cumhuriyeti’nin uluslararası alandaki izolasyonu</a:t>
            </a:r>
          </a:p>
        </p:txBody>
      </p:sp>
      <p:sp>
        <p:nvSpPr>
          <p:cNvPr id="3" name="İçerik Yer Tutucusu 2">
            <a:extLst>
              <a:ext uri="{FF2B5EF4-FFF2-40B4-BE49-F238E27FC236}">
                <a16:creationId xmlns:a16="http://schemas.microsoft.com/office/drawing/2014/main" id="{47FA0098-5EAC-4F0F-A04F-756BD82D171F}"/>
              </a:ext>
            </a:extLst>
          </p:cNvPr>
          <p:cNvSpPr>
            <a:spLocks noGrp="1"/>
          </p:cNvSpPr>
          <p:nvPr>
            <p:ph idx="1"/>
          </p:nvPr>
        </p:nvSpPr>
        <p:spPr>
          <a:xfrm>
            <a:off x="992777" y="1884619"/>
            <a:ext cx="6292926" cy="4351338"/>
          </a:xfrm>
        </p:spPr>
        <p:txBody>
          <a:bodyPr>
            <a:normAutofit fontScale="92500" lnSpcReduction="10000"/>
          </a:bodyPr>
          <a:lstStyle/>
          <a:p>
            <a:pPr marL="0" indent="0" algn="just">
              <a:buNone/>
            </a:pPr>
            <a:r>
              <a:rPr lang="tr-TR" sz="2400" dirty="0"/>
              <a:t>1970’li yıllarının başına kadar Çin, uluslararası alanda Çin Cumhuriyeti tarafından temsil edildi.</a:t>
            </a:r>
          </a:p>
          <a:p>
            <a:pPr marL="0" indent="0" algn="just">
              <a:buNone/>
            </a:pPr>
            <a:r>
              <a:rPr lang="tr-TR" sz="2400" dirty="0"/>
              <a:t>Ancak ABD’nin Çin Halk Cumhuriyeti ile yakınlaşması çerçevesinde Tayvan, uluslararası konumunu gittikçe kaybediyordu.</a:t>
            </a:r>
          </a:p>
          <a:p>
            <a:pPr marL="0" indent="0" algn="just">
              <a:buNone/>
            </a:pPr>
            <a:r>
              <a:rPr lang="tr-TR" sz="2400" dirty="0"/>
              <a:t>25 Ekim 1971 tarihinde, Çin’in Birleşmiş </a:t>
            </a:r>
            <a:r>
              <a:rPr lang="tr-TR" sz="2400" dirty="0" err="1"/>
              <a:t>Milletler’deki</a:t>
            </a:r>
            <a:r>
              <a:rPr lang="tr-TR" sz="2400" dirty="0"/>
              <a:t> temsil edilmesi hakkındaki 2758 </a:t>
            </a:r>
            <a:r>
              <a:rPr lang="tr-TR" sz="2400" dirty="0" err="1"/>
              <a:t>nolu</a:t>
            </a:r>
            <a:r>
              <a:rPr lang="tr-TR" sz="2400" dirty="0"/>
              <a:t> Birleşmiş Milletler Genel Kurulu Kararı, Pekin’in </a:t>
            </a:r>
            <a:r>
              <a:rPr lang="tr-TR" sz="2400" dirty="0" err="1"/>
              <a:t>müttefiği</a:t>
            </a:r>
            <a:r>
              <a:rPr lang="tr-TR" sz="2400" dirty="0"/>
              <a:t> olan Arnavutluk tarafından Birleşmiş </a:t>
            </a:r>
            <a:r>
              <a:rPr lang="tr-TR" sz="2400" dirty="0" err="1"/>
              <a:t>Milletler’de</a:t>
            </a:r>
            <a:r>
              <a:rPr lang="tr-TR" sz="2400" dirty="0"/>
              <a:t> oya sunuldu. </a:t>
            </a:r>
          </a:p>
          <a:p>
            <a:pPr marL="0" indent="0" algn="just">
              <a:buNone/>
            </a:pPr>
            <a:r>
              <a:rPr lang="tr-TR" sz="2400" dirty="0"/>
              <a:t>Bu kararın sonucu Çin’in Çin Halk Cumhuriyeti tarafından temsil edilmesi ve böylece Çin Cumhuriyeti'nin BM’den “hariç” edilmesiydi. Bu karar diplomatik bir depreme sebep </a:t>
            </a:r>
            <a:r>
              <a:rPr lang="tr-TR" sz="2400" dirty="0" smtClean="0"/>
              <a:t>oldu.</a:t>
            </a:r>
            <a:endParaRPr lang="tr-TR" sz="2400" dirty="0"/>
          </a:p>
        </p:txBody>
      </p:sp>
      <p:pic>
        <p:nvPicPr>
          <p:cNvPr id="6" name="Resim 5">
            <a:extLst>
              <a:ext uri="{FF2B5EF4-FFF2-40B4-BE49-F238E27FC236}">
                <a16:creationId xmlns:a16="http://schemas.microsoft.com/office/drawing/2014/main" id="{362EAD3A-3B53-444F-8CFB-D1F7E0B93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677" y="1526305"/>
            <a:ext cx="4572000" cy="4709652"/>
          </a:xfrm>
          <a:prstGeom prst="rect">
            <a:avLst/>
          </a:prstGeom>
        </p:spPr>
      </p:pic>
      <p:pic>
        <p:nvPicPr>
          <p:cNvPr id="4" name="Resim 3"/>
          <p:cNvPicPr>
            <a:picLocks noChangeAspect="1"/>
          </p:cNvPicPr>
          <p:nvPr/>
        </p:nvPicPr>
        <p:blipFill>
          <a:blip r:embed="rId3"/>
          <a:stretch>
            <a:fillRect/>
          </a:stretch>
        </p:blipFill>
        <p:spPr>
          <a:xfrm>
            <a:off x="0" y="4830117"/>
            <a:ext cx="445047" cy="2139881"/>
          </a:xfrm>
          <a:prstGeom prst="rect">
            <a:avLst/>
          </a:prstGeom>
        </p:spPr>
      </p:pic>
    </p:spTree>
    <p:extLst>
      <p:ext uri="{BB962C8B-B14F-4D97-AF65-F5344CB8AC3E}">
        <p14:creationId xmlns:p14="http://schemas.microsoft.com/office/powerpoint/2010/main" val="261106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55CBC7-BE0D-4B96-ADA8-AFFFDB4B4A2F}"/>
              </a:ext>
            </a:extLst>
          </p:cNvPr>
          <p:cNvSpPr>
            <a:spLocks noGrp="1"/>
          </p:cNvSpPr>
          <p:nvPr>
            <p:ph idx="1"/>
          </p:nvPr>
        </p:nvSpPr>
        <p:spPr>
          <a:xfrm>
            <a:off x="1123404" y="841609"/>
            <a:ext cx="6010781" cy="4612742"/>
          </a:xfrm>
        </p:spPr>
        <p:txBody>
          <a:bodyPr>
            <a:normAutofit/>
          </a:bodyPr>
          <a:lstStyle/>
          <a:p>
            <a:pPr marL="0" indent="0">
              <a:buNone/>
            </a:pPr>
            <a:r>
              <a:rPr lang="tr-TR" sz="2000" dirty="0" smtClean="0"/>
              <a:t>Bu süreçte Çin </a:t>
            </a:r>
            <a:r>
              <a:rPr lang="tr-TR" sz="2000" dirty="0"/>
              <a:t>Halk Cumhuriyeti, Tayvan sorunun barışçıl yollarla bir çözüme kavuşturulmasını istediğini pek çok defa ifade etmiştir. </a:t>
            </a:r>
          </a:p>
          <a:p>
            <a:pPr marL="0" indent="0">
              <a:buNone/>
            </a:pPr>
            <a:r>
              <a:rPr lang="tr-TR" sz="2000" dirty="0"/>
              <a:t>1960 yılında </a:t>
            </a:r>
            <a:r>
              <a:rPr lang="tr-TR" sz="2000" b="1" dirty="0"/>
              <a:t>Mao Zedong</a:t>
            </a:r>
            <a:r>
              <a:rPr lang="tr-TR" sz="2000" dirty="0"/>
              <a:t>, Tayvan'ın "anavatana" dönmesi halinde, dış politika haricindeki tüm konulardaki yetkinin (güvenlik, iktisadi yapı ve yöneticilerin atanması da dahil) Tayvan yönetimine bırakılabileceğini dile getirmiştir. </a:t>
            </a:r>
          </a:p>
          <a:p>
            <a:pPr marL="0" indent="0">
              <a:buNone/>
            </a:pPr>
            <a:r>
              <a:rPr lang="tr-TR" sz="2000" dirty="0"/>
              <a:t>1980lerde dönemin Çin Halk Cumhuriyeti lideri </a:t>
            </a:r>
            <a:r>
              <a:rPr lang="tr-TR" sz="2000" b="1" dirty="0" err="1"/>
              <a:t>Deng</a:t>
            </a:r>
            <a:r>
              <a:rPr lang="tr-TR" sz="2000" b="1" dirty="0"/>
              <a:t> </a:t>
            </a:r>
            <a:r>
              <a:rPr lang="tr-TR" sz="2000" b="1" dirty="0" err="1"/>
              <a:t>Xiaoping</a:t>
            </a:r>
            <a:r>
              <a:rPr lang="tr-TR" sz="2000" dirty="0"/>
              <a:t> tarafından, Çin devletinin </a:t>
            </a:r>
            <a:r>
              <a:rPr lang="tr-TR" sz="2000" dirty="0" err="1"/>
              <a:t>topraksal</a:t>
            </a:r>
            <a:r>
              <a:rPr lang="tr-TR" sz="2000" dirty="0"/>
              <a:t> bütünlüğünün yeniden sağlanması için ileri sürülmüş, böylece Hong Kong, Macau ve Tayvan bölgelerinin 1990larda Çine yeniden katılmalarını amaçlanmıştır.</a:t>
            </a:r>
          </a:p>
        </p:txBody>
      </p:sp>
      <p:pic>
        <p:nvPicPr>
          <p:cNvPr id="5" name="Resim 4">
            <a:extLst>
              <a:ext uri="{FF2B5EF4-FFF2-40B4-BE49-F238E27FC236}">
                <a16:creationId xmlns:a16="http://schemas.microsoft.com/office/drawing/2014/main" id="{EFC6F9B8-E053-45D0-AEC1-FDBFF9780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64" y="520311"/>
            <a:ext cx="4377548" cy="5255338"/>
          </a:xfrm>
          <a:prstGeom prst="rect">
            <a:avLst/>
          </a:prstGeom>
        </p:spPr>
      </p:pic>
      <p:sp>
        <p:nvSpPr>
          <p:cNvPr id="6" name="Metin kutusu 5">
            <a:extLst>
              <a:ext uri="{FF2B5EF4-FFF2-40B4-BE49-F238E27FC236}">
                <a16:creationId xmlns:a16="http://schemas.microsoft.com/office/drawing/2014/main" id="{FCA4EDC8-8CBC-4E93-97B3-AFA08D0369FB}"/>
              </a:ext>
            </a:extLst>
          </p:cNvPr>
          <p:cNvSpPr txBox="1"/>
          <p:nvPr/>
        </p:nvSpPr>
        <p:spPr>
          <a:xfrm>
            <a:off x="7620064" y="5775649"/>
            <a:ext cx="1797287" cy="338554"/>
          </a:xfrm>
          <a:prstGeom prst="rect">
            <a:avLst/>
          </a:prstGeom>
          <a:noFill/>
        </p:spPr>
        <p:txBody>
          <a:bodyPr wrap="none" rtlCol="0">
            <a:spAutoFit/>
          </a:bodyPr>
          <a:lstStyle/>
          <a:p>
            <a:r>
              <a:rPr lang="tr-TR" sz="1600" dirty="0"/>
              <a:t>G.1 </a:t>
            </a:r>
            <a:r>
              <a:rPr lang="tr-TR" sz="1600" dirty="0" err="1"/>
              <a:t>Deng</a:t>
            </a:r>
            <a:r>
              <a:rPr lang="tr-TR" sz="1600" dirty="0"/>
              <a:t> </a:t>
            </a:r>
            <a:r>
              <a:rPr lang="tr-TR" sz="1600" dirty="0" err="1"/>
              <a:t>Xiaoping</a:t>
            </a:r>
            <a:endParaRPr lang="tr-TR" sz="1600" dirty="0"/>
          </a:p>
        </p:txBody>
      </p:sp>
      <p:pic>
        <p:nvPicPr>
          <p:cNvPr id="2" name="Resim 1"/>
          <p:cNvPicPr>
            <a:picLocks noChangeAspect="1"/>
          </p:cNvPicPr>
          <p:nvPr/>
        </p:nvPicPr>
        <p:blipFill>
          <a:blip r:embed="rId3"/>
          <a:stretch>
            <a:fillRect/>
          </a:stretch>
        </p:blipFill>
        <p:spPr>
          <a:xfrm>
            <a:off x="0" y="4797459"/>
            <a:ext cx="445047" cy="2139881"/>
          </a:xfrm>
          <a:prstGeom prst="rect">
            <a:avLst/>
          </a:prstGeom>
        </p:spPr>
      </p:pic>
    </p:spTree>
    <p:extLst>
      <p:ext uri="{BB962C8B-B14F-4D97-AF65-F5344CB8AC3E}">
        <p14:creationId xmlns:p14="http://schemas.microsoft.com/office/powerpoint/2010/main" val="351884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5EBCC1-CDD1-4B90-A5C8-42A9002BB0AB}"/>
              </a:ext>
            </a:extLst>
          </p:cNvPr>
          <p:cNvSpPr>
            <a:spLocks noGrp="1"/>
          </p:cNvSpPr>
          <p:nvPr>
            <p:ph type="title"/>
          </p:nvPr>
        </p:nvSpPr>
        <p:spPr/>
        <p:txBody>
          <a:bodyPr>
            <a:normAutofit/>
          </a:bodyPr>
          <a:lstStyle/>
          <a:p>
            <a:r>
              <a:rPr lang="tr-TR" sz="4000" b="1" dirty="0"/>
              <a:t>Tek Ülke-İki Sistem </a:t>
            </a:r>
          </a:p>
        </p:txBody>
      </p:sp>
      <p:sp>
        <p:nvSpPr>
          <p:cNvPr id="3" name="İçerik Yer Tutucusu 2">
            <a:extLst>
              <a:ext uri="{FF2B5EF4-FFF2-40B4-BE49-F238E27FC236}">
                <a16:creationId xmlns:a16="http://schemas.microsoft.com/office/drawing/2014/main" id="{BE76BEB5-E924-4705-88C2-41D9CD6DA823}"/>
              </a:ext>
            </a:extLst>
          </p:cNvPr>
          <p:cNvSpPr>
            <a:spLocks noGrp="1"/>
          </p:cNvSpPr>
          <p:nvPr>
            <p:ph idx="1"/>
          </p:nvPr>
        </p:nvSpPr>
        <p:spPr/>
        <p:txBody>
          <a:bodyPr>
            <a:normAutofit lnSpcReduction="10000"/>
          </a:bodyPr>
          <a:lstStyle/>
          <a:p>
            <a:pPr marL="0" indent="0" algn="just">
              <a:buNone/>
            </a:pPr>
            <a:r>
              <a:rPr lang="tr-TR" sz="2000" dirty="0"/>
              <a:t>Tek Ülke-İki Sistem formülüne göre, bu üç bölge kendi içlerinde çok geniş özyönetim haklarına sahip olarak kapitalist sistemi devam ettirecekler; ancak dış işlerinde Çinin </a:t>
            </a:r>
            <a:r>
              <a:rPr lang="tr-TR" sz="2000" b="1" dirty="0"/>
              <a:t>özel bir bölgesi </a:t>
            </a:r>
            <a:r>
              <a:rPr lang="tr-TR" sz="2000" dirty="0"/>
              <a:t>statüsüyle bu ülkeye bağlı olacaklardır. </a:t>
            </a:r>
          </a:p>
          <a:p>
            <a:pPr marL="0" indent="0" algn="just">
              <a:buNone/>
            </a:pPr>
            <a:r>
              <a:rPr lang="tr-TR" sz="2000" dirty="0"/>
              <a:t>Yani, </a:t>
            </a:r>
            <a:r>
              <a:rPr lang="tr-TR" sz="2000" dirty="0" smtClean="0"/>
              <a:t>Çin’de </a:t>
            </a:r>
            <a:r>
              <a:rPr lang="tr-TR" sz="2000" dirty="0"/>
              <a:t>bulunan komünist sistem bu ülkelere uygulanmayacak; ancak bölgeler Çinin egemenliği altında kalacaklardır. </a:t>
            </a:r>
          </a:p>
          <a:p>
            <a:pPr marL="0" indent="0" algn="just">
              <a:buNone/>
            </a:pPr>
            <a:r>
              <a:rPr lang="tr-TR" sz="2000" dirty="0"/>
              <a:t>Bu sistem 1997 ve 1999 da </a:t>
            </a:r>
            <a:r>
              <a:rPr lang="tr-TR" sz="2000" b="1" dirty="0"/>
              <a:t>Macau ve Hong Kong </a:t>
            </a:r>
            <a:r>
              <a:rPr lang="tr-TR" sz="2000" dirty="0"/>
              <a:t>bölgelerine uygulanmış, Tayvan için de uygulanmak istenmişse de başarılı olunamamıştır. Bunun en önemli nedeni özellikle 1990larda </a:t>
            </a:r>
            <a:r>
              <a:rPr lang="tr-TR" sz="2000" dirty="0" smtClean="0"/>
              <a:t>Tayvan’da </a:t>
            </a:r>
            <a:r>
              <a:rPr lang="tr-TR" sz="2000" dirty="0"/>
              <a:t>yükselen bağımsızlık taleplerinin Çinin önerdiği formülle uyuşmamasıdır</a:t>
            </a:r>
            <a:r>
              <a:rPr lang="tr-TR" sz="2000" dirty="0" smtClean="0"/>
              <a:t>.</a:t>
            </a:r>
            <a:endParaRPr lang="tr-TR" sz="2000" dirty="0"/>
          </a:p>
          <a:p>
            <a:pPr marL="0" indent="0">
              <a:buNone/>
            </a:pPr>
            <a:r>
              <a:rPr lang="tr-TR" sz="2000" dirty="0"/>
              <a:t>Zira bu Çin Halk Cumhuriyeti’nin tek temsilcilik hakkı üzerindeki talebini meşrulaştı ve neticede Çin Halk Cumhuriyeti’yle diplomatik ilişkilerin kurulması, Çin Cumhuriyeti’yle ilişkilerin kesilmesine anlamına geldi.</a:t>
            </a:r>
          </a:p>
          <a:p>
            <a:pPr marL="0" indent="0">
              <a:buNone/>
            </a:pPr>
            <a:r>
              <a:rPr lang="tr-TR" sz="2000" dirty="0"/>
              <a:t>Buna rağmen Tayvan yine büyük ekonomik başarılar ve gittikçe artan ihracatlar kayda geçirebilmiştir, zira Tayvan diğer ülkelerle sahip olduğu </a:t>
            </a:r>
            <a:r>
              <a:rPr lang="tr-TR" sz="2000" dirty="0" smtClean="0"/>
              <a:t>iki yönlü </a:t>
            </a:r>
            <a:r>
              <a:rPr lang="tr-TR" sz="2000" dirty="0"/>
              <a:t>bağlantıları muhafaza etti ve bunları devlet tanıması olmadan ekonomik, konsolosluk, kültürel ve bilimsel/teknik alanlarda daha fazla genişletebilmiştir.</a:t>
            </a:r>
          </a:p>
          <a:p>
            <a:pPr marL="0" indent="0" algn="just">
              <a:buNone/>
            </a:pPr>
            <a:endParaRPr lang="tr-TR" sz="2000" dirty="0"/>
          </a:p>
        </p:txBody>
      </p:sp>
    </p:spTree>
    <p:extLst>
      <p:ext uri="{BB962C8B-B14F-4D97-AF65-F5344CB8AC3E}">
        <p14:creationId xmlns:p14="http://schemas.microsoft.com/office/powerpoint/2010/main" val="138720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çin tayvan ilişkileri">
            <a:hlinkClick r:id="rId2"/>
            <a:extLst>
              <a:ext uri="{FF2B5EF4-FFF2-40B4-BE49-F238E27FC236}">
                <a16:creationId xmlns:a16="http://schemas.microsoft.com/office/drawing/2014/main" id="{5E15C313-6D23-4D17-9FB7-987778D905B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4450" y="337457"/>
            <a:ext cx="10983543" cy="5848739"/>
          </a:xfrm>
          <a:prstGeom prst="rect">
            <a:avLst/>
          </a:prstGeom>
          <a:noFill/>
          <a:ln>
            <a:noFill/>
          </a:ln>
        </p:spPr>
      </p:pic>
      <p:sp>
        <p:nvSpPr>
          <p:cNvPr id="6" name="Dikdörtgen 5">
            <a:extLst>
              <a:ext uri="{FF2B5EF4-FFF2-40B4-BE49-F238E27FC236}">
                <a16:creationId xmlns:a16="http://schemas.microsoft.com/office/drawing/2014/main" id="{04C99E47-8060-4E5E-8147-538C0D3C7E3D}"/>
              </a:ext>
            </a:extLst>
          </p:cNvPr>
          <p:cNvSpPr/>
          <p:nvPr/>
        </p:nvSpPr>
        <p:spPr>
          <a:xfrm>
            <a:off x="1856791" y="5893136"/>
            <a:ext cx="1838131" cy="293060"/>
          </a:xfrm>
          <a:prstGeom prst="rect">
            <a:avLst/>
          </a:prstGeom>
          <a:solidFill>
            <a:srgbClr val="FCF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3">
            <a:extLst>
              <a:ext uri="{FF2B5EF4-FFF2-40B4-BE49-F238E27FC236}">
                <a16:creationId xmlns:a16="http://schemas.microsoft.com/office/drawing/2014/main" id="{83161D28-B385-4756-BCA5-DB9065E55A99}"/>
              </a:ext>
            </a:extLst>
          </p:cNvPr>
          <p:cNvSpPr>
            <a:spLocks noChangeArrowheads="1"/>
          </p:cNvSpPr>
          <p:nvPr/>
        </p:nvSpPr>
        <p:spPr bwMode="auto">
          <a:xfrm>
            <a:off x="772886" y="6309468"/>
            <a:ext cx="81005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AD0000"/>
                </a:solidFill>
                <a:effectLst/>
                <a:latin typeface="Open Sans" charset="0"/>
                <a:ea typeface="Times New Roman" panose="02020603050405020304" pitchFamily="18" charset="0"/>
                <a:cs typeface="Times New Roman" panose="02020603050405020304" pitchFamily="18" charset="0"/>
                <a:hlinkClick r:id="rId4"/>
              </a:rPr>
              <a:t>Çin ile Tayvan ilişkilerinin kronolojik tarihi</a:t>
            </a:r>
            <a:r>
              <a:rPr kumimoji="0" lang="tr-TR" altLang="tr-TR" sz="1400" b="0" i="0" u="sng" strike="noStrike" cap="none" normalizeH="0" baseline="0" dirty="0">
                <a:ln>
                  <a:noFill/>
                </a:ln>
                <a:solidFill>
                  <a:srgbClr val="008080"/>
                </a:solidFill>
                <a:effectLst/>
                <a:latin typeface="Open Sans" charset="0"/>
                <a:ea typeface="Times New Roman" panose="02020603050405020304" pitchFamily="18" charset="0"/>
                <a:cs typeface="Times New Roman" panose="02020603050405020304" pitchFamily="18" charset="0"/>
              </a:rPr>
              <a:t> ve görüşmeler ile ilgili ayrıntılı bilgi görseli </a:t>
            </a:r>
            <a:r>
              <a:rPr kumimoji="0" lang="tr-TR" altLang="tr-TR" sz="800" b="0" i="0" u="none" strike="noStrike" cap="none" normalizeH="0" baseline="0" dirty="0">
                <a:ln>
                  <a:noFill/>
                </a:ln>
                <a:solidFill>
                  <a:schemeClr val="tx1"/>
                </a:solidFill>
                <a:effectLst/>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2" name="Resim 1"/>
          <p:cNvPicPr>
            <a:picLocks noChangeAspect="1"/>
          </p:cNvPicPr>
          <p:nvPr/>
        </p:nvPicPr>
        <p:blipFill>
          <a:blip r:embed="rId5"/>
          <a:stretch>
            <a:fillRect/>
          </a:stretch>
        </p:blipFill>
        <p:spPr>
          <a:xfrm>
            <a:off x="29403" y="4823195"/>
            <a:ext cx="445047" cy="2139881"/>
          </a:xfrm>
          <a:prstGeom prst="rect">
            <a:avLst/>
          </a:prstGeom>
        </p:spPr>
      </p:pic>
    </p:spTree>
    <p:extLst>
      <p:ext uri="{BB962C8B-B14F-4D97-AF65-F5344CB8AC3E}">
        <p14:creationId xmlns:p14="http://schemas.microsoft.com/office/powerpoint/2010/main" val="43289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06583" y="4362994"/>
            <a:ext cx="8551817" cy="2306095"/>
          </a:xfrm>
        </p:spPr>
        <p:txBody>
          <a:bodyPr>
            <a:normAutofit/>
          </a:bodyPr>
          <a:lstStyle/>
          <a:p>
            <a:pPr marL="0" indent="0" algn="just">
              <a:buNone/>
              <a:defRPr/>
            </a:pPr>
            <a:r>
              <a:rPr lang="tr-TR" sz="2000" dirty="0" smtClean="0"/>
              <a:t>7 Kasım 2015’de ÇHC Devlet başkanı  </a:t>
            </a:r>
            <a:r>
              <a:rPr lang="tr-TR" sz="2000" dirty="0"/>
              <a:t>Xi Jinping ve Tayvan'ın Cumhurbaşkanı Ma </a:t>
            </a:r>
            <a:r>
              <a:rPr lang="tr-TR" sz="2000" dirty="0" smtClean="0"/>
              <a:t>Ying-jeou </a:t>
            </a:r>
            <a:r>
              <a:rPr lang="tr-TR" sz="2000" dirty="0"/>
              <a:t>60 yıldan fazla bir süreden bu yana </a:t>
            </a:r>
            <a:r>
              <a:rPr lang="tr-TR" sz="2000" dirty="0" smtClean="0"/>
              <a:t>ilk </a:t>
            </a:r>
            <a:r>
              <a:rPr lang="tr-TR" sz="2000" dirty="0"/>
              <a:t>tarihi görüşmeyi Singapur'da</a:t>
            </a:r>
            <a:r>
              <a:rPr lang="tr-TR" sz="2000" dirty="0" smtClean="0"/>
              <a:t> yaptılar.</a:t>
            </a:r>
          </a:p>
          <a:p>
            <a:pPr marL="0" indent="0" algn="just">
              <a:buNone/>
              <a:defRPr/>
            </a:pPr>
            <a:r>
              <a:rPr lang="tr-TR" sz="2000" dirty="0" smtClean="0"/>
              <a:t>Görüşmelerde </a:t>
            </a:r>
            <a:r>
              <a:rPr lang="tr-TR" sz="2000" dirty="0"/>
              <a:t>Ma "Her iki taraf birbirlerinin değerlerine ve yaşam biçimine saygı duymalı" </a:t>
            </a:r>
            <a:r>
              <a:rPr lang="tr-TR" sz="2000" dirty="0" smtClean="0"/>
              <a:t>dedi. Xi </a:t>
            </a:r>
            <a:r>
              <a:rPr lang="tr-TR" sz="2000" dirty="0"/>
              <a:t>ise Tayvanlı lidere "Biz aynı ailedeniz" dedi</a:t>
            </a:r>
            <a:r>
              <a:rPr lang="tr-TR" sz="2000"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260351"/>
            <a:ext cx="491648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3"/>
          <a:stretch>
            <a:fillRect/>
          </a:stretch>
        </p:blipFill>
        <p:spPr>
          <a:xfrm>
            <a:off x="0" y="4797459"/>
            <a:ext cx="445047" cy="2139881"/>
          </a:xfrm>
          <a:prstGeom prst="rect">
            <a:avLst/>
          </a:prstGeom>
        </p:spPr>
      </p:pic>
    </p:spTree>
    <p:extLst>
      <p:ext uri="{BB962C8B-B14F-4D97-AF65-F5344CB8AC3E}">
        <p14:creationId xmlns:p14="http://schemas.microsoft.com/office/powerpoint/2010/main" val="1567087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nodeType="afterGroup">
                            <p:stCondLst>
                              <p:cond delay="500"/>
                            </p:stCondLst>
                            <p:childTnLst>
                              <p:par>
                                <p:cTn id="12" presetID="16" presetClass="entr" presetSubtype="21" fill="hold" nodeType="after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20239E0B-228F-4042-9643-3A8F4B18CC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7445" y="2415596"/>
            <a:ext cx="10597109" cy="4442404"/>
          </a:xfrm>
        </p:spPr>
      </p:pic>
      <p:sp>
        <p:nvSpPr>
          <p:cNvPr id="10" name="Metin kutusu 9">
            <a:extLst>
              <a:ext uri="{FF2B5EF4-FFF2-40B4-BE49-F238E27FC236}">
                <a16:creationId xmlns:a16="http://schemas.microsoft.com/office/drawing/2014/main" id="{28E5F412-D9D8-49F4-932D-270204834C95}"/>
              </a:ext>
            </a:extLst>
          </p:cNvPr>
          <p:cNvSpPr txBox="1"/>
          <p:nvPr/>
        </p:nvSpPr>
        <p:spPr>
          <a:xfrm>
            <a:off x="936170" y="391886"/>
            <a:ext cx="10374087" cy="1938992"/>
          </a:xfrm>
          <a:prstGeom prst="rect">
            <a:avLst/>
          </a:prstGeom>
          <a:noFill/>
        </p:spPr>
        <p:txBody>
          <a:bodyPr wrap="square" rtlCol="0">
            <a:spAutoFit/>
          </a:bodyPr>
          <a:lstStyle/>
          <a:p>
            <a:pPr algn="just"/>
            <a:r>
              <a:rPr lang="tr-TR" sz="2000" dirty="0"/>
              <a:t>Günümüz itibarıyla aşağıdaki 15 ülke Çin Cumhuriyetini tanımaktadır ve resmî diplomatik ilişkilerde bulunmaktadır.</a:t>
            </a:r>
          </a:p>
          <a:p>
            <a:pPr algn="just"/>
            <a:r>
              <a:rPr lang="tr-TR" sz="2000" dirty="0"/>
              <a:t>Bunların haricinde aralarında Amerika Birleşik Devletleri, Avrupa Birliği üyesi ülkelerin çoğu ve 47 devlet Tayvan ile ekonomik ve kültürel ilişkiler kurmaya devam ederler. Bu ülkelerin pek çoğu Tayvan'da büyükelçilik benzeri, ekonomik ve kültürel ilişkilerin gerçekleştirildiği ofisler bulundururlar.</a:t>
            </a:r>
          </a:p>
        </p:txBody>
      </p:sp>
      <p:pic>
        <p:nvPicPr>
          <p:cNvPr id="2" name="Resim 1"/>
          <p:cNvPicPr>
            <a:picLocks noChangeAspect="1"/>
          </p:cNvPicPr>
          <p:nvPr/>
        </p:nvPicPr>
        <p:blipFill>
          <a:blip r:embed="rId3"/>
          <a:stretch>
            <a:fillRect/>
          </a:stretch>
        </p:blipFill>
        <p:spPr>
          <a:xfrm>
            <a:off x="0" y="4841002"/>
            <a:ext cx="445047" cy="2139881"/>
          </a:xfrm>
          <a:prstGeom prst="rect">
            <a:avLst/>
          </a:prstGeom>
        </p:spPr>
      </p:pic>
    </p:spTree>
    <p:extLst>
      <p:ext uri="{BB962C8B-B14F-4D97-AF65-F5344CB8AC3E}">
        <p14:creationId xmlns:p14="http://schemas.microsoft.com/office/powerpoint/2010/main" val="369979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DÜNYA BÖLGESEL COĞRAFYASINA KÜRESEL BİR BAKIŞ</a:t>
            </a:r>
            <a:endParaRPr lang="tr-TR" dirty="0"/>
          </a:p>
        </p:txBody>
      </p:sp>
      <p:pic>
        <p:nvPicPr>
          <p:cNvPr id="4" name="3 İçerik Yer Tutucusu" descr="https://encrypted-tbn3.gstatic.com/images?q=tbn:ANd9GcSLXGvtYCA68tZfPhsj-nnoLIpFJkyCgeFjmWzzrdiyw0McptcL9Q"/>
          <p:cNvPicPr>
            <a:picLocks noGrp="1"/>
          </p:cNvPicPr>
          <p:nvPr>
            <p:ph idx="1"/>
          </p:nvPr>
        </p:nvPicPr>
        <p:blipFill>
          <a:blip r:embed="rId2" cstate="print"/>
          <a:srcRect/>
          <a:stretch>
            <a:fillRect/>
          </a:stretch>
        </p:blipFill>
        <p:spPr bwMode="auto">
          <a:xfrm>
            <a:off x="3143673" y="2060848"/>
            <a:ext cx="5688631" cy="3672408"/>
          </a:xfrm>
          <a:prstGeom prst="rect">
            <a:avLst/>
          </a:prstGeom>
          <a:noFill/>
          <a:ln w="9525">
            <a:noFill/>
            <a:miter lim="800000"/>
            <a:headEnd/>
            <a:tailEnd/>
          </a:ln>
        </p:spPr>
      </p:pic>
      <p:sp>
        <p:nvSpPr>
          <p:cNvPr id="5" name="Dikdörtgen 4">
            <a:extLst>
              <a:ext uri="{FF2B5EF4-FFF2-40B4-BE49-F238E27FC236}">
                <a16:creationId xmlns:a16="http://schemas.microsoft.com/office/drawing/2014/main" id="{6EF76D7F-48C0-4E31-9E7E-6A7E4DEF6625}"/>
              </a:ext>
            </a:extLst>
          </p:cNvPr>
          <p:cNvSpPr/>
          <p:nvPr/>
        </p:nvSpPr>
        <p:spPr>
          <a:xfrm>
            <a:off x="0" y="4811486"/>
            <a:ext cx="392093" cy="2046513"/>
          </a:xfrm>
          <a:prstGeom prst="rect">
            <a:avLst/>
          </a:prstGeom>
          <a:solidFill>
            <a:srgbClr val="3B419B"/>
          </a:solidFill>
          <a:ln w="12700" cap="flat" cmpd="sng" algn="ctr">
            <a:no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latin typeface="Calibri" panose="020F0502020204030204"/>
                <a:ea typeface="+mn-ea"/>
                <a:cs typeface="+mn-cs"/>
              </a:rPr>
              <a:t>COG 435 - UZAK DOĞU</a:t>
            </a:r>
          </a:p>
        </p:txBody>
      </p:sp>
    </p:spTree>
    <p:extLst>
      <p:ext uri="{BB962C8B-B14F-4D97-AF65-F5344CB8AC3E}">
        <p14:creationId xmlns:p14="http://schemas.microsoft.com/office/powerpoint/2010/main" val="240011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8CAC6074-BC7D-4112-BD54-E97D5CCEBA9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5432949" cy="3612333"/>
          </a:xfrm>
          <a:prstGeom prst="rect">
            <a:avLst/>
          </a:prstGeom>
        </p:spPr>
      </p:pic>
      <p:pic>
        <p:nvPicPr>
          <p:cNvPr id="13" name="Resim 12">
            <a:extLst>
              <a:ext uri="{FF2B5EF4-FFF2-40B4-BE49-F238E27FC236}">
                <a16:creationId xmlns:a16="http://schemas.microsoft.com/office/drawing/2014/main" id="{0E8E667F-F5A5-455D-8B08-E335C96E9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12333"/>
            <a:ext cx="5432948" cy="3136988"/>
          </a:xfrm>
          <a:prstGeom prst="rect">
            <a:avLst/>
          </a:prstGeom>
        </p:spPr>
      </p:pic>
      <p:pic>
        <p:nvPicPr>
          <p:cNvPr id="5" name="Resim 4">
            <a:extLst>
              <a:ext uri="{FF2B5EF4-FFF2-40B4-BE49-F238E27FC236}">
                <a16:creationId xmlns:a16="http://schemas.microsoft.com/office/drawing/2014/main" id="{4C3D3A8B-4461-49AA-B909-75C90F666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949" y="0"/>
            <a:ext cx="6657145" cy="6749321"/>
          </a:xfrm>
          <a:prstGeom prst="rect">
            <a:avLst/>
          </a:prstGeom>
        </p:spPr>
      </p:pic>
      <p:pic>
        <p:nvPicPr>
          <p:cNvPr id="2" name="Resim 1"/>
          <p:cNvPicPr>
            <a:picLocks noChangeAspect="1"/>
          </p:cNvPicPr>
          <p:nvPr/>
        </p:nvPicPr>
        <p:blipFill>
          <a:blip r:embed="rId5"/>
          <a:stretch>
            <a:fillRect/>
          </a:stretch>
        </p:blipFill>
        <p:spPr>
          <a:xfrm>
            <a:off x="0" y="4718119"/>
            <a:ext cx="445047" cy="2139881"/>
          </a:xfrm>
          <a:prstGeom prst="rect">
            <a:avLst/>
          </a:prstGeom>
        </p:spPr>
      </p:pic>
    </p:spTree>
    <p:extLst>
      <p:ext uri="{BB962C8B-B14F-4D97-AF65-F5344CB8AC3E}">
        <p14:creationId xmlns:p14="http://schemas.microsoft.com/office/powerpoint/2010/main" val="339386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C6D4182-C686-4D6B-A408-C54F9D0117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929" y="118212"/>
            <a:ext cx="6779770" cy="6621575"/>
          </a:xfrm>
        </p:spPr>
      </p:pic>
      <p:pic>
        <p:nvPicPr>
          <p:cNvPr id="2" name="Resim 1"/>
          <p:cNvPicPr>
            <a:picLocks noChangeAspect="1"/>
          </p:cNvPicPr>
          <p:nvPr/>
        </p:nvPicPr>
        <p:blipFill>
          <a:blip r:embed="rId3"/>
          <a:stretch>
            <a:fillRect/>
          </a:stretch>
        </p:blipFill>
        <p:spPr>
          <a:xfrm>
            <a:off x="104047" y="4718119"/>
            <a:ext cx="445047" cy="2139881"/>
          </a:xfrm>
          <a:prstGeom prst="rect">
            <a:avLst/>
          </a:prstGeom>
        </p:spPr>
      </p:pic>
    </p:spTree>
    <p:extLst>
      <p:ext uri="{BB962C8B-B14F-4D97-AF65-F5344CB8AC3E}">
        <p14:creationId xmlns:p14="http://schemas.microsoft.com/office/powerpoint/2010/main" val="426041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11B3B536-8A45-4879-A83C-3E01694F46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6389" y="209006"/>
            <a:ext cx="3599899" cy="3162992"/>
          </a:xfrm>
        </p:spPr>
      </p:pic>
      <p:sp>
        <p:nvSpPr>
          <p:cNvPr id="6" name="Metin kutusu 5">
            <a:extLst>
              <a:ext uri="{FF2B5EF4-FFF2-40B4-BE49-F238E27FC236}">
                <a16:creationId xmlns:a16="http://schemas.microsoft.com/office/drawing/2014/main" id="{E6EE9DB7-7F50-4278-8AF8-45C285AE0056}"/>
              </a:ext>
            </a:extLst>
          </p:cNvPr>
          <p:cNvSpPr txBox="1"/>
          <p:nvPr/>
        </p:nvSpPr>
        <p:spPr>
          <a:xfrm>
            <a:off x="1201783" y="1002412"/>
            <a:ext cx="6677508" cy="4216539"/>
          </a:xfrm>
          <a:prstGeom prst="rect">
            <a:avLst/>
          </a:prstGeom>
          <a:noFill/>
        </p:spPr>
        <p:txBody>
          <a:bodyPr wrap="square" rtlCol="0">
            <a:spAutoFit/>
          </a:bodyPr>
          <a:lstStyle/>
          <a:p>
            <a:r>
              <a:rPr lang="tr-TR" sz="2400" b="1" dirty="0"/>
              <a:t>Tarihi</a:t>
            </a:r>
            <a:endParaRPr lang="tr-TR" sz="2400" dirty="0" smtClean="0"/>
          </a:p>
          <a:p>
            <a:r>
              <a:rPr lang="tr-TR" sz="2000" dirty="0" smtClean="0"/>
              <a:t>Çin </a:t>
            </a:r>
            <a:r>
              <a:rPr lang="tr-TR" sz="2000" dirty="0"/>
              <a:t>kaynaklarında </a:t>
            </a:r>
            <a:r>
              <a:rPr lang="tr-TR" sz="2000" dirty="0" err="1"/>
              <a:t>Tayvana</a:t>
            </a:r>
            <a:r>
              <a:rPr lang="tr-TR" sz="2000" dirty="0"/>
              <a:t> ilişkin bilgiler 3. yüzyıla kadar gitmektedir, </a:t>
            </a:r>
            <a:r>
              <a:rPr lang="tr-TR" sz="2000" dirty="0" smtClean="0"/>
              <a:t>Adanın </a:t>
            </a:r>
            <a:r>
              <a:rPr lang="tr-TR" sz="2000" dirty="0"/>
              <a:t>resmi tarihi 1624’te Hollanda tarafından sömürgeleştirilmesiyle başlamaktadır.(</a:t>
            </a:r>
            <a:r>
              <a:rPr lang="tr-TR" sz="2000" dirty="0" err="1"/>
              <a:t>Dutch</a:t>
            </a:r>
            <a:r>
              <a:rPr lang="tr-TR" sz="2000" dirty="0"/>
              <a:t> </a:t>
            </a:r>
            <a:r>
              <a:rPr lang="tr-TR" sz="2000" dirty="0" err="1"/>
              <a:t>Formosa</a:t>
            </a:r>
            <a:r>
              <a:rPr lang="tr-TR" sz="2000" dirty="0"/>
              <a:t>)</a:t>
            </a:r>
          </a:p>
          <a:p>
            <a:pPr marL="342900" indent="-342900">
              <a:buFont typeface="Wingdings" panose="05000000000000000000" pitchFamily="2" charset="2"/>
              <a:buChar char="Ø"/>
            </a:pPr>
            <a:endParaRPr lang="tr-TR" sz="2000" dirty="0"/>
          </a:p>
          <a:p>
            <a:r>
              <a:rPr lang="tr-TR" sz="2000" dirty="0"/>
              <a:t>1683 yılından itibaren ise ada Çin İmparatorluğunun yönetimine girmiş ve Çinin bir parçası haline gelmiştir.</a:t>
            </a:r>
          </a:p>
          <a:p>
            <a:pPr marL="342900" indent="-342900">
              <a:buFont typeface="Wingdings" panose="05000000000000000000" pitchFamily="2" charset="2"/>
              <a:buChar char="Ø"/>
            </a:pPr>
            <a:endParaRPr lang="tr-TR" sz="2000" dirty="0"/>
          </a:p>
          <a:p>
            <a:r>
              <a:rPr lang="tr-TR" sz="2000" dirty="0"/>
              <a:t>1895 yılındaki Japonya-Çin Savaşı sonunda Çinin yenilmesi ile Adanın hakimiyeti Japonya geçmiştir.</a:t>
            </a:r>
          </a:p>
          <a:p>
            <a:pPr marL="342900" indent="-342900">
              <a:buFont typeface="Wingdings" panose="05000000000000000000" pitchFamily="2" charset="2"/>
              <a:buChar char="Ø"/>
            </a:pPr>
            <a:endParaRPr lang="tr-TR" sz="2000" dirty="0"/>
          </a:p>
          <a:p>
            <a:r>
              <a:rPr lang="tr-TR" sz="2000" dirty="0"/>
              <a:t>Ancak İkinci Dünya Savaşında yenilen Japonya, </a:t>
            </a:r>
            <a:r>
              <a:rPr lang="tr-TR" sz="2000" dirty="0" err="1"/>
              <a:t>Tayvanı</a:t>
            </a:r>
            <a:r>
              <a:rPr lang="tr-TR" sz="2000" dirty="0"/>
              <a:t> Çine iade etmek zorunda kalmıştır</a:t>
            </a:r>
            <a:r>
              <a:rPr lang="tr-TR" sz="2400" dirty="0"/>
              <a:t>. </a:t>
            </a:r>
          </a:p>
        </p:txBody>
      </p:sp>
      <p:pic>
        <p:nvPicPr>
          <p:cNvPr id="4" name="Resim 3">
            <a:extLst>
              <a:ext uri="{FF2B5EF4-FFF2-40B4-BE49-F238E27FC236}">
                <a16:creationId xmlns:a16="http://schemas.microsoft.com/office/drawing/2014/main" id="{A01C3E7D-A4B0-4C2D-B326-8BEE1DBD3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389" y="3389662"/>
            <a:ext cx="3599899" cy="3353602"/>
          </a:xfrm>
          <a:prstGeom prst="rect">
            <a:avLst/>
          </a:prstGeom>
        </p:spPr>
      </p:pic>
      <p:pic>
        <p:nvPicPr>
          <p:cNvPr id="2" name="Resim 1"/>
          <p:cNvPicPr>
            <a:picLocks noChangeAspect="1"/>
          </p:cNvPicPr>
          <p:nvPr/>
        </p:nvPicPr>
        <p:blipFill>
          <a:blip r:embed="rId4"/>
          <a:stretch>
            <a:fillRect/>
          </a:stretch>
        </p:blipFill>
        <p:spPr>
          <a:xfrm>
            <a:off x="136704" y="4759088"/>
            <a:ext cx="445047" cy="2139881"/>
          </a:xfrm>
          <a:prstGeom prst="rect">
            <a:avLst/>
          </a:prstGeom>
        </p:spPr>
      </p:pic>
    </p:spTree>
    <p:extLst>
      <p:ext uri="{BB962C8B-B14F-4D97-AF65-F5344CB8AC3E}">
        <p14:creationId xmlns:p14="http://schemas.microsoft.com/office/powerpoint/2010/main" val="209388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33BA72-17C3-4DE0-B1F8-437223471257}"/>
              </a:ext>
            </a:extLst>
          </p:cNvPr>
          <p:cNvSpPr>
            <a:spLocks noGrp="1"/>
          </p:cNvSpPr>
          <p:nvPr>
            <p:ph idx="1"/>
          </p:nvPr>
        </p:nvSpPr>
        <p:spPr>
          <a:xfrm>
            <a:off x="1288868" y="679269"/>
            <a:ext cx="6418217" cy="5556070"/>
          </a:xfrm>
        </p:spPr>
        <p:txBody>
          <a:bodyPr>
            <a:normAutofit lnSpcReduction="10000"/>
          </a:bodyPr>
          <a:lstStyle/>
          <a:p>
            <a:pPr marL="0" indent="0" algn="just">
              <a:buNone/>
            </a:pPr>
            <a:r>
              <a:rPr lang="tr-TR" sz="2200" dirty="0" smtClean="0"/>
              <a:t>1911'de </a:t>
            </a:r>
            <a:r>
              <a:rPr lang="tr-TR" sz="2200" dirty="0" err="1"/>
              <a:t>Qing</a:t>
            </a:r>
            <a:r>
              <a:rPr lang="tr-TR" sz="2200" dirty="0"/>
              <a:t> </a:t>
            </a:r>
            <a:r>
              <a:rPr lang="tr-TR" sz="2200" dirty="0" err="1"/>
              <a:t>Hanedanlığı'nın</a:t>
            </a:r>
            <a:r>
              <a:rPr lang="tr-TR" sz="2200" dirty="0"/>
              <a:t> devrilmesiyle Milliyetçi Parti </a:t>
            </a:r>
            <a:r>
              <a:rPr lang="tr-TR" sz="2200" dirty="0" err="1"/>
              <a:t>Kuomintang</a:t>
            </a:r>
            <a:r>
              <a:rPr lang="tr-TR" sz="2200" dirty="0"/>
              <a:t> lideri Sun Yat-</a:t>
            </a:r>
            <a:r>
              <a:rPr lang="tr-TR" sz="2200" dirty="0" err="1"/>
              <a:t>sen'in</a:t>
            </a:r>
            <a:r>
              <a:rPr lang="tr-TR" sz="2200" dirty="0"/>
              <a:t> çalışmalarıyla kurulmuş ve Çin'in 2000 yıllık imparatorluk yönetimini sona erdirmiştir.</a:t>
            </a:r>
          </a:p>
          <a:p>
            <a:pPr marL="0" indent="0" algn="just">
              <a:buNone/>
            </a:pPr>
            <a:r>
              <a:rPr lang="tr-TR" sz="2200" dirty="0" smtClean="0"/>
              <a:t>1912 </a:t>
            </a:r>
            <a:r>
              <a:rPr lang="tr-TR" sz="2200" dirty="0"/>
              <a:t>yılında Çin’de Milliyetçi Partinin (</a:t>
            </a:r>
            <a:r>
              <a:rPr lang="tr-TR" sz="2200" dirty="0" err="1"/>
              <a:t>Kuomindang</a:t>
            </a:r>
            <a:r>
              <a:rPr lang="tr-TR" sz="2200" dirty="0"/>
              <a:t>) Çin’deki Mançu  hanedanlığını yıkıp yerine cumhuriyet rejimini ilan etmiştir. </a:t>
            </a:r>
          </a:p>
          <a:p>
            <a:pPr marL="0" indent="0" algn="just">
              <a:buNone/>
            </a:pPr>
            <a:r>
              <a:rPr lang="tr-TR" sz="2200" dirty="0" smtClean="0"/>
              <a:t>Çin’de </a:t>
            </a:r>
            <a:r>
              <a:rPr lang="tr-TR" sz="2200" dirty="0"/>
              <a:t>1921 yılında kurulan Komünist Parti henüz yeteri güce ve kitleye ulaşamamıştır. Ancak uzun vadede Çin’de etkisini arttırmaya başlamış, 1930’larda kırsal alanlarda güçlenmeye başlayan Komünist parti Japon işgaliyle birlikte güç kazanmış ve 1937-1945 yılları boyunca Çin’in Büyük bir kısmını ele geçirmiştir.</a:t>
            </a:r>
          </a:p>
          <a:p>
            <a:pPr marL="0" indent="0" algn="just">
              <a:buNone/>
            </a:pPr>
            <a:r>
              <a:rPr lang="tr-TR" sz="2200" dirty="0" smtClean="0"/>
              <a:t>İkinci </a:t>
            </a:r>
            <a:r>
              <a:rPr lang="tr-TR" sz="2200" dirty="0"/>
              <a:t>Dünya Savaşının bitmesiyle birlikte Japonlarla savaşta güç kaybeden Milliyetçi Partiyle karşı bunun tersine güç kazanan Komünist parti </a:t>
            </a:r>
            <a:r>
              <a:rPr lang="tr-TR" sz="2200" dirty="0" smtClean="0"/>
              <a:t>karşı karşıya gelmiştir. </a:t>
            </a:r>
            <a:endParaRPr lang="tr-TR" sz="2200" dirty="0"/>
          </a:p>
          <a:p>
            <a:endParaRPr lang="tr-TR" dirty="0"/>
          </a:p>
        </p:txBody>
      </p:sp>
      <p:pic>
        <p:nvPicPr>
          <p:cNvPr id="5" name="Resim 4">
            <a:extLst>
              <a:ext uri="{FF2B5EF4-FFF2-40B4-BE49-F238E27FC236}">
                <a16:creationId xmlns:a16="http://schemas.microsoft.com/office/drawing/2014/main" id="{4FC6203D-DC7E-43A5-ACC6-A161764A50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85122" y="137932"/>
            <a:ext cx="3009439" cy="3423874"/>
          </a:xfrm>
          <a:prstGeom prst="rect">
            <a:avLst/>
          </a:prstGeom>
        </p:spPr>
      </p:pic>
      <p:pic>
        <p:nvPicPr>
          <p:cNvPr id="7" name="Resim 6">
            <a:extLst>
              <a:ext uri="{FF2B5EF4-FFF2-40B4-BE49-F238E27FC236}">
                <a16:creationId xmlns:a16="http://schemas.microsoft.com/office/drawing/2014/main" id="{24C34B4D-9051-4675-ACC6-1EE6B1A418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6402" y="3964087"/>
            <a:ext cx="3171744" cy="2114496"/>
          </a:xfrm>
          <a:prstGeom prst="rect">
            <a:avLst/>
          </a:prstGeom>
        </p:spPr>
      </p:pic>
      <p:sp>
        <p:nvSpPr>
          <p:cNvPr id="8" name="Metin kutusu 7">
            <a:extLst>
              <a:ext uri="{FF2B5EF4-FFF2-40B4-BE49-F238E27FC236}">
                <a16:creationId xmlns:a16="http://schemas.microsoft.com/office/drawing/2014/main" id="{41C39403-B054-4C0F-81F1-49A4EE199964}"/>
              </a:ext>
            </a:extLst>
          </p:cNvPr>
          <p:cNvSpPr txBox="1"/>
          <p:nvPr/>
        </p:nvSpPr>
        <p:spPr>
          <a:xfrm>
            <a:off x="8681038" y="6071561"/>
            <a:ext cx="3217606" cy="307777"/>
          </a:xfrm>
          <a:prstGeom prst="rect">
            <a:avLst/>
          </a:prstGeom>
          <a:noFill/>
        </p:spPr>
        <p:txBody>
          <a:bodyPr wrap="square" rtlCol="0">
            <a:spAutoFit/>
          </a:bodyPr>
          <a:lstStyle/>
          <a:p>
            <a:r>
              <a:rPr lang="tr-TR" sz="1400" dirty="0" smtClean="0"/>
              <a:t> </a:t>
            </a:r>
            <a:r>
              <a:rPr lang="tr-TR" sz="1400" dirty="0" err="1"/>
              <a:t>Kuomintang</a:t>
            </a:r>
            <a:r>
              <a:rPr lang="tr-TR" sz="1400" dirty="0"/>
              <a:t> (Çin Milliyetçi Partisi)</a:t>
            </a:r>
          </a:p>
        </p:txBody>
      </p:sp>
      <p:sp>
        <p:nvSpPr>
          <p:cNvPr id="9" name="Metin kutusu 8">
            <a:extLst>
              <a:ext uri="{FF2B5EF4-FFF2-40B4-BE49-F238E27FC236}">
                <a16:creationId xmlns:a16="http://schemas.microsoft.com/office/drawing/2014/main" id="{238968AF-2EB5-4C95-A69C-397B388BBD8C}"/>
              </a:ext>
            </a:extLst>
          </p:cNvPr>
          <p:cNvSpPr txBox="1"/>
          <p:nvPr/>
        </p:nvSpPr>
        <p:spPr>
          <a:xfrm>
            <a:off x="8855774" y="3514358"/>
            <a:ext cx="1267078" cy="369332"/>
          </a:xfrm>
          <a:prstGeom prst="rect">
            <a:avLst/>
          </a:prstGeom>
          <a:noFill/>
        </p:spPr>
        <p:txBody>
          <a:bodyPr wrap="none" rtlCol="0">
            <a:spAutoFit/>
          </a:bodyPr>
          <a:lstStyle/>
          <a:p>
            <a:r>
              <a:rPr lang="tr-TR" dirty="0" smtClean="0"/>
              <a:t>Sun </a:t>
            </a:r>
            <a:r>
              <a:rPr lang="tr-TR" dirty="0"/>
              <a:t>Yat-sen</a:t>
            </a:r>
          </a:p>
        </p:txBody>
      </p:sp>
      <p:pic>
        <p:nvPicPr>
          <p:cNvPr id="2" name="Resim 1"/>
          <p:cNvPicPr>
            <a:picLocks noChangeAspect="1"/>
          </p:cNvPicPr>
          <p:nvPr/>
        </p:nvPicPr>
        <p:blipFill>
          <a:blip r:embed="rId4"/>
          <a:stretch>
            <a:fillRect/>
          </a:stretch>
        </p:blipFill>
        <p:spPr>
          <a:xfrm>
            <a:off x="140179" y="4718119"/>
            <a:ext cx="445047" cy="2139881"/>
          </a:xfrm>
          <a:prstGeom prst="rect">
            <a:avLst/>
          </a:prstGeom>
        </p:spPr>
      </p:pic>
    </p:spTree>
    <p:extLst>
      <p:ext uri="{BB962C8B-B14F-4D97-AF65-F5344CB8AC3E}">
        <p14:creationId xmlns:p14="http://schemas.microsoft.com/office/powerpoint/2010/main" val="362043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F92C61E-F80A-4C5F-B5EF-CA1C1EA3203D}"/>
              </a:ext>
            </a:extLst>
          </p:cNvPr>
          <p:cNvSpPr>
            <a:spLocks noGrp="1"/>
          </p:cNvSpPr>
          <p:nvPr>
            <p:ph idx="1"/>
          </p:nvPr>
        </p:nvSpPr>
        <p:spPr>
          <a:xfrm>
            <a:off x="1262743" y="1178678"/>
            <a:ext cx="5931590" cy="5115948"/>
          </a:xfrm>
        </p:spPr>
        <p:txBody>
          <a:bodyPr>
            <a:noAutofit/>
          </a:bodyPr>
          <a:lstStyle/>
          <a:p>
            <a:pPr marL="0" indent="0" algn="just">
              <a:buNone/>
            </a:pPr>
            <a:r>
              <a:rPr lang="tr-TR" sz="2000" b="1" dirty="0"/>
              <a:t>Çin İç Savaşı</a:t>
            </a:r>
          </a:p>
          <a:p>
            <a:pPr marL="0" indent="0" algn="just">
              <a:buNone/>
            </a:pPr>
            <a:r>
              <a:rPr lang="tr-TR" sz="2000" dirty="0" smtClean="0"/>
              <a:t>Çin </a:t>
            </a:r>
            <a:r>
              <a:rPr lang="tr-TR" sz="2000" dirty="0"/>
              <a:t>İç Savaşı, Çin'de Milliyetçi Parti (</a:t>
            </a:r>
            <a:r>
              <a:rPr lang="tr-TR" sz="2000" dirty="0" err="1"/>
              <a:t>Kuomintang</a:t>
            </a:r>
            <a:r>
              <a:rPr lang="tr-TR" sz="2000" dirty="0"/>
              <a:t>) ile Komünist Parti arasında yaşanmış bir savaştır. 1927 yılında Kuzey Seferi sonrasında, Çan Kay Şek tarafından yönetilen Çin Milliyetçi Partisi'nin sağ kanadının ÇMP-ÇKP ittifakındaki komünistleri temizlemesi ile başladı. Asıl çatışma 1950 yılında düşmanlığın bitmesi ile sona erdi. Komünistler şu anki Çin'i (</a:t>
            </a:r>
            <a:r>
              <a:rPr lang="tr-TR" sz="2000" dirty="0" err="1"/>
              <a:t>Hainan</a:t>
            </a:r>
            <a:r>
              <a:rPr lang="tr-TR" sz="2000" dirty="0"/>
              <a:t> Adası dahil olmak üzere) kontrolleri altına alırlarken, milliyetçilerin elinde ise şu anki Tayvan, </a:t>
            </a:r>
            <a:r>
              <a:rPr lang="tr-TR" sz="2000" dirty="0" err="1"/>
              <a:t>Penghu</a:t>
            </a:r>
            <a:r>
              <a:rPr lang="tr-TR" sz="2000" dirty="0"/>
              <a:t> ve birkaç ada kaldı.</a:t>
            </a:r>
          </a:p>
          <a:p>
            <a:pPr marL="0" indent="0" algn="just">
              <a:buNone/>
            </a:pPr>
            <a:r>
              <a:rPr lang="tr-TR" sz="2000" dirty="0" smtClean="0"/>
              <a:t>1946 </a:t>
            </a:r>
            <a:r>
              <a:rPr lang="tr-TR" sz="2000" dirty="0"/>
              <a:t>Yılında başlayan iç savaş üç sene sürmüş ve Çin Komünist Parti bu iç savaştan galip ayrılmış ve  Komünist Partinin lideri olan Mao Zedong, 1 Ekim’de Çin Halk Cumhuriyeti’ni ilan etmiştir.</a:t>
            </a:r>
          </a:p>
        </p:txBody>
      </p:sp>
      <p:pic>
        <p:nvPicPr>
          <p:cNvPr id="5" name="Resim 4">
            <a:extLst>
              <a:ext uri="{FF2B5EF4-FFF2-40B4-BE49-F238E27FC236}">
                <a16:creationId xmlns:a16="http://schemas.microsoft.com/office/drawing/2014/main" id="{AA109D39-5DA2-44F4-89BB-0374691F4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872" y="456809"/>
            <a:ext cx="4726858" cy="5944382"/>
          </a:xfrm>
          <a:prstGeom prst="rect">
            <a:avLst/>
          </a:prstGeom>
        </p:spPr>
      </p:pic>
      <p:pic>
        <p:nvPicPr>
          <p:cNvPr id="2" name="Resim 1"/>
          <p:cNvPicPr>
            <a:picLocks noChangeAspect="1"/>
          </p:cNvPicPr>
          <p:nvPr/>
        </p:nvPicPr>
        <p:blipFill>
          <a:blip r:embed="rId3"/>
          <a:stretch>
            <a:fillRect/>
          </a:stretch>
        </p:blipFill>
        <p:spPr>
          <a:xfrm>
            <a:off x="82276" y="4808345"/>
            <a:ext cx="445047" cy="2139881"/>
          </a:xfrm>
          <a:prstGeom prst="rect">
            <a:avLst/>
          </a:prstGeom>
        </p:spPr>
      </p:pic>
    </p:spTree>
    <p:extLst>
      <p:ext uri="{BB962C8B-B14F-4D97-AF65-F5344CB8AC3E}">
        <p14:creationId xmlns:p14="http://schemas.microsoft.com/office/powerpoint/2010/main" val="234637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9C5AD09-E536-40BF-86A9-2BD8B7217F0B}"/>
              </a:ext>
            </a:extLst>
          </p:cNvPr>
          <p:cNvSpPr>
            <a:spLocks noGrp="1"/>
          </p:cNvSpPr>
          <p:nvPr>
            <p:ph idx="1"/>
          </p:nvPr>
        </p:nvSpPr>
        <p:spPr>
          <a:xfrm>
            <a:off x="992777" y="796976"/>
            <a:ext cx="7494709" cy="5490613"/>
          </a:xfrm>
        </p:spPr>
        <p:txBody>
          <a:bodyPr>
            <a:normAutofit/>
          </a:bodyPr>
          <a:lstStyle/>
          <a:p>
            <a:pPr marL="0" indent="0" algn="just">
              <a:buNone/>
            </a:pPr>
            <a:r>
              <a:rPr lang="tr-TR" sz="2000" dirty="0"/>
              <a:t>Bunun sonucunda, </a:t>
            </a:r>
            <a:r>
              <a:rPr lang="tr-TR" sz="2000" dirty="0" err="1"/>
              <a:t>Kuomindang</a:t>
            </a:r>
            <a:r>
              <a:rPr lang="tr-TR" sz="2000" dirty="0"/>
              <a:t> (Milliyetçi Parti-KMT) lideri </a:t>
            </a:r>
            <a:r>
              <a:rPr lang="tr-TR" sz="2000" dirty="0" err="1"/>
              <a:t>Chan</a:t>
            </a:r>
            <a:r>
              <a:rPr lang="tr-TR" sz="2000" dirty="0"/>
              <a:t> </a:t>
            </a:r>
            <a:r>
              <a:rPr lang="tr-TR" sz="2000" dirty="0" err="1"/>
              <a:t>Kai</a:t>
            </a:r>
            <a:r>
              <a:rPr lang="tr-TR" sz="2000" dirty="0"/>
              <a:t> </a:t>
            </a:r>
            <a:r>
              <a:rPr lang="tr-TR" sz="2000" dirty="0" err="1"/>
              <a:t>Shek</a:t>
            </a:r>
            <a:r>
              <a:rPr lang="tr-TR" sz="2000" dirty="0"/>
              <a:t>, hanedanlık hazinesi de dahil olmak üzere ülkenin maddi kaynaklarının önemli bir kısmını alarak iki milyon kişilik ordusuyla birlikte Tayvan adasına çekilmiş ve Çin Cumhuriyetini Tayvan’a taşımıştır. </a:t>
            </a:r>
          </a:p>
          <a:p>
            <a:pPr marL="0" indent="0" algn="just">
              <a:buNone/>
            </a:pPr>
            <a:r>
              <a:rPr lang="tr-TR" sz="2000" dirty="0" smtClean="0"/>
              <a:t>Özetle</a:t>
            </a:r>
            <a:r>
              <a:rPr lang="tr-TR" sz="2000" dirty="0"/>
              <a:t>, 1949 devrimiyle Çin anakarasında ve Tayvan adasında ortaya çıkan iki siyasal otoritenin varlığı ve izlediği politikalar günümüz Tayvan sorununun kökenini oluşturmaktadır.</a:t>
            </a:r>
          </a:p>
          <a:p>
            <a:pPr marL="0" indent="0" algn="just">
              <a:buNone/>
            </a:pPr>
            <a:r>
              <a:rPr lang="tr-TR" sz="2000" dirty="0" smtClean="0"/>
              <a:t>Çin </a:t>
            </a:r>
            <a:r>
              <a:rPr lang="tr-TR" sz="2000" dirty="0"/>
              <a:t>Halk Cumhuriyeti Tayvan’ı anakaradan ayrılmış bir il olarak görürken, Tayvan’ı de </a:t>
            </a:r>
            <a:r>
              <a:rPr lang="tr-TR" sz="2000" dirty="0" err="1"/>
              <a:t>facto</a:t>
            </a:r>
            <a:r>
              <a:rPr lang="tr-TR" sz="2000" dirty="0"/>
              <a:t> olarak yöneten Çin Cumhuriyeti, Çin Halk Cumhuriyeti’nin 1949’daki kuruluşuyla anakara Çin’i kendisinden “</a:t>
            </a:r>
            <a:r>
              <a:rPr lang="tr-TR" sz="2000" dirty="0" err="1"/>
              <a:t>ayrıldığı”nı</a:t>
            </a:r>
            <a:r>
              <a:rPr lang="tr-TR" sz="2000" dirty="0"/>
              <a:t> varsayar ve kendini egemen devlet olarak görmektedir.</a:t>
            </a:r>
          </a:p>
        </p:txBody>
      </p:sp>
      <p:pic>
        <p:nvPicPr>
          <p:cNvPr id="5" name="Resim 4">
            <a:extLst>
              <a:ext uri="{FF2B5EF4-FFF2-40B4-BE49-F238E27FC236}">
                <a16:creationId xmlns:a16="http://schemas.microsoft.com/office/drawing/2014/main" id="{02D7A14E-B9E3-4CBD-A803-EC50DAA77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035" y="3814366"/>
            <a:ext cx="2627460" cy="2822408"/>
          </a:xfrm>
          <a:prstGeom prst="rect">
            <a:avLst/>
          </a:prstGeom>
        </p:spPr>
      </p:pic>
      <p:pic>
        <p:nvPicPr>
          <p:cNvPr id="8" name="Resim 7">
            <a:extLst>
              <a:ext uri="{FF2B5EF4-FFF2-40B4-BE49-F238E27FC236}">
                <a16:creationId xmlns:a16="http://schemas.microsoft.com/office/drawing/2014/main" id="{D5552086-702F-4F40-9C76-26265F18B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034" y="206478"/>
            <a:ext cx="2627460" cy="3481384"/>
          </a:xfrm>
          <a:prstGeom prst="rect">
            <a:avLst/>
          </a:prstGeom>
        </p:spPr>
      </p:pic>
      <p:pic>
        <p:nvPicPr>
          <p:cNvPr id="2" name="Resim 1"/>
          <p:cNvPicPr>
            <a:picLocks noChangeAspect="1"/>
          </p:cNvPicPr>
          <p:nvPr/>
        </p:nvPicPr>
        <p:blipFill>
          <a:blip r:embed="rId4"/>
          <a:stretch>
            <a:fillRect/>
          </a:stretch>
        </p:blipFill>
        <p:spPr>
          <a:xfrm>
            <a:off x="43704" y="4819231"/>
            <a:ext cx="445047" cy="2139881"/>
          </a:xfrm>
          <a:prstGeom prst="rect">
            <a:avLst/>
          </a:prstGeom>
        </p:spPr>
      </p:pic>
    </p:spTree>
    <p:extLst>
      <p:ext uri="{BB962C8B-B14F-4D97-AF65-F5344CB8AC3E}">
        <p14:creationId xmlns:p14="http://schemas.microsoft.com/office/powerpoint/2010/main" val="193261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1DAC1F5-0A93-4F52-AE63-A63C692BCF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1214" y="268258"/>
            <a:ext cx="9600950" cy="6589742"/>
          </a:xfrm>
        </p:spPr>
      </p:pic>
      <p:pic>
        <p:nvPicPr>
          <p:cNvPr id="2" name="Resim 1"/>
          <p:cNvPicPr>
            <a:picLocks noChangeAspect="1"/>
          </p:cNvPicPr>
          <p:nvPr/>
        </p:nvPicPr>
        <p:blipFill>
          <a:blip r:embed="rId3"/>
          <a:stretch>
            <a:fillRect/>
          </a:stretch>
        </p:blipFill>
        <p:spPr>
          <a:xfrm>
            <a:off x="125819" y="4718119"/>
            <a:ext cx="445047" cy="2139881"/>
          </a:xfrm>
          <a:prstGeom prst="rect">
            <a:avLst/>
          </a:prstGeom>
        </p:spPr>
      </p:pic>
    </p:spTree>
    <p:extLst>
      <p:ext uri="{BB962C8B-B14F-4D97-AF65-F5344CB8AC3E}">
        <p14:creationId xmlns:p14="http://schemas.microsoft.com/office/powerpoint/2010/main" val="206099192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1022</Words>
  <Application>Microsoft Office PowerPoint</Application>
  <PresentationFormat>Geniş ekran</PresentationFormat>
  <Paragraphs>55</Paragraphs>
  <Slides>17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Calibri</vt:lpstr>
      <vt:lpstr>Calibri Light</vt:lpstr>
      <vt:lpstr>Open Sans</vt:lpstr>
      <vt:lpstr>Times New Roman</vt:lpstr>
      <vt:lpstr>Wingdings</vt:lpstr>
      <vt:lpstr>Office Teması</vt:lpstr>
      <vt:lpstr>PowerPoint Sunusu</vt:lpstr>
      <vt:lpstr>DÜNYA BÖLGESEL COĞRAFYASINA KÜRESEL BİR BAKIŞ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Çin Cumhuriyeti’nin uluslararası alandaki izolasyonu</vt:lpstr>
      <vt:lpstr>PowerPoint Sunusu</vt:lpstr>
      <vt:lpstr>Tek Ülke-İki Sistem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Cemre Pehlivanoğlu</dc:creator>
  <cp:lastModifiedBy>Windows Kullanıcısı</cp:lastModifiedBy>
  <cp:revision>299</cp:revision>
  <dcterms:created xsi:type="dcterms:W3CDTF">2020-01-12T12:36:35Z</dcterms:created>
  <dcterms:modified xsi:type="dcterms:W3CDTF">2020-05-12T13:10:15Z</dcterms:modified>
</cp:coreProperties>
</file>