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17"/>
  </p:notesMasterIdLst>
  <p:sldIdLst>
    <p:sldId id="256" r:id="rId2"/>
    <p:sldId id="258" r:id="rId3"/>
    <p:sldId id="284" r:id="rId4"/>
    <p:sldId id="285" r:id="rId5"/>
    <p:sldId id="281" r:id="rId6"/>
    <p:sldId id="291" r:id="rId7"/>
    <p:sldId id="287" r:id="rId8"/>
    <p:sldId id="286" r:id="rId9"/>
    <p:sldId id="292" r:id="rId10"/>
    <p:sldId id="293" r:id="rId11"/>
    <p:sldId id="294" r:id="rId12"/>
    <p:sldId id="297" r:id="rId13"/>
    <p:sldId id="296" r:id="rId14"/>
    <p:sldId id="295" r:id="rId15"/>
    <p:sldId id="29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32" autoAdjust="0"/>
  </p:normalViewPr>
  <p:slideViewPr>
    <p:cSldViewPr snapToGrid="0">
      <p:cViewPr>
        <p:scale>
          <a:sx n="73" d="100"/>
          <a:sy n="73" d="100"/>
        </p:scale>
        <p:origin x="1070"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0499E-C485-46E7-872B-679FD6597752}" type="datetimeFigureOut">
              <a:rPr lang="tr-TR" smtClean="0"/>
              <a:t>9.05.2020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62DC-6718-4749-A800-34F57CA60BDD}" type="slidenum">
              <a:rPr lang="tr-TR" smtClean="0"/>
              <a:t>‹#›</a:t>
            </a:fld>
            <a:endParaRPr lang="tr-TR"/>
          </a:p>
        </p:txBody>
      </p:sp>
    </p:spTree>
    <p:extLst>
      <p:ext uri="{BB962C8B-B14F-4D97-AF65-F5344CB8AC3E}">
        <p14:creationId xmlns:p14="http://schemas.microsoft.com/office/powerpoint/2010/main" val="6830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9E57DC2-970A-4B3E-BB1C-7A09969E49DF}"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5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86542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9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70603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793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012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085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5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20754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725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9871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4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36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5/9/2020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430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435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7DE6118-2437-4B30-8E3C-4D2BE6020583}" type="datetimeFigureOut">
              <a:rPr lang="en-US" smtClean="0"/>
              <a:pPr/>
              <a:t>5/9/2020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995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5/9/2020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430752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144063" y="1871131"/>
            <a:ext cx="1912337" cy="1149531"/>
          </a:xfrm>
          <a:prstGeom prst="rect">
            <a:avLst/>
          </a:prstGeom>
        </p:spPr>
      </p:pic>
      <p:sp>
        <p:nvSpPr>
          <p:cNvPr id="2" name="Unvan 1"/>
          <p:cNvSpPr>
            <a:spLocks noGrp="1"/>
          </p:cNvSpPr>
          <p:nvPr>
            <p:ph type="ctrTitle"/>
          </p:nvPr>
        </p:nvSpPr>
        <p:spPr>
          <a:xfrm>
            <a:off x="2606673" y="1871131"/>
            <a:ext cx="6815669" cy="1515533"/>
          </a:xfrm>
        </p:spPr>
        <p:txBody>
          <a:bodyPr/>
          <a:lstStyle/>
          <a:p>
            <a:r>
              <a:rPr lang="tr-TR" sz="2400" b="1" dirty="0" smtClean="0"/>
              <a:t>COG 338 SİYASİ COĞRAFYA</a:t>
            </a:r>
            <a:endParaRPr lang="tr-TR" sz="2400" b="1" dirty="0"/>
          </a:p>
        </p:txBody>
      </p:sp>
      <p:sp>
        <p:nvSpPr>
          <p:cNvPr id="3" name="Alt Başlık 2"/>
          <p:cNvSpPr>
            <a:spLocks noGrp="1"/>
          </p:cNvSpPr>
          <p:nvPr>
            <p:ph type="subTitle" idx="1"/>
          </p:nvPr>
        </p:nvSpPr>
        <p:spPr/>
        <p:txBody>
          <a:bodyPr>
            <a:normAutofit lnSpcReduction="10000"/>
          </a:bodyPr>
          <a:lstStyle/>
          <a:p>
            <a:r>
              <a:rPr lang="tr-TR" dirty="0" err="1" smtClean="0"/>
              <a:t>Doç.Dr</a:t>
            </a:r>
            <a:r>
              <a:rPr lang="tr-TR" dirty="0" smtClean="0"/>
              <a:t>. Mutlu Yılmaz</a:t>
            </a:r>
          </a:p>
          <a:p>
            <a:r>
              <a:rPr lang="tr-TR" dirty="0" smtClean="0"/>
              <a:t>Anlara Üniversitesi Dil ve Tarih-Coğrafya Fakültesi</a:t>
            </a:r>
          </a:p>
          <a:p>
            <a:r>
              <a:rPr lang="tr-TR" dirty="0" smtClean="0"/>
              <a:t>Coğrafya Bölümü</a:t>
            </a:r>
            <a:endParaRPr lang="tr-TR" dirty="0"/>
          </a:p>
        </p:txBody>
      </p:sp>
    </p:spTree>
    <p:extLst>
      <p:ext uri="{BB962C8B-B14F-4D97-AF65-F5344CB8AC3E}">
        <p14:creationId xmlns:p14="http://schemas.microsoft.com/office/powerpoint/2010/main" val="25216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1072" y="1040608"/>
            <a:ext cx="4796591" cy="3970318"/>
          </a:xfrm>
          <a:prstGeom prst="rect">
            <a:avLst/>
          </a:prstGeom>
        </p:spPr>
        <p:txBody>
          <a:bodyPr wrap="square">
            <a:spAutoFit/>
          </a:bodyPr>
          <a:lstStyle/>
          <a:p>
            <a:pPr algn="just"/>
            <a:r>
              <a:rPr lang="tr-TR" dirty="0" err="1" smtClean="0"/>
              <a:t>Haushofer'ın</a:t>
            </a:r>
            <a:r>
              <a:rPr lang="tr-TR" dirty="0" smtClean="0"/>
              <a:t> </a:t>
            </a:r>
            <a:r>
              <a:rPr lang="tr-TR" dirty="0"/>
              <a:t>en büyük planı şüphesiz, Büyük Avrasya Projesiydi. Bu </a:t>
            </a:r>
            <a:r>
              <a:rPr lang="tr-TR" dirty="0" smtClean="0"/>
              <a:t>proje Almanya, SSCB, Japonya ve </a:t>
            </a:r>
            <a:r>
              <a:rPr lang="tr-TR" dirty="0"/>
              <a:t>diğer doğu devletlerinin güçlü batı devletlerine özellikle de </a:t>
            </a:r>
            <a:r>
              <a:rPr lang="tr-TR" dirty="0" smtClean="0"/>
              <a:t>ABD'ye </a:t>
            </a:r>
            <a:r>
              <a:rPr lang="tr-TR" dirty="0"/>
              <a:t>karşı cephe almasını öngören bir dizi sistematik yaklaşımı bünyesinde </a:t>
            </a:r>
            <a:r>
              <a:rPr lang="tr-TR" dirty="0" smtClean="0"/>
              <a:t>barındırıyordu.. </a:t>
            </a:r>
            <a:r>
              <a:rPr lang="tr-TR" dirty="0" err="1" smtClean="0"/>
              <a:t>Hausofer’in</a:t>
            </a:r>
            <a:r>
              <a:rPr lang="tr-TR" dirty="0" smtClean="0"/>
              <a:t> oluşturduğu  </a:t>
            </a:r>
            <a:r>
              <a:rPr lang="tr-TR" dirty="0"/>
              <a:t>jeopolitik modeli dünyayı </a:t>
            </a:r>
            <a:r>
              <a:rPr lang="tr-TR" dirty="0" smtClean="0"/>
              <a:t>dört ayrı </a:t>
            </a:r>
            <a:r>
              <a:rPr lang="tr-TR" dirty="0"/>
              <a:t>bloğa bölmüştür; </a:t>
            </a:r>
            <a:r>
              <a:rPr lang="tr-TR" b="1" dirty="0"/>
              <a:t>1</a:t>
            </a:r>
            <a:r>
              <a:rPr lang="tr-TR" dirty="0"/>
              <a:t>) esasen batı yarım küre olan ABD bölgesi, </a:t>
            </a:r>
            <a:r>
              <a:rPr lang="tr-TR" b="1" dirty="0"/>
              <a:t>2</a:t>
            </a:r>
            <a:r>
              <a:rPr lang="tr-TR" dirty="0"/>
              <a:t>) Avrupa yarımadası, Afrika ve Orta Doğu'nun çoğunu içeren Alman bölgesi, </a:t>
            </a:r>
            <a:r>
              <a:rPr lang="tr-TR" b="1" dirty="0"/>
              <a:t>3</a:t>
            </a:r>
            <a:r>
              <a:rPr lang="tr-TR" dirty="0"/>
              <a:t>) Doğu Avrupa'dan Sibirya'ya kadar uzanan </a:t>
            </a:r>
            <a:r>
              <a:rPr lang="tr-TR" dirty="0" smtClean="0"/>
              <a:t>ancak Pasifik'e </a:t>
            </a:r>
            <a:r>
              <a:rPr lang="tr-TR" dirty="0"/>
              <a:t>ulaşmayan Rus bölgesi, </a:t>
            </a:r>
            <a:r>
              <a:rPr lang="tr-TR" b="1" dirty="0"/>
              <a:t>4</a:t>
            </a:r>
            <a:r>
              <a:rPr lang="tr-TR" dirty="0"/>
              <a:t>) Doğu Asya, Asya takımadaları ve Avustralya’yı kapsayan Japon bölgesi. </a:t>
            </a:r>
            <a:endParaRPr lang="tr-TR" b="0" i="0" dirty="0">
              <a:solidFill>
                <a:srgbClr val="202122"/>
              </a:solidFill>
              <a:effectLst/>
              <a:latin typeface="Arial" panose="020B0604020202020204" pitchFamily="34" charset="0"/>
            </a:endParaRPr>
          </a:p>
        </p:txBody>
      </p:sp>
      <p:pic>
        <p:nvPicPr>
          <p:cNvPr id="4" name="Resim 3"/>
          <p:cNvPicPr>
            <a:picLocks noChangeAspect="1"/>
          </p:cNvPicPr>
          <p:nvPr/>
        </p:nvPicPr>
        <p:blipFill>
          <a:blip r:embed="rId2"/>
          <a:stretch>
            <a:fillRect/>
          </a:stretch>
        </p:blipFill>
        <p:spPr>
          <a:xfrm>
            <a:off x="6448927" y="1649375"/>
            <a:ext cx="4876800" cy="3638550"/>
          </a:xfrm>
          <a:prstGeom prst="rect">
            <a:avLst/>
          </a:prstGeom>
        </p:spPr>
      </p:pic>
    </p:spTree>
    <p:extLst>
      <p:ext uri="{BB962C8B-B14F-4D97-AF65-F5344CB8AC3E}">
        <p14:creationId xmlns:p14="http://schemas.microsoft.com/office/powerpoint/2010/main" val="73628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03157" y="994611"/>
            <a:ext cx="6256421" cy="4113947"/>
          </a:xfrm>
          <a:prstGeom prst="rect">
            <a:avLst/>
          </a:prstGeom>
        </p:spPr>
        <p:txBody>
          <a:bodyPr wrap="square">
            <a:spAutoFit/>
          </a:bodyPr>
          <a:lstStyle/>
          <a:p>
            <a:pPr indent="449580" algn="just">
              <a:lnSpc>
                <a:spcPct val="115000"/>
              </a:lnSpc>
              <a:spcAft>
                <a:spcPts val="1000"/>
              </a:spcAft>
            </a:pPr>
            <a:r>
              <a:rPr lang="tr-TR" sz="2000" b="1" dirty="0" err="1" smtClean="0">
                <a:latin typeface="+mj-lt"/>
                <a:ea typeface="Calibri" panose="020F0502020204030204" pitchFamily="34" charset="0"/>
                <a:cs typeface="Tahoma" panose="020B0604030504040204" pitchFamily="34" charset="0"/>
              </a:rPr>
              <a:t>Alfred</a:t>
            </a:r>
            <a:r>
              <a:rPr lang="tr-TR" sz="2000" b="1" dirty="0" smtClean="0">
                <a:latin typeface="+mj-lt"/>
                <a:ea typeface="Calibri" panose="020F0502020204030204" pitchFamily="34" charset="0"/>
                <a:cs typeface="Tahoma" panose="020B0604030504040204" pitchFamily="34" charset="0"/>
              </a:rPr>
              <a:t> </a:t>
            </a:r>
            <a:r>
              <a:rPr lang="tr-TR" sz="2000" b="1" dirty="0" err="1" smtClean="0">
                <a:latin typeface="+mj-lt"/>
                <a:ea typeface="Calibri" panose="020F0502020204030204" pitchFamily="34" charset="0"/>
                <a:cs typeface="Tahoma" panose="020B0604030504040204" pitchFamily="34" charset="0"/>
              </a:rPr>
              <a:t>Mahan</a:t>
            </a:r>
            <a:r>
              <a:rPr lang="tr-TR" sz="2000" b="1" dirty="0" smtClean="0">
                <a:latin typeface="+mj-lt"/>
                <a:ea typeface="Calibri" panose="020F0502020204030204" pitchFamily="34" charset="0"/>
                <a:cs typeface="Tahoma" panose="020B0604030504040204" pitchFamily="34" charset="0"/>
              </a:rPr>
              <a:t> (</a:t>
            </a:r>
            <a:r>
              <a:rPr lang="tr-TR" sz="2000" b="1" dirty="0">
                <a:latin typeface="+mj-lt"/>
                <a:ea typeface="Calibri" panose="020F0502020204030204" pitchFamily="34" charset="0"/>
                <a:cs typeface="Tahoma" panose="020B0604030504040204" pitchFamily="34" charset="0"/>
              </a:rPr>
              <a:t>1840-1914</a:t>
            </a:r>
            <a:r>
              <a:rPr lang="tr-TR" sz="2000" b="1" dirty="0" smtClean="0">
                <a:latin typeface="+mj-lt"/>
                <a:ea typeface="Calibri" panose="020F0502020204030204" pitchFamily="34" charset="0"/>
                <a:cs typeface="Tahoma" panose="020B0604030504040204" pitchFamily="34" charset="0"/>
              </a:rPr>
              <a:t>)</a:t>
            </a:r>
            <a:endParaRPr lang="tr-TR" sz="2000" b="1" dirty="0">
              <a:latin typeface="+mj-lt"/>
              <a:ea typeface="Calibri" panose="020F0502020204030204" pitchFamily="34" charset="0"/>
              <a:cs typeface="Times New Roman" panose="02020603050405020304" pitchFamily="18" charset="0"/>
            </a:endParaRPr>
          </a:p>
          <a:p>
            <a:pPr indent="450215" algn="r">
              <a:lnSpc>
                <a:spcPct val="115000"/>
              </a:lnSpc>
              <a:spcAft>
                <a:spcPts val="0"/>
              </a:spcAft>
            </a:pPr>
            <a:r>
              <a:rPr lang="tr-TR" sz="2000" dirty="0">
                <a:latin typeface="+mj-lt"/>
                <a:ea typeface="Calibri" panose="020F0502020204030204" pitchFamily="34" charset="0"/>
                <a:cs typeface="Tahoma" panose="020B0604030504040204" pitchFamily="34" charset="0"/>
              </a:rPr>
              <a:t>“Denizlere hakim olan dünyaya hakim olur”</a:t>
            </a:r>
            <a:endParaRPr lang="tr-TR" sz="2000" dirty="0">
              <a:latin typeface="+mj-lt"/>
              <a:ea typeface="Calibri" panose="020F0502020204030204" pitchFamily="34" charset="0"/>
              <a:cs typeface="Times New Roman" panose="02020603050405020304" pitchFamily="18" charset="0"/>
            </a:endParaRPr>
          </a:p>
          <a:p>
            <a:pPr indent="450215" algn="r">
              <a:lnSpc>
                <a:spcPct val="115000"/>
              </a:lnSpc>
              <a:spcAft>
                <a:spcPts val="0"/>
              </a:spcAft>
            </a:pPr>
            <a:r>
              <a:rPr lang="tr-TR" sz="2000" dirty="0" err="1" smtClean="0">
                <a:latin typeface="+mj-lt"/>
                <a:ea typeface="Calibri" panose="020F0502020204030204" pitchFamily="34" charset="0"/>
                <a:cs typeface="Tahoma" panose="020B0604030504040204" pitchFamily="34" charset="0"/>
              </a:rPr>
              <a:t>A.Mahan</a:t>
            </a:r>
            <a:endParaRPr lang="tr-TR" sz="2000" dirty="0">
              <a:latin typeface="+mj-lt"/>
              <a:ea typeface="Calibri" panose="020F0502020204030204" pitchFamily="34" charset="0"/>
              <a:cs typeface="Times New Roman" panose="02020603050405020304" pitchFamily="18" charset="0"/>
            </a:endParaRPr>
          </a:p>
          <a:p>
            <a:pPr indent="450215" algn="just">
              <a:lnSpc>
                <a:spcPct val="115000"/>
              </a:lnSpc>
              <a:spcAft>
                <a:spcPts val="0"/>
              </a:spcAft>
            </a:pPr>
            <a:r>
              <a:rPr lang="tr-TR" sz="2000" dirty="0" err="1" smtClean="0">
                <a:latin typeface="+mj-lt"/>
                <a:ea typeface="Calibri" panose="020F0502020204030204" pitchFamily="34" charset="0"/>
                <a:cs typeface="Tahoma" panose="020B0604030504040204" pitchFamily="34" charset="0"/>
              </a:rPr>
              <a:t>Alfred</a:t>
            </a:r>
            <a:r>
              <a:rPr lang="tr-TR" sz="2000" dirty="0" smtClean="0">
                <a:latin typeface="+mj-lt"/>
                <a:ea typeface="Calibri" panose="020F0502020204030204" pitchFamily="34" charset="0"/>
                <a:cs typeface="Tahoma" panose="020B0604030504040204" pitchFamily="34" charset="0"/>
              </a:rPr>
              <a:t> </a:t>
            </a:r>
            <a:r>
              <a:rPr lang="tr-TR" sz="2000" dirty="0" err="1" smtClean="0">
                <a:latin typeface="+mj-lt"/>
                <a:ea typeface="Calibri" panose="020F0502020204030204" pitchFamily="34" charset="0"/>
                <a:cs typeface="Tahoma" panose="020B0604030504040204" pitchFamily="34" charset="0"/>
              </a:rPr>
              <a:t>Thayer</a:t>
            </a:r>
            <a:r>
              <a:rPr lang="tr-TR" sz="2000" dirty="0" smtClean="0">
                <a:latin typeface="+mj-lt"/>
                <a:ea typeface="Calibri" panose="020F0502020204030204" pitchFamily="34" charset="0"/>
                <a:cs typeface="Tahoma" panose="020B0604030504040204" pitchFamily="34" charset="0"/>
              </a:rPr>
              <a:t> </a:t>
            </a:r>
            <a:r>
              <a:rPr lang="tr-TR" sz="2000" dirty="0" err="1" smtClean="0">
                <a:latin typeface="+mj-lt"/>
                <a:ea typeface="Calibri" panose="020F0502020204030204" pitchFamily="34" charset="0"/>
                <a:cs typeface="Tahoma" panose="020B0604030504040204" pitchFamily="34" charset="0"/>
              </a:rPr>
              <a:t>Mahan</a:t>
            </a:r>
            <a:r>
              <a:rPr lang="tr-TR" sz="2000" dirty="0" smtClean="0">
                <a:latin typeface="+mj-lt"/>
                <a:ea typeface="Calibri" panose="020F0502020204030204" pitchFamily="34" charset="0"/>
                <a:cs typeface="Tahoma" panose="020B0604030504040204" pitchFamily="34" charset="0"/>
              </a:rPr>
              <a:t> deniz gücü teorisini ortaya atan kişidir. ABD Deniz Akademisi mezunudur. Zamanının entelektüelleri gibi birçok sıfata sahip olan </a:t>
            </a:r>
            <a:r>
              <a:rPr lang="tr-TR" sz="2000" dirty="0" err="1" smtClean="0">
                <a:latin typeface="+mj-lt"/>
                <a:ea typeface="Calibri" panose="020F0502020204030204" pitchFamily="34" charset="0"/>
                <a:cs typeface="Tahoma" panose="020B0604030504040204" pitchFamily="34" charset="0"/>
              </a:rPr>
              <a:t>Mahan</a:t>
            </a:r>
            <a:r>
              <a:rPr lang="tr-TR" sz="2000" dirty="0" smtClean="0">
                <a:latin typeface="+mj-lt"/>
                <a:ea typeface="Calibri" panose="020F0502020204030204" pitchFamily="34" charset="0"/>
                <a:cs typeface="Tahoma" panose="020B0604030504040204" pitchFamily="34" charset="0"/>
              </a:rPr>
              <a:t>, başkan danışmanı, tarihçi, donanma reformcusu, öğretmen biri olarak bilinmektedir. Dünyaya hakimiyet için denizlere hâkim olmanın, bir diğer değişle deniz gücü konumuna yükselmenin önemini belirttiği tezi ile ilk jeopolitik teoriyi ortaya attığı söylenmektedir.</a:t>
            </a:r>
            <a:endParaRPr lang="tr-TR" sz="2000" dirty="0">
              <a:effectLst/>
              <a:latin typeface="+mj-lt"/>
              <a:ea typeface="Calibri" panose="020F0502020204030204" pitchFamily="34" charset="0"/>
              <a:cs typeface="Times New Roman" panose="02020603050405020304" pitchFamily="18" charset="0"/>
            </a:endParaRPr>
          </a:p>
        </p:txBody>
      </p:sp>
      <p:pic>
        <p:nvPicPr>
          <p:cNvPr id="6" name="Resim 5"/>
          <p:cNvPicPr>
            <a:picLocks noChangeAspect="1"/>
          </p:cNvPicPr>
          <p:nvPr/>
        </p:nvPicPr>
        <p:blipFill>
          <a:blip r:embed="rId2"/>
          <a:stretch>
            <a:fillRect/>
          </a:stretch>
        </p:blipFill>
        <p:spPr>
          <a:xfrm>
            <a:off x="8069179" y="1246020"/>
            <a:ext cx="3075321" cy="4234604"/>
          </a:xfrm>
          <a:prstGeom prst="rect">
            <a:avLst/>
          </a:prstGeom>
        </p:spPr>
      </p:pic>
    </p:spTree>
    <p:extLst>
      <p:ext uri="{BB962C8B-B14F-4D97-AF65-F5344CB8AC3E}">
        <p14:creationId xmlns:p14="http://schemas.microsoft.com/office/powerpoint/2010/main" val="34927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4822" y="969376"/>
            <a:ext cx="6031832" cy="5078313"/>
          </a:xfrm>
          <a:prstGeom prst="rect">
            <a:avLst/>
          </a:prstGeom>
        </p:spPr>
        <p:txBody>
          <a:bodyPr wrap="square">
            <a:spAutoFit/>
          </a:bodyPr>
          <a:lstStyle/>
          <a:p>
            <a:endParaRPr lang="tr-TR" dirty="0" smtClean="0">
              <a:latin typeface="TimesNewRomanPSMT"/>
            </a:endParaRPr>
          </a:p>
          <a:p>
            <a:r>
              <a:rPr lang="tr-TR" dirty="0">
                <a:ea typeface="Calibri" panose="020F0502020204030204" pitchFamily="34" charset="0"/>
                <a:cs typeface="Tahoma" panose="020B0604030504040204" pitchFamily="34" charset="0"/>
              </a:rPr>
              <a:t>Endüstri devrimi sonucunda 19. yy. gelindiğinde dünyada ekonomik ilişkileri büyümüştür. Hammadde arayışı ve yeni ürünlerin pazarlanması ihtiyacı, deniz yollarının önemini artırmış, gelişen teknoloji ile mesafe kısalmıştır. </a:t>
            </a:r>
            <a:r>
              <a:rPr lang="tr-TR" dirty="0"/>
              <a:t>Diğer taraftan </a:t>
            </a:r>
            <a:r>
              <a:rPr lang="tr-TR" dirty="0" err="1"/>
              <a:t>Mahan</a:t>
            </a:r>
            <a:r>
              <a:rPr lang="tr-TR" dirty="0"/>
              <a:t> için deniz kuvveti, denizin olduğu kadar karanın da kuvvetidir.</a:t>
            </a:r>
          </a:p>
          <a:p>
            <a:r>
              <a:rPr lang="tr-TR" dirty="0"/>
              <a:t>Deniz hakimiyetinin sağlanması devletin coğrafi konumu, fiziki şekli, genişliği, nüfus miktarı</a:t>
            </a:r>
            <a:r>
              <a:rPr lang="tr-TR" dirty="0" smtClean="0"/>
              <a:t>, milli </a:t>
            </a:r>
            <a:r>
              <a:rPr lang="tr-TR" dirty="0"/>
              <a:t>niteliği ve idari özelliklerine bağlıdır. Deniz hakimiyeti karalara dayanarak kurulmakta ve</a:t>
            </a:r>
          </a:p>
          <a:p>
            <a:r>
              <a:rPr lang="tr-TR" dirty="0" smtClean="0"/>
              <a:t>Geliştirilmektedir. Bu amaçla görüşlerini ortaya koyduğu  </a:t>
            </a:r>
            <a:r>
              <a:rPr lang="tr-TR" dirty="0" smtClean="0">
                <a:ea typeface="Calibri" panose="020F0502020204030204" pitchFamily="34" charset="0"/>
                <a:cs typeface="Tahoma" panose="020B0604030504040204" pitchFamily="34" charset="0"/>
              </a:rPr>
              <a:t>“</a:t>
            </a:r>
            <a:r>
              <a:rPr lang="tr-TR" dirty="0">
                <a:ea typeface="Calibri" panose="020F0502020204030204" pitchFamily="34" charset="0"/>
                <a:cs typeface="Tahoma" panose="020B0604030504040204" pitchFamily="34" charset="0"/>
              </a:rPr>
              <a:t>The </a:t>
            </a:r>
            <a:r>
              <a:rPr lang="tr-TR" dirty="0" err="1">
                <a:ea typeface="Calibri" panose="020F0502020204030204" pitchFamily="34" charset="0"/>
                <a:cs typeface="Tahoma" panose="020B0604030504040204" pitchFamily="34" charset="0"/>
              </a:rPr>
              <a:t>Influence</a:t>
            </a:r>
            <a:r>
              <a:rPr lang="tr-TR" dirty="0">
                <a:ea typeface="Calibri" panose="020F0502020204030204" pitchFamily="34" charset="0"/>
                <a:cs typeface="Tahoma" panose="020B0604030504040204" pitchFamily="34" charset="0"/>
              </a:rPr>
              <a:t> of </a:t>
            </a:r>
            <a:r>
              <a:rPr lang="tr-TR" dirty="0" err="1">
                <a:ea typeface="Calibri" panose="020F0502020204030204" pitchFamily="34" charset="0"/>
                <a:cs typeface="Tahoma" panose="020B0604030504040204" pitchFamily="34" charset="0"/>
              </a:rPr>
              <a:t>Sea</a:t>
            </a:r>
            <a:r>
              <a:rPr lang="tr-TR" dirty="0">
                <a:ea typeface="Calibri" panose="020F0502020204030204" pitchFamily="34" charset="0"/>
                <a:cs typeface="Tahoma" panose="020B0604030504040204" pitchFamily="34" charset="0"/>
              </a:rPr>
              <a:t> </a:t>
            </a:r>
            <a:r>
              <a:rPr lang="tr-TR" dirty="0" err="1">
                <a:ea typeface="Calibri" panose="020F0502020204030204" pitchFamily="34" charset="0"/>
                <a:cs typeface="Tahoma" panose="020B0604030504040204" pitchFamily="34" charset="0"/>
              </a:rPr>
              <a:t>Power</a:t>
            </a:r>
            <a:r>
              <a:rPr lang="tr-TR" dirty="0">
                <a:ea typeface="Calibri" panose="020F0502020204030204" pitchFamily="34" charset="0"/>
                <a:cs typeface="Tahoma" panose="020B0604030504040204" pitchFamily="34" charset="0"/>
              </a:rPr>
              <a:t> </a:t>
            </a:r>
            <a:r>
              <a:rPr lang="tr-TR" dirty="0" err="1">
                <a:ea typeface="Calibri" panose="020F0502020204030204" pitchFamily="34" charset="0"/>
                <a:cs typeface="Tahoma" panose="020B0604030504040204" pitchFamily="34" charset="0"/>
              </a:rPr>
              <a:t>upon</a:t>
            </a:r>
            <a:r>
              <a:rPr lang="tr-TR" dirty="0">
                <a:ea typeface="Calibri" panose="020F0502020204030204" pitchFamily="34" charset="0"/>
                <a:cs typeface="Tahoma" panose="020B0604030504040204" pitchFamily="34" charset="0"/>
              </a:rPr>
              <a:t> </a:t>
            </a:r>
            <a:r>
              <a:rPr lang="tr-TR" dirty="0" err="1">
                <a:ea typeface="Calibri" panose="020F0502020204030204" pitchFamily="34" charset="0"/>
                <a:cs typeface="Tahoma" panose="020B0604030504040204" pitchFamily="34" charset="0"/>
              </a:rPr>
              <a:t>History</a:t>
            </a:r>
            <a:r>
              <a:rPr lang="tr-TR" dirty="0">
                <a:ea typeface="Calibri" panose="020F0502020204030204" pitchFamily="34" charset="0"/>
                <a:cs typeface="Tahoma" panose="020B0604030504040204" pitchFamily="34" charset="0"/>
              </a:rPr>
              <a:t>, 1660-1783 (Deniz gücünün tarihe olan etkisi, 1660-1783)” adlı eseri 1890 yılında yayınlanmıştır</a:t>
            </a:r>
            <a:r>
              <a:rPr lang="tr-TR" dirty="0" smtClean="0">
                <a:ea typeface="Calibri" panose="020F0502020204030204" pitchFamily="34" charset="0"/>
                <a:cs typeface="Tahoma" panose="020B0604030504040204" pitchFamily="34" charset="0"/>
              </a:rPr>
              <a:t>. Bu kitabında özellikle Amerika için deniz gücünün ne kadar önemli olduğunu vurgulamıştır. </a:t>
            </a:r>
            <a:endParaRPr lang="tr-TR" sz="1600" dirty="0">
              <a:ea typeface="Calibri" panose="020F0502020204030204" pitchFamily="34" charset="0"/>
              <a:cs typeface="Times New Roman" panose="02020603050405020304" pitchFamily="18" charset="0"/>
            </a:endParaRPr>
          </a:p>
          <a:p>
            <a:endParaRPr lang="tr-TR" dirty="0">
              <a:latin typeface="TimesNewRomanPSMT"/>
            </a:endParaRPr>
          </a:p>
          <a:p>
            <a:endParaRPr lang="tr-TR" dirty="0" smtClean="0">
              <a:latin typeface="TimesNewRomanPSMT"/>
            </a:endParaRPr>
          </a:p>
          <a:p>
            <a:endParaRPr lang="tr-TR" dirty="0">
              <a:latin typeface="TimesNewRomanPSMT"/>
            </a:endParaRPr>
          </a:p>
          <a:p>
            <a:endParaRPr lang="tr-TR" dirty="0" smtClean="0">
              <a:latin typeface="TimesNewRomanPSMT"/>
            </a:endParaRPr>
          </a:p>
        </p:txBody>
      </p:sp>
      <p:pic>
        <p:nvPicPr>
          <p:cNvPr id="3" name="Resim 2"/>
          <p:cNvPicPr>
            <a:picLocks noChangeAspect="1"/>
          </p:cNvPicPr>
          <p:nvPr/>
        </p:nvPicPr>
        <p:blipFill>
          <a:blip r:embed="rId2"/>
          <a:stretch>
            <a:fillRect/>
          </a:stretch>
        </p:blipFill>
        <p:spPr>
          <a:xfrm>
            <a:off x="7653337" y="1111919"/>
            <a:ext cx="3590925" cy="4762500"/>
          </a:xfrm>
          <a:prstGeom prst="rect">
            <a:avLst/>
          </a:prstGeom>
        </p:spPr>
      </p:pic>
    </p:spTree>
    <p:extLst>
      <p:ext uri="{BB962C8B-B14F-4D97-AF65-F5344CB8AC3E}">
        <p14:creationId xmlns:p14="http://schemas.microsoft.com/office/powerpoint/2010/main" val="414103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0653" y="1122946"/>
            <a:ext cx="6721641" cy="5175776"/>
          </a:xfrm>
          <a:prstGeom prst="rect">
            <a:avLst/>
          </a:prstGeom>
        </p:spPr>
        <p:txBody>
          <a:bodyPr wrap="square">
            <a:spAutoFit/>
          </a:bodyPr>
          <a:lstStyle/>
          <a:p>
            <a:pPr indent="449580" algn="just">
              <a:lnSpc>
                <a:spcPct val="115000"/>
              </a:lnSpc>
              <a:spcAft>
                <a:spcPts val="1000"/>
              </a:spcAft>
            </a:pPr>
            <a:r>
              <a:rPr lang="tr-TR" sz="2000" b="1" dirty="0"/>
              <a:t>Rudolf </a:t>
            </a:r>
            <a:r>
              <a:rPr lang="tr-TR" sz="2000" b="1" dirty="0" err="1" smtClean="0"/>
              <a:t>Kjellén</a:t>
            </a:r>
            <a:r>
              <a:rPr lang="tr-TR" sz="2000" b="1" dirty="0" smtClean="0"/>
              <a:t> </a:t>
            </a:r>
            <a:r>
              <a:rPr lang="tr-TR" sz="2000" b="1" dirty="0" smtClean="0">
                <a:latin typeface="+mj-lt"/>
                <a:ea typeface="Calibri" panose="020F0502020204030204" pitchFamily="34" charset="0"/>
                <a:cs typeface="Tahoma" panose="020B0604030504040204" pitchFamily="34" charset="0"/>
              </a:rPr>
              <a:t> (1864-1922)</a:t>
            </a:r>
          </a:p>
          <a:p>
            <a:pPr indent="449580" algn="just">
              <a:lnSpc>
                <a:spcPct val="115000"/>
              </a:lnSpc>
              <a:spcAft>
                <a:spcPts val="1000"/>
              </a:spcAft>
            </a:pPr>
            <a:r>
              <a:rPr lang="tr-TR" sz="2000" dirty="0"/>
              <a:t>Rudolf </a:t>
            </a:r>
            <a:r>
              <a:rPr lang="tr-TR" sz="2000" dirty="0" err="1" smtClean="0"/>
              <a:t>Kjellén</a:t>
            </a:r>
            <a:r>
              <a:rPr lang="tr-TR" sz="2000" dirty="0" smtClean="0"/>
              <a:t> </a:t>
            </a:r>
            <a:r>
              <a:rPr lang="tr-TR" sz="2000" dirty="0" smtClean="0">
                <a:latin typeface="+mj-lt"/>
                <a:ea typeface="Calibri" panose="020F0502020204030204" pitchFamily="34" charset="0"/>
                <a:cs typeface="Tahoma" panose="020B0604030504040204" pitchFamily="34" charset="0"/>
              </a:rPr>
              <a:t>İsveçli </a:t>
            </a:r>
            <a:r>
              <a:rPr lang="tr-TR" sz="2000" dirty="0" err="1" smtClean="0">
                <a:latin typeface="+mj-lt"/>
                <a:ea typeface="Calibri" panose="020F0502020204030204" pitchFamily="34" charset="0"/>
                <a:cs typeface="Tahoma" panose="020B0604030504040204" pitchFamily="34" charset="0"/>
              </a:rPr>
              <a:t>syaset</a:t>
            </a:r>
            <a:r>
              <a:rPr lang="tr-TR" sz="2000" dirty="0" smtClean="0">
                <a:latin typeface="+mj-lt"/>
                <a:ea typeface="Calibri" panose="020F0502020204030204" pitchFamily="34" charset="0"/>
                <a:cs typeface="Tahoma" panose="020B0604030504040204" pitchFamily="34" charset="0"/>
              </a:rPr>
              <a:t> bilimci ve politikacıdır.  </a:t>
            </a:r>
            <a:r>
              <a:rPr lang="tr-TR" sz="2000" dirty="0">
                <a:latin typeface="+mj-lt"/>
                <a:ea typeface="Calibri" panose="020F0502020204030204" pitchFamily="34" charset="0"/>
                <a:cs typeface="Tahoma" panose="020B0604030504040204" pitchFamily="34" charset="0"/>
              </a:rPr>
              <a:t>Göteborg üniversitesinde devletler hukuku hocalığı yapmıştır. Görüşleri büyük ölçüde </a:t>
            </a:r>
            <a:r>
              <a:rPr lang="tr-TR" sz="2000" dirty="0" err="1">
                <a:latin typeface="+mj-lt"/>
                <a:ea typeface="Calibri" panose="020F0502020204030204" pitchFamily="34" charset="0"/>
                <a:cs typeface="Tahoma" panose="020B0604030504040204" pitchFamily="34" charset="0"/>
              </a:rPr>
              <a:t>Friedrich</a:t>
            </a:r>
            <a:r>
              <a:rPr lang="tr-TR" sz="2000" dirty="0">
                <a:latin typeface="+mj-lt"/>
                <a:ea typeface="Calibri" panose="020F0502020204030204" pitchFamily="34" charset="0"/>
                <a:cs typeface="Tahoma" panose="020B0604030504040204" pitchFamily="34" charset="0"/>
              </a:rPr>
              <a:t> </a:t>
            </a:r>
            <a:r>
              <a:rPr lang="tr-TR" sz="2000" dirty="0" err="1">
                <a:latin typeface="+mj-lt"/>
                <a:ea typeface="Calibri" panose="020F0502020204030204" pitchFamily="34" charset="0"/>
                <a:cs typeface="Tahoma" panose="020B0604030504040204" pitchFamily="34" charset="0"/>
              </a:rPr>
              <a:t>Ratzel’in</a:t>
            </a:r>
            <a:r>
              <a:rPr lang="tr-TR" sz="2000" dirty="0">
                <a:latin typeface="+mj-lt"/>
                <a:ea typeface="Calibri" panose="020F0502020204030204" pitchFamily="34" charset="0"/>
                <a:cs typeface="Tahoma" panose="020B0604030504040204" pitchFamily="34" charset="0"/>
              </a:rPr>
              <a:t> “Siyasi </a:t>
            </a:r>
            <a:r>
              <a:rPr lang="tr-TR" sz="2000" dirty="0" err="1">
                <a:latin typeface="+mj-lt"/>
                <a:ea typeface="Calibri" panose="020F0502020204030204" pitchFamily="34" charset="0"/>
                <a:cs typeface="Tahoma" panose="020B0604030504040204" pitchFamily="34" charset="0"/>
              </a:rPr>
              <a:t>Coğrafya’sındaki</a:t>
            </a:r>
            <a:r>
              <a:rPr lang="tr-TR" sz="2000" dirty="0">
                <a:latin typeface="+mj-lt"/>
                <a:ea typeface="Calibri" panose="020F0502020204030204" pitchFamily="34" charset="0"/>
                <a:cs typeface="Tahoma" panose="020B0604030504040204" pitchFamily="34" charset="0"/>
              </a:rPr>
              <a:t> devlet düşüncesine dayamaktadır. Siyasi olayların coğrafi verilere bağlı olduğu düşüncesini daha da </a:t>
            </a:r>
            <a:r>
              <a:rPr lang="tr-TR" sz="2000" dirty="0" smtClean="0">
                <a:latin typeface="+mj-lt"/>
                <a:ea typeface="Calibri" panose="020F0502020204030204" pitchFamily="34" charset="0"/>
                <a:cs typeface="Tahoma" panose="020B0604030504040204" pitchFamily="34" charset="0"/>
              </a:rPr>
              <a:t>geliştirmiştir. 1899 </a:t>
            </a:r>
            <a:r>
              <a:rPr lang="tr-TR" sz="2000" dirty="0">
                <a:latin typeface="+mj-lt"/>
                <a:ea typeface="Calibri" panose="020F0502020204030204" pitchFamily="34" charset="0"/>
                <a:cs typeface="Tahoma" panose="020B0604030504040204" pitchFamily="34" charset="0"/>
              </a:rPr>
              <a:t>yılında “</a:t>
            </a:r>
            <a:r>
              <a:rPr lang="tr-TR" sz="2000" dirty="0" err="1">
                <a:latin typeface="+mj-lt"/>
                <a:ea typeface="Calibri" panose="020F0502020204030204" pitchFamily="34" charset="0"/>
                <a:cs typeface="Tahoma" panose="020B0604030504040204" pitchFamily="34" charset="0"/>
              </a:rPr>
              <a:t>Ymer</a:t>
            </a:r>
            <a:r>
              <a:rPr lang="tr-TR" sz="2000" dirty="0">
                <a:latin typeface="+mj-lt"/>
                <a:ea typeface="Calibri" panose="020F0502020204030204" pitchFamily="34" charset="0"/>
                <a:cs typeface="Tahoma" panose="020B0604030504040204" pitchFamily="34" charset="0"/>
              </a:rPr>
              <a:t>” adlı dergide İsveç’in sınırlarına ilişkin yayınlanan makalesinde </a:t>
            </a:r>
            <a:r>
              <a:rPr lang="tr-TR" sz="2000" b="1" i="1" dirty="0">
                <a:latin typeface="+mj-lt"/>
                <a:ea typeface="Calibri" panose="020F0502020204030204" pitchFamily="34" charset="0"/>
                <a:cs typeface="Tahoma" panose="020B0604030504040204" pitchFamily="34" charset="0"/>
              </a:rPr>
              <a:t>“</a:t>
            </a:r>
            <a:r>
              <a:rPr lang="tr-TR" sz="2000" b="1" i="1" dirty="0" smtClean="0">
                <a:latin typeface="+mj-lt"/>
                <a:ea typeface="Calibri" panose="020F0502020204030204" pitchFamily="34" charset="0"/>
                <a:cs typeface="Tahoma" panose="020B0604030504040204" pitchFamily="34" charset="0"/>
              </a:rPr>
              <a:t>jeopolitik” </a:t>
            </a:r>
            <a:r>
              <a:rPr lang="tr-TR" sz="2000" dirty="0" smtClean="0">
                <a:latin typeface="+mj-lt"/>
                <a:ea typeface="Calibri" panose="020F0502020204030204" pitchFamily="34" charset="0"/>
                <a:cs typeface="Tahoma" panose="020B0604030504040204" pitchFamily="34" charset="0"/>
              </a:rPr>
              <a:t>kavramını </a:t>
            </a:r>
            <a:r>
              <a:rPr lang="tr-TR" sz="2000" dirty="0">
                <a:latin typeface="+mj-lt"/>
                <a:ea typeface="Calibri" panose="020F0502020204030204" pitchFamily="34" charset="0"/>
                <a:cs typeface="Tahoma" panose="020B0604030504040204" pitchFamily="34" charset="0"/>
              </a:rPr>
              <a:t>ilk kez kullanmıştır</a:t>
            </a:r>
            <a:r>
              <a:rPr lang="tr-TR" sz="2000" dirty="0" smtClean="0">
                <a:latin typeface="+mj-lt"/>
                <a:ea typeface="Calibri" panose="020F0502020204030204" pitchFamily="34" charset="0"/>
                <a:cs typeface="Tahoma" panose="020B0604030504040204" pitchFamily="34" charset="0"/>
              </a:rPr>
              <a:t>.. </a:t>
            </a:r>
            <a:r>
              <a:rPr lang="tr-TR" sz="2000" dirty="0">
                <a:latin typeface="+mj-lt"/>
                <a:ea typeface="Calibri" panose="020F0502020204030204" pitchFamily="34" charset="0"/>
                <a:cs typeface="Tahoma" panose="020B0604030504040204" pitchFamily="34" charset="0"/>
              </a:rPr>
              <a:t>Yayınladığı  “Hayat Şekli olarak Devlet”(1916) adlı eserinde yaşayan bir organizmaya benzettiği devletin beş aktif unsurunu: Jeopolitik, </a:t>
            </a:r>
            <a:r>
              <a:rPr lang="tr-TR" sz="2000" dirty="0" err="1">
                <a:latin typeface="+mj-lt"/>
                <a:ea typeface="Calibri" panose="020F0502020204030204" pitchFamily="34" charset="0"/>
                <a:cs typeface="Tahoma" panose="020B0604030504040204" pitchFamily="34" charset="0"/>
              </a:rPr>
              <a:t>Ekopolitik</a:t>
            </a:r>
            <a:r>
              <a:rPr lang="tr-TR" sz="2000" dirty="0">
                <a:latin typeface="+mj-lt"/>
                <a:ea typeface="Calibri" panose="020F0502020204030204" pitchFamily="34" charset="0"/>
                <a:cs typeface="Tahoma" panose="020B0604030504040204" pitchFamily="34" charset="0"/>
              </a:rPr>
              <a:t>, </a:t>
            </a:r>
            <a:r>
              <a:rPr lang="tr-TR" sz="2000" dirty="0" err="1">
                <a:latin typeface="+mj-lt"/>
                <a:ea typeface="Calibri" panose="020F0502020204030204" pitchFamily="34" charset="0"/>
                <a:cs typeface="Tahoma" panose="020B0604030504040204" pitchFamily="34" charset="0"/>
              </a:rPr>
              <a:t>Etnopolitik</a:t>
            </a:r>
            <a:r>
              <a:rPr lang="tr-TR" sz="2000" dirty="0">
                <a:latin typeface="+mj-lt"/>
                <a:ea typeface="Calibri" panose="020F0502020204030204" pitchFamily="34" charset="0"/>
                <a:cs typeface="Tahoma" panose="020B0604030504040204" pitchFamily="34" charset="0"/>
              </a:rPr>
              <a:t>, </a:t>
            </a:r>
            <a:r>
              <a:rPr lang="tr-TR" sz="2000" dirty="0" err="1">
                <a:latin typeface="+mj-lt"/>
                <a:ea typeface="Calibri" panose="020F0502020204030204" pitchFamily="34" charset="0"/>
                <a:cs typeface="Tahoma" panose="020B0604030504040204" pitchFamily="34" charset="0"/>
              </a:rPr>
              <a:t>Sosyopolitik</a:t>
            </a:r>
            <a:r>
              <a:rPr lang="tr-TR" sz="2000" dirty="0">
                <a:latin typeface="+mj-lt"/>
                <a:ea typeface="Calibri" panose="020F0502020204030204" pitchFamily="34" charset="0"/>
                <a:cs typeface="Tahoma" panose="020B0604030504040204" pitchFamily="34" charset="0"/>
              </a:rPr>
              <a:t>, </a:t>
            </a:r>
            <a:r>
              <a:rPr lang="tr-TR" sz="2000" dirty="0" err="1" smtClean="0">
                <a:latin typeface="+mj-lt"/>
                <a:ea typeface="Calibri" panose="020F0502020204030204" pitchFamily="34" charset="0"/>
                <a:cs typeface="Tahoma" panose="020B0604030504040204" pitchFamily="34" charset="0"/>
              </a:rPr>
              <a:t>Kratopolitik</a:t>
            </a:r>
            <a:r>
              <a:rPr lang="tr-TR" sz="2000" dirty="0" smtClean="0">
                <a:latin typeface="+mj-lt"/>
                <a:ea typeface="Calibri" panose="020F0502020204030204" pitchFamily="34" charset="0"/>
                <a:cs typeface="Tahoma" panose="020B0604030504040204" pitchFamily="34" charset="0"/>
              </a:rPr>
              <a:t> (</a:t>
            </a:r>
            <a:r>
              <a:rPr lang="tr-TR" sz="2000" dirty="0">
                <a:latin typeface="+mj-lt"/>
                <a:ea typeface="Calibri" panose="020F0502020204030204" pitchFamily="34" charset="0"/>
                <a:cs typeface="Tahoma" panose="020B0604030504040204" pitchFamily="34" charset="0"/>
              </a:rPr>
              <a:t>hükümetin şekli) olarak adlandırmıştır. Bu eser </a:t>
            </a:r>
            <a:r>
              <a:rPr lang="tr-TR" sz="2000" dirty="0" err="1">
                <a:latin typeface="+mj-lt"/>
                <a:ea typeface="Calibri" panose="020F0502020204030204" pitchFamily="34" charset="0"/>
                <a:cs typeface="Tahoma" panose="020B0604030504040204" pitchFamily="34" charset="0"/>
              </a:rPr>
              <a:t>Hausofer</a:t>
            </a:r>
            <a:r>
              <a:rPr lang="tr-TR" sz="2000" dirty="0">
                <a:latin typeface="+mj-lt"/>
                <a:ea typeface="Calibri" panose="020F0502020204030204" pitchFamily="34" charset="0"/>
                <a:cs typeface="Tahoma" panose="020B0604030504040204" pitchFamily="34" charset="0"/>
              </a:rPr>
              <a:t> ve arkadaşları tarafından benimsenmiş ve eserde ileri sürülen fikirler geliştirilmeye çalışılmıştır.</a:t>
            </a:r>
            <a:endParaRPr lang="tr-TR" sz="2000" dirty="0">
              <a:effectLst/>
              <a:latin typeface="+mj-lt"/>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7950367" y="1910013"/>
            <a:ext cx="3028950" cy="3390900"/>
          </a:xfrm>
          <a:prstGeom prst="rect">
            <a:avLst/>
          </a:prstGeom>
        </p:spPr>
      </p:pic>
    </p:spTree>
    <p:extLst>
      <p:ext uri="{BB962C8B-B14F-4D97-AF65-F5344CB8AC3E}">
        <p14:creationId xmlns:p14="http://schemas.microsoft.com/office/powerpoint/2010/main" val="378647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8358" y="1026696"/>
            <a:ext cx="6833937" cy="4678204"/>
          </a:xfrm>
          <a:prstGeom prst="rect">
            <a:avLst/>
          </a:prstGeom>
        </p:spPr>
        <p:txBody>
          <a:bodyPr wrap="square">
            <a:spAutoFit/>
          </a:bodyPr>
          <a:lstStyle/>
          <a:p>
            <a:r>
              <a:rPr lang="tr-TR" sz="2000" b="1" dirty="0" err="1" smtClean="0">
                <a:latin typeface="+mj-lt"/>
              </a:rPr>
              <a:t>Nicholas</a:t>
            </a:r>
            <a:r>
              <a:rPr lang="tr-TR" sz="2000" b="1" dirty="0" smtClean="0">
                <a:latin typeface="+mj-lt"/>
              </a:rPr>
              <a:t> J.  </a:t>
            </a:r>
            <a:r>
              <a:rPr lang="tr-TR" sz="2000" b="1" dirty="0" err="1" smtClean="0">
                <a:latin typeface="+mj-lt"/>
              </a:rPr>
              <a:t>Spykman</a:t>
            </a:r>
            <a:r>
              <a:rPr lang="tr-TR" sz="2000" b="1" dirty="0" smtClean="0">
                <a:latin typeface="+mj-lt"/>
              </a:rPr>
              <a:t> (1893-1943)</a:t>
            </a:r>
          </a:p>
          <a:p>
            <a:endParaRPr lang="tr-TR" sz="2000" b="1" dirty="0">
              <a:latin typeface="+mj-lt"/>
            </a:endParaRPr>
          </a:p>
          <a:p>
            <a:r>
              <a:rPr lang="tr-TR" sz="2000" dirty="0" smtClean="0">
                <a:latin typeface="+mj-lt"/>
              </a:rPr>
              <a:t>Amerikalı bir profesör olan </a:t>
            </a:r>
            <a:r>
              <a:rPr lang="tr-TR" sz="2000" dirty="0" err="1" smtClean="0">
                <a:latin typeface="+mj-lt"/>
              </a:rPr>
              <a:t>Spykman</a:t>
            </a:r>
            <a:r>
              <a:rPr lang="tr-TR" sz="2000" dirty="0" smtClean="0">
                <a:latin typeface="+mj-lt"/>
              </a:rPr>
              <a:t> sahip olduğu jeopolitik düşünceleri ile </a:t>
            </a:r>
            <a:r>
              <a:rPr lang="tr-TR" sz="2000" dirty="0">
                <a:latin typeface="+mj-lt"/>
              </a:rPr>
              <a:t>II. Dünya Savaşı sonrası Amerikan dış politikalarının mimarı olarak kabul </a:t>
            </a:r>
            <a:r>
              <a:rPr lang="tr-TR" sz="2000" dirty="0" smtClean="0">
                <a:latin typeface="+mj-lt"/>
              </a:rPr>
              <a:t>edilmektedir . </a:t>
            </a:r>
            <a:r>
              <a:rPr lang="tr-TR" sz="2000" dirty="0" err="1" smtClean="0">
                <a:latin typeface="+mj-lt"/>
              </a:rPr>
              <a:t>Spykman</a:t>
            </a:r>
            <a:r>
              <a:rPr lang="tr-TR" sz="2000" dirty="0" smtClean="0">
                <a:latin typeface="+mj-lt"/>
              </a:rPr>
              <a:t> </a:t>
            </a:r>
            <a:r>
              <a:rPr lang="tr-TR" sz="2000" dirty="0">
                <a:latin typeface="+mj-lt"/>
              </a:rPr>
              <a:t>A.B.D. </a:t>
            </a:r>
            <a:r>
              <a:rPr lang="tr-TR" sz="2000" dirty="0" err="1">
                <a:latin typeface="+mj-lt"/>
              </a:rPr>
              <a:t>nin</a:t>
            </a:r>
            <a:r>
              <a:rPr lang="tr-TR" sz="2000" dirty="0">
                <a:latin typeface="+mj-lt"/>
              </a:rPr>
              <a:t> dünya siyasetinde etkinliğinin artmasını, Almanya’nın </a:t>
            </a:r>
            <a:r>
              <a:rPr lang="tr-TR" sz="2000" dirty="0" smtClean="0">
                <a:latin typeface="+mj-lt"/>
              </a:rPr>
              <a:t>dünya hakimiyeti </a:t>
            </a:r>
            <a:r>
              <a:rPr lang="tr-TR" sz="2000" dirty="0">
                <a:latin typeface="+mj-lt"/>
              </a:rPr>
              <a:t>tehlikesine karşı bir emniyet unsuru olarak görmektedir. </a:t>
            </a:r>
            <a:r>
              <a:rPr lang="tr-TR" sz="2000" dirty="0" err="1" smtClean="0">
                <a:latin typeface="+mj-lt"/>
              </a:rPr>
              <a:t>Anglo</a:t>
            </a:r>
            <a:r>
              <a:rPr lang="tr-TR" sz="2000" dirty="0" smtClean="0">
                <a:latin typeface="+mj-lt"/>
              </a:rPr>
              <a:t>-Amerikan müttefikleri </a:t>
            </a:r>
            <a:r>
              <a:rPr lang="tr-TR" sz="2000" dirty="0">
                <a:latin typeface="+mj-lt"/>
              </a:rPr>
              <a:t>ve Sovyet Rusya’nın kara </a:t>
            </a:r>
            <a:r>
              <a:rPr lang="tr-TR" sz="2000" dirty="0" smtClean="0">
                <a:latin typeface="+mj-lt"/>
              </a:rPr>
              <a:t>üstünlüğü sayesinde Avrasya </a:t>
            </a:r>
            <a:r>
              <a:rPr lang="tr-TR" sz="2000" dirty="0">
                <a:latin typeface="+mj-lt"/>
              </a:rPr>
              <a:t>kıyılarını kontrol </a:t>
            </a:r>
            <a:r>
              <a:rPr lang="tr-TR" sz="2000" dirty="0" smtClean="0">
                <a:latin typeface="+mj-lt"/>
              </a:rPr>
              <a:t>ederek Almanya’nın </a:t>
            </a:r>
            <a:r>
              <a:rPr lang="tr-TR" sz="2000" dirty="0">
                <a:latin typeface="+mj-lt"/>
              </a:rPr>
              <a:t>yayılmasına mani olacak ve böylece “dünya adası” üzerinde </a:t>
            </a:r>
            <a:r>
              <a:rPr lang="tr-TR" sz="2000" dirty="0" smtClean="0">
                <a:latin typeface="+mj-lt"/>
              </a:rPr>
              <a:t>üstünlük sağlanabilecektir görüşünü savunmuştur. Bu görüşlerini Kenar Kuşak Teorisi olarak adlandırılan jeopolitik teori ile ortaya koymuştur. </a:t>
            </a:r>
          </a:p>
          <a:p>
            <a:endParaRPr lang="tr-TR" sz="2000" dirty="0">
              <a:latin typeface="+mj-lt"/>
            </a:endParaRPr>
          </a:p>
          <a:p>
            <a:endParaRPr lang="tr-TR" dirty="0"/>
          </a:p>
        </p:txBody>
      </p:sp>
      <p:pic>
        <p:nvPicPr>
          <p:cNvPr id="4" name="Resim 3"/>
          <p:cNvPicPr>
            <a:picLocks noChangeAspect="1"/>
          </p:cNvPicPr>
          <p:nvPr/>
        </p:nvPicPr>
        <p:blipFill>
          <a:blip r:embed="rId2"/>
          <a:stretch>
            <a:fillRect/>
          </a:stretch>
        </p:blipFill>
        <p:spPr>
          <a:xfrm>
            <a:off x="8330054" y="1187117"/>
            <a:ext cx="2924484" cy="4395535"/>
          </a:xfrm>
          <a:prstGeom prst="rect">
            <a:avLst/>
          </a:prstGeom>
        </p:spPr>
      </p:pic>
    </p:spTree>
    <p:extLst>
      <p:ext uri="{BB962C8B-B14F-4D97-AF65-F5344CB8AC3E}">
        <p14:creationId xmlns:p14="http://schemas.microsoft.com/office/powerpoint/2010/main" val="143823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2948" y="1219200"/>
            <a:ext cx="6497052" cy="3785652"/>
          </a:xfrm>
          <a:prstGeom prst="rect">
            <a:avLst/>
          </a:prstGeom>
        </p:spPr>
        <p:txBody>
          <a:bodyPr wrap="square">
            <a:spAutoFit/>
          </a:bodyPr>
          <a:lstStyle/>
          <a:p>
            <a:r>
              <a:rPr lang="tr-TR" sz="2000" dirty="0" smtClean="0"/>
              <a:t>Spykman'ın </a:t>
            </a:r>
            <a:r>
              <a:rPr lang="tr-TR" sz="2000" dirty="0"/>
              <a:t>jeopolitik üzerine olan düşüncelerini iki temel eserinde görmek mümkündür. 1942 yılında </a:t>
            </a:r>
            <a:r>
              <a:rPr lang="tr-TR" sz="2000" dirty="0" smtClean="0"/>
              <a:t>yayınlanan </a:t>
            </a:r>
            <a:r>
              <a:rPr lang="tr-TR" sz="2000" dirty="0" err="1"/>
              <a:t>America's</a:t>
            </a:r>
            <a:r>
              <a:rPr lang="tr-TR" sz="2000" dirty="0"/>
              <a:t> </a:t>
            </a:r>
            <a:r>
              <a:rPr lang="tr-TR" sz="2000" dirty="0" err="1"/>
              <a:t>Strategy</a:t>
            </a:r>
            <a:r>
              <a:rPr lang="tr-TR" sz="2000" dirty="0"/>
              <a:t> in World </a:t>
            </a:r>
            <a:r>
              <a:rPr lang="tr-TR" sz="2000" dirty="0" err="1"/>
              <a:t>Politics</a:t>
            </a:r>
            <a:r>
              <a:rPr lang="tr-TR" sz="2000" dirty="0"/>
              <a:t> ( Dünya Politikasında Amerikan Stratejisi ) isimli kitabında devletlerarası ilişkilerdeki güç kullanımı ve güç dengesi siyasetini incelemiştir. </a:t>
            </a:r>
            <a:r>
              <a:rPr lang="tr-TR" sz="2000" dirty="0" err="1"/>
              <a:t>Spykman</a:t>
            </a:r>
            <a:r>
              <a:rPr lang="tr-TR" sz="2000" dirty="0"/>
              <a:t>, jeopolitik üzerine olan görüş ve analizlerini 1942 sonbaharında Yale Üniversitesi'nde verdiği bir konferansta dile getirmiştir. Bu konferanstaki konuşmalarını kitaplaştıramadan 26 Haziran 1943 yılında ölmesi üzerine </a:t>
            </a:r>
            <a:r>
              <a:rPr lang="tr-TR" sz="2000" dirty="0" smtClean="0"/>
              <a:t>çalışma </a:t>
            </a:r>
            <a:r>
              <a:rPr lang="tr-TR" sz="2000" dirty="0"/>
              <a:t>arkadaşları bir araya gelerek Spykman'ın konferans notlarını kitap haline getirmişlerdir. The </a:t>
            </a:r>
            <a:r>
              <a:rPr lang="tr-TR" sz="2000" dirty="0" err="1"/>
              <a:t>Geography</a:t>
            </a:r>
            <a:r>
              <a:rPr lang="tr-TR" sz="2000" dirty="0"/>
              <a:t> of </a:t>
            </a:r>
            <a:r>
              <a:rPr lang="tr-TR" sz="2000" dirty="0" err="1"/>
              <a:t>Peace</a:t>
            </a:r>
            <a:r>
              <a:rPr lang="tr-TR" sz="2000" dirty="0"/>
              <a:t> ( Barışın Coğrafyası ) isimli bu kitap </a:t>
            </a:r>
            <a:r>
              <a:rPr lang="tr-TR" sz="2000" dirty="0" smtClean="0"/>
              <a:t>944 </a:t>
            </a:r>
            <a:r>
              <a:rPr lang="tr-TR" sz="2000" dirty="0"/>
              <a:t>tarihinde yayınlanmıştır. </a:t>
            </a:r>
            <a:endParaRPr lang="tr-TR" dirty="0"/>
          </a:p>
        </p:txBody>
      </p:sp>
      <p:pic>
        <p:nvPicPr>
          <p:cNvPr id="4" name="Resim 3"/>
          <p:cNvPicPr>
            <a:picLocks noChangeAspect="1"/>
          </p:cNvPicPr>
          <p:nvPr/>
        </p:nvPicPr>
        <p:blipFill>
          <a:blip r:embed="rId2"/>
          <a:stretch>
            <a:fillRect/>
          </a:stretch>
        </p:blipFill>
        <p:spPr>
          <a:xfrm>
            <a:off x="8208231" y="1662112"/>
            <a:ext cx="2689354" cy="3666633"/>
          </a:xfrm>
          <a:prstGeom prst="rect">
            <a:avLst/>
          </a:prstGeom>
        </p:spPr>
      </p:pic>
    </p:spTree>
    <p:extLst>
      <p:ext uri="{BB962C8B-B14F-4D97-AF65-F5344CB8AC3E}">
        <p14:creationId xmlns:p14="http://schemas.microsoft.com/office/powerpoint/2010/main" val="215604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ctrTitle"/>
          </p:nvPr>
        </p:nvSpPr>
        <p:spPr>
          <a:xfrm>
            <a:off x="2629989" y="3718561"/>
            <a:ext cx="7123611" cy="1390514"/>
          </a:xfrm>
        </p:spPr>
        <p:txBody>
          <a:bodyPr>
            <a:normAutofit/>
          </a:bodyPr>
          <a:lstStyle/>
          <a:p>
            <a:pPr eaLnBrk="1" hangingPunct="1">
              <a:defRPr/>
            </a:pPr>
            <a:r>
              <a:rPr lang="tr-TR" altLang="tr-TR" sz="3600" dirty="0" smtClean="0">
                <a:solidFill>
                  <a:srgbClr val="002060"/>
                </a:solidFill>
              </a:rPr>
              <a:t>Siyasi Coğrafyanın Tarihsel Gelişimi ve Yön Verenler </a:t>
            </a:r>
            <a:endParaRPr lang="tr-TR" altLang="tr-TR" sz="3600" dirty="0">
              <a:solidFill>
                <a:srgbClr val="002060"/>
              </a:solidFill>
            </a:endParaRPr>
          </a:p>
        </p:txBody>
      </p:sp>
      <p:pic>
        <p:nvPicPr>
          <p:cNvPr id="2" name="Resim 1"/>
          <p:cNvPicPr>
            <a:picLocks noChangeAspect="1"/>
          </p:cNvPicPr>
          <p:nvPr/>
        </p:nvPicPr>
        <p:blipFill>
          <a:blip r:embed="rId2"/>
          <a:stretch>
            <a:fillRect/>
          </a:stretch>
        </p:blipFill>
        <p:spPr>
          <a:xfrm>
            <a:off x="5141893" y="1638344"/>
            <a:ext cx="1908213" cy="1146147"/>
          </a:xfrm>
          <a:prstGeom prst="rect">
            <a:avLst/>
          </a:prstGeom>
        </p:spPr>
      </p:pic>
    </p:spTree>
    <p:extLst>
      <p:ext uri="{BB962C8B-B14F-4D97-AF65-F5344CB8AC3E}">
        <p14:creationId xmlns:p14="http://schemas.microsoft.com/office/powerpoint/2010/main" val="3557421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5360" y="923113"/>
            <a:ext cx="9997440" cy="4893647"/>
          </a:xfrm>
          <a:prstGeom prst="rect">
            <a:avLst/>
          </a:prstGeom>
        </p:spPr>
        <p:txBody>
          <a:bodyPr wrap="square">
            <a:spAutoFit/>
          </a:bodyPr>
          <a:lstStyle/>
          <a:p>
            <a:pPr>
              <a:lnSpc>
                <a:spcPct val="150000"/>
              </a:lnSpc>
            </a:pPr>
            <a:r>
              <a:rPr lang="tr-TR" sz="2000" dirty="0">
                <a:latin typeface="+mj-lt"/>
              </a:rPr>
              <a:t>Siyasi </a:t>
            </a:r>
            <a:r>
              <a:rPr lang="tr-TR" sz="2000" dirty="0" smtClean="0">
                <a:latin typeface="+mj-lt"/>
              </a:rPr>
              <a:t>Coğrafya, Coğrafya tarihi kadar eski bir geçmişe sahiptir. </a:t>
            </a:r>
            <a:r>
              <a:rPr lang="tr-TR" altLang="tr-TR" sz="2000" dirty="0">
                <a:latin typeface="+mj-lt"/>
              </a:rPr>
              <a:t>İlk Çağda Aristo ve </a:t>
            </a:r>
            <a:r>
              <a:rPr lang="tr-TR" altLang="tr-TR" sz="2000" dirty="0" err="1">
                <a:latin typeface="+mj-lt"/>
              </a:rPr>
              <a:t>Strabon'la</a:t>
            </a:r>
            <a:r>
              <a:rPr lang="tr-TR" altLang="tr-TR" sz="2000" dirty="0">
                <a:latin typeface="+mj-lt"/>
              </a:rPr>
              <a:t> başlayan, Orta Çağda </a:t>
            </a:r>
            <a:r>
              <a:rPr lang="tr-TR" altLang="tr-TR" sz="2000" dirty="0" err="1">
                <a:latin typeface="+mj-lt"/>
              </a:rPr>
              <a:t>İbn</a:t>
            </a:r>
            <a:r>
              <a:rPr lang="tr-TR" altLang="tr-TR" sz="2000" dirty="0">
                <a:latin typeface="+mj-lt"/>
              </a:rPr>
              <a:t>-i Haldun tarafından geliştirilen ve siyasî coğrafyanın temelini oluşturacak devletle ilgili görüşler,  19. ve 20. yüzyılda Almanya'da </a:t>
            </a:r>
            <a:r>
              <a:rPr lang="tr-TR" altLang="tr-TR" sz="2000" dirty="0" err="1">
                <a:latin typeface="+mj-lt"/>
              </a:rPr>
              <a:t>Friedrich</a:t>
            </a:r>
            <a:r>
              <a:rPr lang="tr-TR" altLang="tr-TR" sz="2000" dirty="0">
                <a:latin typeface="+mj-lt"/>
              </a:rPr>
              <a:t> </a:t>
            </a:r>
            <a:r>
              <a:rPr lang="tr-TR" altLang="tr-TR" sz="2000" dirty="0" err="1">
                <a:latin typeface="+mj-lt"/>
              </a:rPr>
              <a:t>Ratzel</a:t>
            </a:r>
            <a:r>
              <a:rPr lang="tr-TR" altLang="tr-TR" sz="2000" dirty="0">
                <a:latin typeface="+mj-lt"/>
              </a:rPr>
              <a:t>, </a:t>
            </a:r>
            <a:r>
              <a:rPr lang="tr-TR" altLang="tr-TR" sz="2000" dirty="0" smtClean="0">
                <a:latin typeface="+mj-lt"/>
              </a:rPr>
              <a:t>Carl </a:t>
            </a:r>
            <a:r>
              <a:rPr lang="tr-TR" altLang="tr-TR" sz="2000" dirty="0" err="1" smtClean="0">
                <a:latin typeface="+mj-lt"/>
              </a:rPr>
              <a:t>Ritter</a:t>
            </a:r>
            <a:r>
              <a:rPr lang="tr-TR" altLang="tr-TR" sz="2000" dirty="0" smtClean="0">
                <a:latin typeface="+mj-lt"/>
              </a:rPr>
              <a:t>, Rudolf </a:t>
            </a:r>
            <a:r>
              <a:rPr lang="tr-TR" altLang="tr-TR" sz="2000" dirty="0" err="1">
                <a:latin typeface="+mj-lt"/>
              </a:rPr>
              <a:t>Kjellen</a:t>
            </a:r>
            <a:r>
              <a:rPr lang="tr-TR" altLang="tr-TR" sz="2000" dirty="0">
                <a:latin typeface="+mj-lt"/>
              </a:rPr>
              <a:t>, Karl </a:t>
            </a:r>
            <a:r>
              <a:rPr lang="tr-TR" altLang="tr-TR" sz="2000" dirty="0" err="1">
                <a:latin typeface="+mj-lt"/>
              </a:rPr>
              <a:t>Haushofer</a:t>
            </a:r>
            <a:r>
              <a:rPr lang="tr-TR" altLang="tr-TR" sz="2000" dirty="0">
                <a:latin typeface="+mj-lt"/>
              </a:rPr>
              <a:t>, ABD'de E. Churchill </a:t>
            </a:r>
            <a:r>
              <a:rPr lang="tr-TR" altLang="tr-TR" sz="2000" dirty="0" err="1">
                <a:latin typeface="+mj-lt"/>
              </a:rPr>
              <a:t>Semple</a:t>
            </a:r>
            <a:r>
              <a:rPr lang="tr-TR" altLang="tr-TR" sz="2000" dirty="0">
                <a:latin typeface="+mj-lt"/>
              </a:rPr>
              <a:t>, </a:t>
            </a:r>
            <a:r>
              <a:rPr lang="tr-TR" altLang="tr-TR" sz="2000" dirty="0" err="1">
                <a:latin typeface="+mj-lt"/>
              </a:rPr>
              <a:t>Alfred</a:t>
            </a:r>
            <a:r>
              <a:rPr lang="tr-TR" altLang="tr-TR" sz="2000" dirty="0">
                <a:latin typeface="+mj-lt"/>
              </a:rPr>
              <a:t> T. </a:t>
            </a:r>
            <a:r>
              <a:rPr lang="tr-TR" altLang="tr-TR" sz="2000" dirty="0" err="1">
                <a:latin typeface="+mj-lt"/>
              </a:rPr>
              <a:t>Mahan</a:t>
            </a:r>
            <a:r>
              <a:rPr lang="tr-TR" altLang="tr-TR" sz="2000" dirty="0">
                <a:latin typeface="+mj-lt"/>
              </a:rPr>
              <a:t>, </a:t>
            </a:r>
            <a:r>
              <a:rPr lang="tr-TR" altLang="tr-TR" sz="2000" dirty="0" err="1">
                <a:latin typeface="+mj-lt"/>
              </a:rPr>
              <a:t>Nicholas</a:t>
            </a:r>
            <a:r>
              <a:rPr lang="tr-TR" altLang="tr-TR" sz="2000" dirty="0">
                <a:latin typeface="+mj-lt"/>
              </a:rPr>
              <a:t> </a:t>
            </a:r>
            <a:r>
              <a:rPr lang="tr-TR" altLang="tr-TR" sz="2000" dirty="0" err="1">
                <a:latin typeface="+mj-lt"/>
              </a:rPr>
              <a:t>Spykman</a:t>
            </a:r>
            <a:r>
              <a:rPr lang="tr-TR" altLang="tr-TR" sz="2000" dirty="0">
                <a:latin typeface="+mj-lt"/>
              </a:rPr>
              <a:t>, İngiltere'de </a:t>
            </a:r>
            <a:r>
              <a:rPr lang="tr-TR" altLang="tr-TR" sz="2000" dirty="0" err="1">
                <a:latin typeface="+mj-lt"/>
              </a:rPr>
              <a:t>Halford</a:t>
            </a:r>
            <a:r>
              <a:rPr lang="tr-TR" altLang="tr-TR" sz="2000" dirty="0">
                <a:latin typeface="+mj-lt"/>
              </a:rPr>
              <a:t> Mackinder, Fransa'da Paul </a:t>
            </a:r>
            <a:r>
              <a:rPr lang="tr-TR" altLang="tr-TR" sz="2000" dirty="0" err="1">
                <a:latin typeface="+mj-lt"/>
              </a:rPr>
              <a:t>Vidal</a:t>
            </a:r>
            <a:r>
              <a:rPr lang="tr-TR" altLang="tr-TR" sz="2000" dirty="0">
                <a:latin typeface="+mj-lt"/>
              </a:rPr>
              <a:t> de la </a:t>
            </a:r>
            <a:r>
              <a:rPr lang="tr-TR" altLang="tr-TR" sz="2000" dirty="0" err="1">
                <a:latin typeface="+mj-lt"/>
              </a:rPr>
              <a:t>Blache</a:t>
            </a:r>
            <a:r>
              <a:rPr lang="tr-TR" altLang="tr-TR" sz="2000" dirty="0">
                <a:latin typeface="+mj-lt"/>
              </a:rPr>
              <a:t> ve Jean </a:t>
            </a:r>
            <a:r>
              <a:rPr lang="tr-TR" altLang="tr-TR" sz="2000" dirty="0" err="1">
                <a:latin typeface="+mj-lt"/>
              </a:rPr>
              <a:t>Brunhes'in</a:t>
            </a:r>
            <a:r>
              <a:rPr lang="tr-TR" altLang="tr-TR" sz="2000" dirty="0">
                <a:latin typeface="+mj-lt"/>
              </a:rPr>
              <a:t> katkılarıyla </a:t>
            </a:r>
            <a:r>
              <a:rPr lang="tr-TR" altLang="tr-TR" sz="2000" dirty="0" smtClean="0">
                <a:latin typeface="+mj-lt"/>
              </a:rPr>
              <a:t> gelişmiştir. Bu </a:t>
            </a:r>
            <a:r>
              <a:rPr lang="tr-TR" altLang="tr-TR" sz="2000" dirty="0">
                <a:latin typeface="+mj-lt"/>
              </a:rPr>
              <a:t>bilim adamları “elverişli doğal kaynaklara sahip ülkeler (alanlar) üzerinde oluşan devletlerin güçlü ve uzun ömürlü olacaklarını, uluslararası ilişkilerde güçlü devletlerin devamlı olarak ön saflarda yer alıp, dünya siyasetini yönlendireceklerini, devletlerin güçleri nispetinde dünya sahnesinde rol alabileceklerini” vurgulamışlardır. </a:t>
            </a:r>
          </a:p>
          <a:p>
            <a:pPr>
              <a:lnSpc>
                <a:spcPct val="150000"/>
              </a:lnSpc>
            </a:pPr>
            <a:endParaRPr lang="tr-TR" sz="2000" dirty="0" smtClean="0">
              <a:latin typeface="+mj-lt"/>
            </a:endParaRPr>
          </a:p>
          <a:p>
            <a:endParaRPr lang="tr-TR" sz="1200" dirty="0" smtClean="0">
              <a:latin typeface="TimesNewRomanPSMT"/>
            </a:endParaRPr>
          </a:p>
        </p:txBody>
      </p:sp>
    </p:spTree>
    <p:extLst>
      <p:ext uri="{BB962C8B-B14F-4D97-AF65-F5344CB8AC3E}">
        <p14:creationId xmlns:p14="http://schemas.microsoft.com/office/powerpoint/2010/main" val="239119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2520" y="868681"/>
            <a:ext cx="10165080" cy="3280578"/>
          </a:xfrm>
          <a:prstGeom prst="rect">
            <a:avLst/>
          </a:prstGeom>
        </p:spPr>
        <p:txBody>
          <a:bodyPr wrap="square">
            <a:spAutoFit/>
          </a:bodyPr>
          <a:lstStyle/>
          <a:p>
            <a:pPr lvl="0">
              <a:lnSpc>
                <a:spcPct val="150000"/>
              </a:lnSpc>
            </a:pPr>
            <a:r>
              <a:rPr lang="tr-TR" sz="2000" dirty="0">
                <a:solidFill>
                  <a:prstClr val="black"/>
                </a:solidFill>
              </a:rPr>
              <a:t>Modern Siyasi coğrafyanın gelişimi batı ülkelerinin izlemiş olduğu emperyalist politikalar ile çok yakından ilgilidir</a:t>
            </a:r>
            <a:r>
              <a:rPr lang="tr-TR" sz="2000" dirty="0" smtClean="0">
                <a:solidFill>
                  <a:prstClr val="black"/>
                </a:solidFill>
              </a:rPr>
              <a:t>. Siyasi coğrafya bu dönemde devleti temel alan çalışmalar yapmıştır. Özellikle de devletlerin genişleyebilmesi için yapmış oldukları çalışmalar bir araç olmuştur. Bu dönemde coğrafyacılar devletlerin kendilerini nasıl inşa ettiklerini, diğer devletlerle olan ilişkilerini ve bu devletlerin uluslararası sistemdeki konumlarını konu alan çalışmalar yapmışlardır. Ancak II. Dünya Savaşı sonrasında önemini yitirmiştir. Burada özellikle siyasi coğrafyacıların Avrupa'da özelliklede Almanya’da devleti yönetenler ile girdiği iktidar/savaş ilişkisi rol oynamıştır. </a:t>
            </a:r>
            <a:endParaRPr lang="tr-TR" sz="2000" dirty="0">
              <a:solidFill>
                <a:prstClr val="black"/>
              </a:solidFill>
            </a:endParaRPr>
          </a:p>
        </p:txBody>
      </p:sp>
    </p:spTree>
    <p:extLst>
      <p:ext uri="{BB962C8B-B14F-4D97-AF65-F5344CB8AC3E}">
        <p14:creationId xmlns:p14="http://schemas.microsoft.com/office/powerpoint/2010/main" val="10114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81149" y="1086789"/>
            <a:ext cx="6595976" cy="4801314"/>
          </a:xfrm>
          <a:prstGeom prst="rect">
            <a:avLst/>
          </a:prstGeom>
        </p:spPr>
        <p:txBody>
          <a:bodyPr wrap="square">
            <a:spAutoFit/>
          </a:bodyPr>
          <a:lstStyle/>
          <a:p>
            <a:r>
              <a:rPr lang="tr-TR" b="1" dirty="0" smtClean="0"/>
              <a:t> </a:t>
            </a:r>
            <a:r>
              <a:rPr lang="tr-TR" b="1" dirty="0" err="1" smtClean="0"/>
              <a:t>Friedrich</a:t>
            </a:r>
            <a:r>
              <a:rPr lang="tr-TR" b="1" dirty="0" smtClean="0"/>
              <a:t> </a:t>
            </a:r>
            <a:r>
              <a:rPr lang="tr-TR" b="1" dirty="0" err="1"/>
              <a:t>Ratzel</a:t>
            </a:r>
            <a:r>
              <a:rPr lang="tr-TR" b="1" dirty="0"/>
              <a:t> (1844-1904</a:t>
            </a:r>
            <a:r>
              <a:rPr lang="tr-TR" b="1" dirty="0" smtClean="0"/>
              <a:t>)</a:t>
            </a:r>
          </a:p>
          <a:p>
            <a:pPr algn="r"/>
            <a:r>
              <a:rPr lang="tr-TR" sz="1600" i="1" dirty="0" smtClean="0"/>
              <a:t>Var </a:t>
            </a:r>
            <a:r>
              <a:rPr lang="tr-TR" sz="1600" i="1" dirty="0"/>
              <a:t>oluş mücadelesi” ile kast edilen aslında alan mücadelesidir. Çünkü alan, hayatın ilk şartıdır ve alan olmaksızın başta beslenme olmak üzere diğer hayat şartlarının ölçüsü eksik kalır.</a:t>
            </a:r>
            <a:endParaRPr lang="tr-TR" sz="1600" b="1" i="1" dirty="0"/>
          </a:p>
          <a:p>
            <a:endParaRPr lang="tr-TR" b="1" dirty="0" smtClean="0"/>
          </a:p>
          <a:p>
            <a:r>
              <a:rPr lang="tr-TR" dirty="0" smtClean="0"/>
              <a:t>Alman coğrafyacı ve fen bilimcidir. Münih </a:t>
            </a:r>
            <a:r>
              <a:rPr lang="tr-TR" dirty="0"/>
              <a:t>ve </a:t>
            </a:r>
            <a:r>
              <a:rPr lang="tr-TR" dirty="0" err="1"/>
              <a:t>Lepzing</a:t>
            </a:r>
            <a:r>
              <a:rPr lang="tr-TR" dirty="0"/>
              <a:t> </a:t>
            </a:r>
            <a:r>
              <a:rPr lang="tr-TR" dirty="0" smtClean="0"/>
              <a:t>Üniversitelerinde </a:t>
            </a:r>
            <a:r>
              <a:rPr lang="tr-TR" dirty="0"/>
              <a:t>coğrafya profesörlüğü </a:t>
            </a:r>
            <a:r>
              <a:rPr lang="tr-TR" dirty="0" smtClean="0"/>
              <a:t>ve </a:t>
            </a:r>
            <a:r>
              <a:rPr lang="tr-TR" dirty="0" err="1" smtClean="0"/>
              <a:t>Lebensraum</a:t>
            </a:r>
            <a:r>
              <a:rPr lang="tr-TR" dirty="0" smtClean="0"/>
              <a:t>  </a:t>
            </a:r>
            <a:r>
              <a:rPr lang="tr-TR" dirty="0"/>
              <a:t>“yaşam alanı” kavramını ortaya </a:t>
            </a:r>
            <a:r>
              <a:rPr lang="tr-TR" dirty="0" smtClean="0"/>
              <a:t>çıkarmıştır. </a:t>
            </a:r>
            <a:r>
              <a:rPr lang="tr-TR" dirty="0"/>
              <a:t>, Doğu Avrupa'da Almanya sınırları dışında yaşayan Alman azınlıkların Almanya'nın hakimiyetinde birleştirilmesi ve yeni toprakların </a:t>
            </a:r>
            <a:r>
              <a:rPr lang="tr-TR" dirty="0" err="1"/>
              <a:t>kolonizasyonu</a:t>
            </a:r>
            <a:r>
              <a:rPr lang="tr-TR" dirty="0"/>
              <a:t> ile beraber Alman popülasyonunun bu topraklara yerleştirilmesi politikasıdır. </a:t>
            </a:r>
            <a:endParaRPr lang="tr-TR" dirty="0" smtClean="0"/>
          </a:p>
          <a:p>
            <a:pPr lvl="0"/>
            <a:r>
              <a:rPr lang="tr-TR" dirty="0" err="1" smtClean="0"/>
              <a:t>Ratzel</a:t>
            </a:r>
            <a:r>
              <a:rPr lang="tr-TR" dirty="0" smtClean="0"/>
              <a:t> </a:t>
            </a:r>
            <a:r>
              <a:rPr lang="tr-TR" dirty="0"/>
              <a:t>Almanya’nın emperyalist büyük güç olmasını talep eden ve bu yolda çaba gösteren güçlü siyasi cemiyetlerin </a:t>
            </a:r>
            <a:r>
              <a:rPr lang="tr-TR" dirty="0" smtClean="0"/>
              <a:t>üyesi olarak çalışmıştır.. Çalışmalarında coğrafi </a:t>
            </a:r>
            <a:r>
              <a:rPr lang="tr-TR" dirty="0"/>
              <a:t>ortamla devlet sistemi arasındaki ilişkileri göstermeye </a:t>
            </a:r>
            <a:r>
              <a:rPr lang="tr-TR" dirty="0" smtClean="0"/>
              <a:t>çalıştı. </a:t>
            </a:r>
            <a:r>
              <a:rPr lang="tr-TR" dirty="0" err="1" smtClean="0">
                <a:solidFill>
                  <a:prstClr val="black"/>
                </a:solidFill>
              </a:rPr>
              <a:t>Ratzel</a:t>
            </a:r>
            <a:r>
              <a:rPr lang="tr-TR" dirty="0">
                <a:solidFill>
                  <a:prstClr val="black"/>
                </a:solidFill>
              </a:rPr>
              <a:t>, bir devletin sınırlarını rasyonel yeteneklere göre genişletme veya daraltma eğilimine işaret etmiştir.</a:t>
            </a:r>
          </a:p>
          <a:p>
            <a:endParaRPr lang="tr-TR" dirty="0"/>
          </a:p>
        </p:txBody>
      </p:sp>
      <p:pic>
        <p:nvPicPr>
          <p:cNvPr id="5" name="Resim 4"/>
          <p:cNvPicPr>
            <a:picLocks noChangeAspect="1"/>
          </p:cNvPicPr>
          <p:nvPr/>
        </p:nvPicPr>
        <p:blipFill>
          <a:blip r:embed="rId2"/>
          <a:stretch>
            <a:fillRect/>
          </a:stretch>
        </p:blipFill>
        <p:spPr>
          <a:xfrm>
            <a:off x="8137865" y="1246909"/>
            <a:ext cx="3149952" cy="4420985"/>
          </a:xfrm>
          <a:prstGeom prst="rect">
            <a:avLst/>
          </a:prstGeom>
        </p:spPr>
      </p:pic>
    </p:spTree>
    <p:extLst>
      <p:ext uri="{BB962C8B-B14F-4D97-AF65-F5344CB8AC3E}">
        <p14:creationId xmlns:p14="http://schemas.microsoft.com/office/powerpoint/2010/main" val="81276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33475" y="877223"/>
            <a:ext cx="6096000" cy="3693319"/>
          </a:xfrm>
          <a:prstGeom prst="rect">
            <a:avLst/>
          </a:prstGeom>
        </p:spPr>
        <p:txBody>
          <a:bodyPr>
            <a:spAutoFit/>
          </a:bodyPr>
          <a:lstStyle/>
          <a:p>
            <a:pPr lvl="0"/>
            <a:r>
              <a:rPr lang="tr-TR" b="1" dirty="0">
                <a:solidFill>
                  <a:prstClr val="black"/>
                </a:solidFill>
              </a:rPr>
              <a:t> </a:t>
            </a:r>
            <a:endParaRPr lang="tr-TR" dirty="0">
              <a:solidFill>
                <a:prstClr val="black"/>
              </a:solidFill>
            </a:endParaRPr>
          </a:p>
          <a:p>
            <a:pPr lvl="0"/>
            <a:r>
              <a:rPr lang="tr-TR" dirty="0" err="1" smtClean="0">
                <a:solidFill>
                  <a:prstClr val="black"/>
                </a:solidFill>
              </a:rPr>
              <a:t>Ratzel’in</a:t>
            </a:r>
            <a:r>
              <a:rPr lang="tr-TR" dirty="0" smtClean="0">
                <a:solidFill>
                  <a:prstClr val="black"/>
                </a:solidFill>
              </a:rPr>
              <a:t> </a:t>
            </a:r>
            <a:r>
              <a:rPr lang="tr-TR" dirty="0">
                <a:solidFill>
                  <a:prstClr val="black"/>
                </a:solidFill>
              </a:rPr>
              <a:t>coğrafyaya ilişkin çok farklı çalışmaları bulunmaktadır. Bu çalışmalar içinde en </a:t>
            </a:r>
            <a:r>
              <a:rPr lang="tr-TR" dirty="0" smtClean="0">
                <a:solidFill>
                  <a:prstClr val="black"/>
                </a:solidFill>
              </a:rPr>
              <a:t>önemlilerinden </a:t>
            </a:r>
            <a:r>
              <a:rPr lang="tr-TR" dirty="0">
                <a:solidFill>
                  <a:prstClr val="black"/>
                </a:solidFill>
              </a:rPr>
              <a:t>biri de kendisine siyasi coğrafyanın babası denilmesine yol açan </a:t>
            </a:r>
            <a:r>
              <a:rPr lang="tr-TR" dirty="0" err="1">
                <a:solidFill>
                  <a:prstClr val="black"/>
                </a:solidFill>
              </a:rPr>
              <a:t>Politische</a:t>
            </a:r>
            <a:r>
              <a:rPr lang="tr-TR" dirty="0">
                <a:solidFill>
                  <a:prstClr val="black"/>
                </a:solidFill>
              </a:rPr>
              <a:t> </a:t>
            </a:r>
            <a:r>
              <a:rPr lang="tr-TR" dirty="0" err="1">
                <a:solidFill>
                  <a:prstClr val="black"/>
                </a:solidFill>
              </a:rPr>
              <a:t>Geographie’yi</a:t>
            </a:r>
            <a:r>
              <a:rPr lang="tr-TR" dirty="0">
                <a:solidFill>
                  <a:prstClr val="black"/>
                </a:solidFill>
              </a:rPr>
              <a:t> yazmasıdır. bir dizi farklı bakış açısı üzerinde çalışmalar yapmış </a:t>
            </a:r>
            <a:r>
              <a:rPr lang="tr-TR" dirty="0" smtClean="0">
                <a:solidFill>
                  <a:prstClr val="black"/>
                </a:solidFill>
              </a:rPr>
              <a:t>1897’de </a:t>
            </a:r>
            <a:r>
              <a:rPr lang="tr-TR" dirty="0">
                <a:solidFill>
                  <a:prstClr val="black"/>
                </a:solidFill>
              </a:rPr>
              <a:t>yayınladığı “</a:t>
            </a:r>
            <a:r>
              <a:rPr lang="tr-TR" dirty="0" err="1">
                <a:solidFill>
                  <a:prstClr val="black"/>
                </a:solidFill>
              </a:rPr>
              <a:t>Politische</a:t>
            </a:r>
            <a:r>
              <a:rPr lang="tr-TR" dirty="0">
                <a:solidFill>
                  <a:prstClr val="black"/>
                </a:solidFill>
              </a:rPr>
              <a:t> </a:t>
            </a:r>
            <a:r>
              <a:rPr lang="tr-TR" dirty="0" err="1">
                <a:solidFill>
                  <a:prstClr val="black"/>
                </a:solidFill>
              </a:rPr>
              <a:t>Geographie</a:t>
            </a:r>
            <a:r>
              <a:rPr lang="tr-TR" dirty="0">
                <a:solidFill>
                  <a:prstClr val="black"/>
                </a:solidFill>
              </a:rPr>
              <a:t>- Siyasi Coğrafya” </a:t>
            </a:r>
            <a:r>
              <a:rPr lang="tr-TR" dirty="0" smtClean="0">
                <a:solidFill>
                  <a:prstClr val="black"/>
                </a:solidFill>
              </a:rPr>
              <a:t>adlı eserinde siyasi </a:t>
            </a:r>
            <a:r>
              <a:rPr lang="tr-TR" dirty="0">
                <a:solidFill>
                  <a:prstClr val="black"/>
                </a:solidFill>
              </a:rPr>
              <a:t>coğrafyanın çekirdeğini </a:t>
            </a:r>
            <a:r>
              <a:rPr lang="tr-TR" dirty="0" smtClean="0">
                <a:solidFill>
                  <a:prstClr val="black"/>
                </a:solidFill>
              </a:rPr>
              <a:t>devletin oluşturduğunu </a:t>
            </a:r>
            <a:r>
              <a:rPr lang="tr-TR" dirty="0" err="1" smtClean="0">
                <a:solidFill>
                  <a:prstClr val="black"/>
                </a:solidFill>
              </a:rPr>
              <a:t>belitmektedir</a:t>
            </a:r>
            <a:r>
              <a:rPr lang="tr-TR" dirty="0" smtClean="0">
                <a:solidFill>
                  <a:prstClr val="black"/>
                </a:solidFill>
              </a:rPr>
              <a:t>. Eserinde </a:t>
            </a:r>
            <a:r>
              <a:rPr lang="tr-TR" dirty="0">
                <a:solidFill>
                  <a:prstClr val="black"/>
                </a:solidFill>
              </a:rPr>
              <a:t>coğrafi ortam ile devlet sistemi arasındaki ilişkileri göstermeye çalışmış, beşeri olayların yayılma alanlarını araştırmak ve bunları yeryüzü organizmasını meydana getiren şeylerden suni bir şekilde ayırmamak gereği üzerinde durmuştur. Bazı milletleri genişlemeye ve hâkimiyet kurmaya sürükleyen “mekân”(</a:t>
            </a:r>
            <a:r>
              <a:rPr lang="tr-TR" dirty="0" err="1">
                <a:solidFill>
                  <a:prstClr val="black"/>
                </a:solidFill>
              </a:rPr>
              <a:t>Raum</a:t>
            </a:r>
            <a:r>
              <a:rPr lang="tr-TR" dirty="0">
                <a:solidFill>
                  <a:prstClr val="black"/>
                </a:solidFill>
              </a:rPr>
              <a:t>) duygusunu tanımlamaya çalışmıştır.          </a:t>
            </a:r>
          </a:p>
        </p:txBody>
      </p:sp>
      <p:pic>
        <p:nvPicPr>
          <p:cNvPr id="3" name="Resim 2"/>
          <p:cNvPicPr>
            <a:picLocks noChangeAspect="1"/>
          </p:cNvPicPr>
          <p:nvPr/>
        </p:nvPicPr>
        <p:blipFill>
          <a:blip r:embed="rId2"/>
          <a:stretch>
            <a:fillRect/>
          </a:stretch>
        </p:blipFill>
        <p:spPr>
          <a:xfrm>
            <a:off x="7943850" y="1037564"/>
            <a:ext cx="3119437" cy="4677436"/>
          </a:xfrm>
          <a:prstGeom prst="rect">
            <a:avLst/>
          </a:prstGeom>
        </p:spPr>
      </p:pic>
    </p:spTree>
    <p:extLst>
      <p:ext uri="{BB962C8B-B14F-4D97-AF65-F5344CB8AC3E}">
        <p14:creationId xmlns:p14="http://schemas.microsoft.com/office/powerpoint/2010/main" val="384533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4752" y="1021975"/>
            <a:ext cx="5701553" cy="4652043"/>
          </a:xfrm>
          <a:prstGeom prst="rect">
            <a:avLst/>
          </a:prstGeom>
        </p:spPr>
        <p:txBody>
          <a:bodyPr wrap="square">
            <a:spAutoFit/>
          </a:bodyPr>
          <a:lstStyle/>
          <a:p>
            <a:pPr indent="449580" algn="just">
              <a:lnSpc>
                <a:spcPct val="115000"/>
              </a:lnSpc>
              <a:spcAft>
                <a:spcPts val="1000"/>
              </a:spcAft>
            </a:pPr>
            <a:r>
              <a:rPr lang="tr-TR" b="1" dirty="0" smtClean="0">
                <a:ea typeface="Calibri" panose="020F0502020204030204" pitchFamily="34" charset="0"/>
                <a:cs typeface="Tahoma" panose="020B0604030504040204" pitchFamily="34" charset="0"/>
              </a:rPr>
              <a:t>Sir </a:t>
            </a:r>
            <a:r>
              <a:rPr lang="tr-TR" b="1" dirty="0" err="1" smtClean="0">
                <a:ea typeface="Calibri" panose="020F0502020204030204" pitchFamily="34" charset="0"/>
                <a:cs typeface="Tahoma" panose="020B0604030504040204" pitchFamily="34" charset="0"/>
              </a:rPr>
              <a:t>Halford</a:t>
            </a:r>
            <a:r>
              <a:rPr lang="tr-TR" b="1" dirty="0" smtClean="0">
                <a:ea typeface="Calibri" panose="020F0502020204030204" pitchFamily="34" charset="0"/>
                <a:cs typeface="Tahoma" panose="020B0604030504040204" pitchFamily="34" charset="0"/>
              </a:rPr>
              <a:t> </a:t>
            </a:r>
            <a:r>
              <a:rPr lang="tr-TR" b="1" dirty="0">
                <a:ea typeface="Calibri" panose="020F0502020204030204" pitchFamily="34" charset="0"/>
                <a:cs typeface="Tahoma" panose="020B0604030504040204" pitchFamily="34" charset="0"/>
              </a:rPr>
              <a:t>M</a:t>
            </a:r>
            <a:r>
              <a:rPr lang="tr-TR" b="1" dirty="0" smtClean="0">
                <a:ea typeface="Calibri" panose="020F0502020204030204" pitchFamily="34" charset="0"/>
                <a:cs typeface="Tahoma" panose="020B0604030504040204" pitchFamily="34" charset="0"/>
              </a:rPr>
              <a:t>ackinder (</a:t>
            </a:r>
            <a:r>
              <a:rPr lang="tr-TR" b="1" dirty="0">
                <a:ea typeface="Calibri" panose="020F0502020204030204" pitchFamily="34" charset="0"/>
                <a:cs typeface="Tahoma" panose="020B0604030504040204" pitchFamily="34" charset="0"/>
              </a:rPr>
              <a:t>1861-1947</a:t>
            </a:r>
            <a:r>
              <a:rPr lang="tr-TR" b="1" dirty="0" smtClean="0">
                <a:ea typeface="Calibri" panose="020F0502020204030204" pitchFamily="34" charset="0"/>
                <a:cs typeface="Tahoma" panose="020B0604030504040204" pitchFamily="34" charset="0"/>
              </a:rPr>
              <a:t>)</a:t>
            </a:r>
            <a:endParaRPr lang="tr-TR" sz="1600" b="1" dirty="0">
              <a:ea typeface="Calibri" panose="020F0502020204030204" pitchFamily="34" charset="0"/>
              <a:cs typeface="Times New Roman" panose="02020603050405020304" pitchFamily="18" charset="0"/>
            </a:endParaRPr>
          </a:p>
          <a:p>
            <a:pPr indent="450215" algn="r">
              <a:lnSpc>
                <a:spcPct val="115000"/>
              </a:lnSpc>
              <a:spcAft>
                <a:spcPts val="0"/>
              </a:spcAft>
            </a:pPr>
            <a:r>
              <a:rPr lang="tr-TR" sz="1600" i="1" dirty="0">
                <a:ea typeface="Calibri" panose="020F0502020204030204" pitchFamily="34" charset="0"/>
                <a:cs typeface="Tahoma" panose="020B0604030504040204" pitchFamily="34" charset="0"/>
              </a:rPr>
              <a:t>“Kim Doğu Avrupa’ya hükmederse </a:t>
            </a:r>
            <a:r>
              <a:rPr lang="tr-TR" sz="1600" i="1" dirty="0" err="1">
                <a:ea typeface="Calibri" panose="020F0502020204030204" pitchFamily="34" charset="0"/>
                <a:cs typeface="Tahoma" panose="020B0604030504040204" pitchFamily="34" charset="0"/>
              </a:rPr>
              <a:t>Kalpgâh’a</a:t>
            </a:r>
            <a:r>
              <a:rPr lang="tr-TR" sz="1600" i="1" dirty="0">
                <a:ea typeface="Calibri" panose="020F0502020204030204" pitchFamily="34" charset="0"/>
                <a:cs typeface="Tahoma" panose="020B0604030504040204" pitchFamily="34" charset="0"/>
              </a:rPr>
              <a:t> hakim olur;</a:t>
            </a:r>
            <a:endParaRPr lang="tr-TR" sz="1600" i="1" dirty="0">
              <a:ea typeface="Calibri" panose="020F0502020204030204" pitchFamily="34" charset="0"/>
              <a:cs typeface="Times New Roman" panose="02020603050405020304" pitchFamily="18" charset="0"/>
            </a:endParaRPr>
          </a:p>
          <a:p>
            <a:pPr indent="450215" algn="r">
              <a:lnSpc>
                <a:spcPct val="115000"/>
              </a:lnSpc>
              <a:spcAft>
                <a:spcPts val="0"/>
              </a:spcAft>
            </a:pPr>
            <a:r>
              <a:rPr lang="tr-TR" sz="1600" i="1" dirty="0">
                <a:ea typeface="Calibri" panose="020F0502020204030204" pitchFamily="34" charset="0"/>
                <a:cs typeface="Tahoma" panose="020B0604030504040204" pitchFamily="34" charset="0"/>
              </a:rPr>
              <a:t>Kim  </a:t>
            </a:r>
            <a:r>
              <a:rPr lang="tr-TR" sz="1600" i="1" dirty="0" err="1">
                <a:ea typeface="Calibri" panose="020F0502020204030204" pitchFamily="34" charset="0"/>
                <a:cs typeface="Tahoma" panose="020B0604030504040204" pitchFamily="34" charset="0"/>
              </a:rPr>
              <a:t>Kalpgâh’a</a:t>
            </a:r>
            <a:r>
              <a:rPr lang="tr-TR" sz="1600" i="1" dirty="0">
                <a:ea typeface="Calibri" panose="020F0502020204030204" pitchFamily="34" charset="0"/>
                <a:cs typeface="Tahoma" panose="020B0604030504040204" pitchFamily="34" charset="0"/>
              </a:rPr>
              <a:t>  hakim olursa Dünya Adası’na hükmeder;</a:t>
            </a:r>
            <a:endParaRPr lang="tr-TR" sz="1600" i="1" dirty="0">
              <a:ea typeface="Calibri" panose="020F0502020204030204" pitchFamily="34" charset="0"/>
              <a:cs typeface="Times New Roman" panose="02020603050405020304" pitchFamily="18" charset="0"/>
            </a:endParaRPr>
          </a:p>
          <a:p>
            <a:pPr indent="450215" algn="r">
              <a:lnSpc>
                <a:spcPct val="115000"/>
              </a:lnSpc>
              <a:spcAft>
                <a:spcPts val="0"/>
              </a:spcAft>
            </a:pPr>
            <a:r>
              <a:rPr lang="tr-TR" sz="1600" i="1" dirty="0">
                <a:ea typeface="Calibri" panose="020F0502020204030204" pitchFamily="34" charset="0"/>
                <a:cs typeface="Tahoma" panose="020B0604030504040204" pitchFamily="34" charset="0"/>
              </a:rPr>
              <a:t>Kim Dünya Adasına hükmederse Dünya’ya hâkim olur.”</a:t>
            </a:r>
            <a:endParaRPr lang="tr-TR" sz="1600" i="1" dirty="0">
              <a:ea typeface="Calibri" panose="020F0502020204030204" pitchFamily="34" charset="0"/>
              <a:cs typeface="Times New Roman" panose="02020603050405020304" pitchFamily="18" charset="0"/>
            </a:endParaRPr>
          </a:p>
          <a:p>
            <a:pPr indent="450215" algn="r">
              <a:lnSpc>
                <a:spcPct val="115000"/>
              </a:lnSpc>
              <a:spcAft>
                <a:spcPts val="0"/>
              </a:spcAft>
            </a:pPr>
            <a:r>
              <a:rPr lang="tr-TR" sz="1600" dirty="0" smtClean="0">
                <a:ea typeface="Calibri" panose="020F0502020204030204" pitchFamily="34" charset="0"/>
                <a:cs typeface="Tahoma" panose="020B0604030504040204" pitchFamily="34" charset="0"/>
              </a:rPr>
              <a:t>Sir </a:t>
            </a:r>
            <a:r>
              <a:rPr lang="tr-TR" sz="1600" dirty="0" err="1" smtClean="0">
                <a:ea typeface="Calibri" panose="020F0502020204030204" pitchFamily="34" charset="0"/>
                <a:cs typeface="Tahoma" panose="020B0604030504040204" pitchFamily="34" charset="0"/>
              </a:rPr>
              <a:t>Halford</a:t>
            </a:r>
            <a:r>
              <a:rPr lang="tr-TR" sz="1600" dirty="0" smtClean="0">
                <a:ea typeface="Calibri" panose="020F0502020204030204" pitchFamily="34" charset="0"/>
                <a:cs typeface="Tahoma" panose="020B0604030504040204" pitchFamily="34" charset="0"/>
              </a:rPr>
              <a:t> </a:t>
            </a:r>
            <a:r>
              <a:rPr lang="tr-TR" sz="1600" dirty="0">
                <a:ea typeface="Calibri" panose="020F0502020204030204" pitchFamily="34" charset="0"/>
                <a:cs typeface="Tahoma" panose="020B0604030504040204" pitchFamily="34" charset="0"/>
              </a:rPr>
              <a:t>Mackinder, </a:t>
            </a:r>
            <a:r>
              <a:rPr lang="tr-TR" sz="1600" dirty="0" smtClean="0">
                <a:ea typeface="Calibri" panose="020F0502020204030204" pitchFamily="34" charset="0"/>
                <a:cs typeface="Tahoma" panose="020B0604030504040204" pitchFamily="34" charset="0"/>
              </a:rPr>
              <a:t>1919</a:t>
            </a:r>
            <a:endParaRPr lang="tr-TR" sz="1600" dirty="0" smtClean="0">
              <a:ea typeface="Calibri" panose="020F0502020204030204" pitchFamily="34" charset="0"/>
              <a:cs typeface="Times New Roman" panose="02020603050405020304" pitchFamily="18" charset="0"/>
            </a:endParaRPr>
          </a:p>
          <a:p>
            <a:pPr indent="449580" algn="just">
              <a:lnSpc>
                <a:spcPct val="115000"/>
              </a:lnSpc>
              <a:spcAft>
                <a:spcPts val="1000"/>
              </a:spcAft>
            </a:pPr>
            <a:r>
              <a:rPr lang="tr-TR" dirty="0" smtClean="0">
                <a:ea typeface="Calibri" panose="020F0502020204030204" pitchFamily="34" charset="0"/>
                <a:cs typeface="Tahoma" panose="020B0604030504040204" pitchFamily="34" charset="0"/>
              </a:rPr>
              <a:t> </a:t>
            </a:r>
          </a:p>
          <a:p>
            <a:pPr indent="449580" algn="just">
              <a:lnSpc>
                <a:spcPct val="115000"/>
              </a:lnSpc>
              <a:spcAft>
                <a:spcPts val="1000"/>
              </a:spcAft>
            </a:pPr>
            <a:r>
              <a:rPr lang="tr-TR" dirty="0" smtClean="0">
                <a:ea typeface="Calibri" panose="020F0502020204030204" pitchFamily="34" charset="0"/>
                <a:cs typeface="Tahoma" panose="020B0604030504040204" pitchFamily="34" charset="0"/>
              </a:rPr>
              <a:t>Londra Üniversitesi Coğrafya profesörü, parlamento üyesi; Londra İktisat Okulu Müdürü, Kraliyet Coğrafya Cemiyeti ikinci başkanlığı yapmıştır. Genellikle İngiliz coğrafyasının babası olarak adlandırılır. Coğrafya biliminin Alman üniversitelerinde olduğu gibi İngiliz üniversitelerinde de yer alması için çalışmalar yapmıştır.  Kara hâkimiyet teorisini ortaya atan kişidir. İngiliz jeopolitik ekolünün temsilcisidir. </a:t>
            </a:r>
            <a:endParaRPr lang="tr-TR" dirty="0"/>
          </a:p>
        </p:txBody>
      </p:sp>
      <p:pic>
        <p:nvPicPr>
          <p:cNvPr id="3" name="Resim 2"/>
          <p:cNvPicPr>
            <a:picLocks noChangeAspect="1"/>
          </p:cNvPicPr>
          <p:nvPr/>
        </p:nvPicPr>
        <p:blipFill>
          <a:blip r:embed="rId2"/>
          <a:stretch>
            <a:fillRect/>
          </a:stretch>
        </p:blipFill>
        <p:spPr>
          <a:xfrm>
            <a:off x="7613769" y="1021975"/>
            <a:ext cx="3554014" cy="4780149"/>
          </a:xfrm>
          <a:prstGeom prst="rect">
            <a:avLst/>
          </a:prstGeom>
        </p:spPr>
      </p:pic>
    </p:spTree>
    <p:extLst>
      <p:ext uri="{BB962C8B-B14F-4D97-AF65-F5344CB8AC3E}">
        <p14:creationId xmlns:p14="http://schemas.microsoft.com/office/powerpoint/2010/main" val="221889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41294" y="1008673"/>
            <a:ext cx="4957482" cy="4361707"/>
          </a:xfrm>
          <a:prstGeom prst="rect">
            <a:avLst/>
          </a:prstGeom>
        </p:spPr>
        <p:txBody>
          <a:bodyPr wrap="square">
            <a:spAutoFit/>
          </a:bodyPr>
          <a:lstStyle/>
          <a:p>
            <a:pPr indent="449580" algn="just">
              <a:lnSpc>
                <a:spcPct val="115000"/>
              </a:lnSpc>
              <a:spcAft>
                <a:spcPts val="1000"/>
              </a:spcAft>
            </a:pPr>
            <a:r>
              <a:rPr lang="tr-TR" dirty="0">
                <a:ea typeface="Calibri" panose="020F0502020204030204" pitchFamily="34" charset="0"/>
                <a:cs typeface="Tahoma" panose="020B0604030504040204" pitchFamily="34" charset="0"/>
              </a:rPr>
              <a:t>Mackinder, dünya coğrafyasına politik ve özelikle dünya hâkimiyeti açısından değerlendirme çalışmasına </a:t>
            </a:r>
            <a:r>
              <a:rPr lang="tr-TR" dirty="0" smtClean="0">
                <a:ea typeface="Calibri" panose="020F0502020204030204" pitchFamily="34" charset="0"/>
                <a:cs typeface="Tahoma" panose="020B0604030504040204" pitchFamily="34" charset="0"/>
              </a:rPr>
              <a:t>girmiştir.</a:t>
            </a:r>
          </a:p>
          <a:p>
            <a:pPr indent="449580" algn="just">
              <a:lnSpc>
                <a:spcPct val="115000"/>
              </a:lnSpc>
              <a:spcAft>
                <a:spcPts val="1000"/>
              </a:spcAft>
            </a:pPr>
            <a:r>
              <a:rPr lang="tr-TR" dirty="0" smtClean="0">
                <a:ea typeface="Calibri" panose="020F0502020204030204" pitchFamily="34" charset="0"/>
                <a:cs typeface="Tahoma" panose="020B0604030504040204" pitchFamily="34" charset="0"/>
              </a:rPr>
              <a:t>Mackinder </a:t>
            </a:r>
            <a:r>
              <a:rPr lang="en-US" dirty="0" smtClean="0">
                <a:ea typeface="Calibri" panose="020F0502020204030204" pitchFamily="34" charset="0"/>
                <a:cs typeface="Tahoma" panose="020B0604030504040204" pitchFamily="34" charset="0"/>
              </a:rPr>
              <a:t>1904</a:t>
            </a:r>
            <a:r>
              <a:rPr lang="tr-TR" dirty="0" smtClean="0">
                <a:ea typeface="Calibri" panose="020F0502020204030204" pitchFamily="34" charset="0"/>
                <a:cs typeface="Tahoma" panose="020B0604030504040204" pitchFamily="34" charset="0"/>
              </a:rPr>
              <a:t> yılında "</a:t>
            </a:r>
            <a:r>
              <a:rPr lang="en-US" dirty="0" smtClean="0">
                <a:ea typeface="Calibri" panose="020F0502020204030204" pitchFamily="34" charset="0"/>
                <a:cs typeface="Tahoma" panose="020B0604030504040204" pitchFamily="34" charset="0"/>
              </a:rPr>
              <a:t>The </a:t>
            </a:r>
            <a:r>
              <a:rPr lang="en-US" dirty="0">
                <a:ea typeface="Calibri" panose="020F0502020204030204" pitchFamily="34" charset="0"/>
                <a:cs typeface="Tahoma" panose="020B0604030504040204" pitchFamily="34" charset="0"/>
              </a:rPr>
              <a:t>Geographical Pivot of History" </a:t>
            </a:r>
            <a:r>
              <a:rPr lang="tr-TR" dirty="0" smtClean="0">
                <a:ea typeface="Calibri" panose="020F0502020204030204" pitchFamily="34" charset="0"/>
                <a:cs typeface="Tahoma" panose="020B0604030504040204" pitchFamily="34" charset="0"/>
              </a:rPr>
              <a:t>adlı bir eser yayınladı. Bu eserde</a:t>
            </a:r>
            <a:r>
              <a:rPr lang="en-US" dirty="0">
                <a:ea typeface="Calibri" panose="020F0502020204030204" pitchFamily="34" charset="0"/>
                <a:cs typeface="Tahoma" panose="020B0604030504040204" pitchFamily="34" charset="0"/>
              </a:rPr>
              <a:t>Heartland </a:t>
            </a:r>
            <a:r>
              <a:rPr lang="tr-TR" dirty="0" smtClean="0">
                <a:ea typeface="Calibri" panose="020F0502020204030204" pitchFamily="34" charset="0"/>
                <a:cs typeface="Tahoma" panose="020B0604030504040204" pitchFamily="34" charset="0"/>
              </a:rPr>
              <a:t> Teorisini ortaya koydu. Mackinder bu teoriye göre dünya genelinde toprak ve denizin mevcut ulaşım teknolojileri ile bağlantılı olarak dağıtımına dayana bir dünya  ve siyasal düzen ortaya koymaktaydı. Bu çalışmada özellikle deniz kuvvetleriyle ulaşımın güç olduğu Orta Asya dağlarının kuzey bölgesini içeren ve </a:t>
            </a:r>
            <a:r>
              <a:rPr lang="tr-TR" i="1" dirty="0" smtClean="0">
                <a:ea typeface="Calibri" panose="020F0502020204030204" pitchFamily="34" charset="0"/>
                <a:cs typeface="Tahoma" panose="020B0604030504040204" pitchFamily="34" charset="0"/>
              </a:rPr>
              <a:t>eksen bölge </a:t>
            </a:r>
            <a:r>
              <a:rPr lang="tr-TR" dirty="0" smtClean="0">
                <a:ea typeface="Calibri" panose="020F0502020204030204" pitchFamily="34" charset="0"/>
                <a:cs typeface="Tahoma" panose="020B0604030504040204" pitchFamily="34" charset="0"/>
              </a:rPr>
              <a:t>olarak tanımladığı alanı </a:t>
            </a:r>
            <a:r>
              <a:rPr lang="tr-TR" i="1" dirty="0" smtClean="0">
                <a:ea typeface="Calibri" panose="020F0502020204030204" pitchFamily="34" charset="0"/>
                <a:cs typeface="Tahoma" panose="020B0604030504040204" pitchFamily="34" charset="0"/>
              </a:rPr>
              <a:t>doğal güç alanı </a:t>
            </a:r>
            <a:r>
              <a:rPr lang="tr-TR" dirty="0" smtClean="0">
                <a:ea typeface="Calibri" panose="020F0502020204030204" pitchFamily="34" charset="0"/>
                <a:cs typeface="Tahoma" panose="020B0604030504040204" pitchFamily="34" charset="0"/>
              </a:rPr>
              <a:t>olarak göstermiştir. </a:t>
            </a:r>
            <a:endParaRPr lang="tr-TR" dirty="0"/>
          </a:p>
        </p:txBody>
      </p:sp>
      <p:pic>
        <p:nvPicPr>
          <p:cNvPr id="4" name="Resim 3"/>
          <p:cNvPicPr>
            <a:picLocks noChangeAspect="1"/>
          </p:cNvPicPr>
          <p:nvPr/>
        </p:nvPicPr>
        <p:blipFill>
          <a:blip r:embed="rId2"/>
          <a:stretch>
            <a:fillRect/>
          </a:stretch>
        </p:blipFill>
        <p:spPr>
          <a:xfrm>
            <a:off x="6688026" y="1931053"/>
            <a:ext cx="4607504" cy="3223653"/>
          </a:xfrm>
          <a:prstGeom prst="rect">
            <a:avLst/>
          </a:prstGeom>
        </p:spPr>
      </p:pic>
    </p:spTree>
    <p:extLst>
      <p:ext uri="{BB962C8B-B14F-4D97-AF65-F5344CB8AC3E}">
        <p14:creationId xmlns:p14="http://schemas.microsoft.com/office/powerpoint/2010/main" val="102365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2606" y="643058"/>
            <a:ext cx="7383036" cy="5941114"/>
          </a:xfrm>
          <a:prstGeom prst="rect">
            <a:avLst/>
          </a:prstGeom>
        </p:spPr>
        <p:txBody>
          <a:bodyPr wrap="square">
            <a:spAutoFit/>
          </a:bodyPr>
          <a:lstStyle/>
          <a:p>
            <a:pPr algn="just">
              <a:lnSpc>
                <a:spcPct val="115000"/>
              </a:lnSpc>
              <a:spcAft>
                <a:spcPts val="1000"/>
              </a:spcAft>
            </a:pPr>
            <a:r>
              <a:rPr lang="tr-TR" sz="2000" b="1" dirty="0" smtClean="0">
                <a:ea typeface="Calibri" panose="020F0502020204030204" pitchFamily="34" charset="0"/>
                <a:cs typeface="Tahoma" panose="020B0604030504040204" pitchFamily="34" charset="0"/>
              </a:rPr>
              <a:t>Karl </a:t>
            </a:r>
            <a:r>
              <a:rPr lang="tr-TR" sz="2000" b="1" dirty="0" err="1" smtClean="0">
                <a:ea typeface="Calibri" panose="020F0502020204030204" pitchFamily="34" charset="0"/>
                <a:cs typeface="Tahoma" panose="020B0604030504040204" pitchFamily="34" charset="0"/>
              </a:rPr>
              <a:t>Hausofer</a:t>
            </a:r>
            <a:r>
              <a:rPr lang="tr-TR" sz="2000" b="1" dirty="0" smtClean="0">
                <a:ea typeface="Calibri" panose="020F0502020204030204" pitchFamily="34" charset="0"/>
                <a:cs typeface="Tahoma" panose="020B0604030504040204" pitchFamily="34" charset="0"/>
              </a:rPr>
              <a:t> (1869-1946)</a:t>
            </a:r>
          </a:p>
          <a:p>
            <a:pPr algn="just">
              <a:lnSpc>
                <a:spcPct val="115000"/>
              </a:lnSpc>
              <a:spcAft>
                <a:spcPts val="1000"/>
              </a:spcAft>
            </a:pPr>
            <a:r>
              <a:rPr lang="tr-TR" sz="2000" dirty="0" smtClean="0">
                <a:ea typeface="Calibri" panose="020F0502020204030204" pitchFamily="34" charset="0"/>
                <a:cs typeface="Tahoma" panose="020B0604030504040204" pitchFamily="34" charset="0"/>
              </a:rPr>
              <a:t>Askeri </a:t>
            </a:r>
            <a:r>
              <a:rPr lang="tr-TR" sz="2000" dirty="0">
                <a:ea typeface="Calibri" panose="020F0502020204030204" pitchFamily="34" charset="0"/>
                <a:cs typeface="Tahoma" panose="020B0604030504040204" pitchFamily="34" charset="0"/>
              </a:rPr>
              <a:t>Akademi mezunudur. Münih Üniversitesinde siyasi coğrafya ve askeri tarih </a:t>
            </a:r>
            <a:r>
              <a:rPr lang="tr-TR" sz="2000" dirty="0" smtClean="0">
                <a:ea typeface="Calibri" panose="020F0502020204030204" pitchFamily="34" charset="0"/>
                <a:cs typeface="Tahoma" panose="020B0604030504040204" pitchFamily="34" charset="0"/>
              </a:rPr>
              <a:t>dersleri vermiştir. Devletin </a:t>
            </a:r>
            <a:r>
              <a:rPr lang="tr-TR" sz="2000" dirty="0">
                <a:ea typeface="Calibri" panose="020F0502020204030204" pitchFamily="34" charset="0"/>
                <a:cs typeface="Tahoma" panose="020B0604030504040204" pitchFamily="34" charset="0"/>
              </a:rPr>
              <a:t>konum alanını (sahayı) en önemli güç unsuru olarak görür</a:t>
            </a:r>
            <a:r>
              <a:rPr lang="tr-TR" sz="2000" dirty="0" smtClean="0">
                <a:ea typeface="Calibri" panose="020F0502020204030204" pitchFamily="34" charset="0"/>
                <a:cs typeface="Tahoma" panose="020B0604030504040204" pitchFamily="34" charset="0"/>
              </a:rPr>
              <a:t>. </a:t>
            </a:r>
            <a:r>
              <a:rPr lang="tr-TR" sz="2000" dirty="0" err="1" smtClean="0">
                <a:ea typeface="Calibri" panose="020F0502020204030204" pitchFamily="34" charset="0"/>
                <a:cs typeface="Tahoma" panose="020B0604030504040204" pitchFamily="34" charset="0"/>
              </a:rPr>
              <a:t>Hausofer</a:t>
            </a:r>
            <a:r>
              <a:rPr lang="tr-TR" sz="2000" dirty="0" smtClean="0">
                <a:ea typeface="Calibri" panose="020F0502020204030204" pitchFamily="34" charset="0"/>
                <a:cs typeface="Tahoma" panose="020B0604030504040204" pitchFamily="34" charset="0"/>
              </a:rPr>
              <a:t> kendi deyimiyle dünya savaşı sonrasındaki haksız barışı tersine çevirmek için başlayan hareketin öncü coğrafyacılarındandır. Alman </a:t>
            </a:r>
            <a:r>
              <a:rPr lang="tr-TR" sz="2000" dirty="0">
                <a:ea typeface="Calibri" panose="020F0502020204030204" pitchFamily="34" charset="0"/>
                <a:cs typeface="Tahoma" panose="020B0604030504040204" pitchFamily="34" charset="0"/>
              </a:rPr>
              <a:t>yayılma politikalarına bilimsel kılıf kazandırdığı, Hitler’in </a:t>
            </a:r>
            <a:r>
              <a:rPr lang="tr-TR" sz="2000" dirty="0" err="1">
                <a:ea typeface="Calibri" panose="020F0502020204030204" pitchFamily="34" charset="0"/>
                <a:cs typeface="Tahoma" panose="020B0604030504040204" pitchFamily="34" charset="0"/>
              </a:rPr>
              <a:t>Kavgam’da</a:t>
            </a:r>
            <a:r>
              <a:rPr lang="tr-TR" sz="2000" dirty="0">
                <a:ea typeface="Calibri" panose="020F0502020204030204" pitchFamily="34" charset="0"/>
                <a:cs typeface="Tahoma" panose="020B0604030504040204" pitchFamily="34" charset="0"/>
              </a:rPr>
              <a:t> ortaya attığı </a:t>
            </a:r>
            <a:r>
              <a:rPr lang="tr-TR" sz="2000" dirty="0" err="1">
                <a:ea typeface="Calibri" panose="020F0502020204030204" pitchFamily="34" charset="0"/>
                <a:cs typeface="Tahoma" panose="020B0604030504040204" pitchFamily="34" charset="0"/>
              </a:rPr>
              <a:t>Lebensraum</a:t>
            </a:r>
            <a:r>
              <a:rPr lang="tr-TR" sz="2000" dirty="0">
                <a:ea typeface="Calibri" panose="020F0502020204030204" pitchFamily="34" charset="0"/>
                <a:cs typeface="Tahoma" panose="020B0604030504040204" pitchFamily="34" charset="0"/>
              </a:rPr>
              <a:t> (hayat alanı) kavramının manevi babası olduğu ileri sürülmektedir. </a:t>
            </a:r>
            <a:r>
              <a:rPr lang="tr-TR" sz="2000" dirty="0" smtClean="0">
                <a:ea typeface="Calibri" panose="020F0502020204030204" pitchFamily="34" charset="0"/>
                <a:cs typeface="Tahoma" panose="020B0604030504040204" pitchFamily="34" charset="0"/>
              </a:rPr>
              <a:t>Bu amaçla 1924-1944 yılları arasında yayınladığı </a:t>
            </a:r>
            <a:r>
              <a:rPr lang="tr-TR" sz="2000" i="1" dirty="0" err="1" smtClean="0">
                <a:ea typeface="Calibri" panose="020F0502020204030204" pitchFamily="34" charset="0"/>
                <a:cs typeface="Tahoma" panose="020B0604030504040204" pitchFamily="34" charset="0"/>
              </a:rPr>
              <a:t>Zeitschrift</a:t>
            </a:r>
            <a:r>
              <a:rPr lang="tr-TR" sz="2000" i="1" dirty="0" smtClean="0">
                <a:ea typeface="Calibri" panose="020F0502020204030204" pitchFamily="34" charset="0"/>
                <a:cs typeface="Tahoma" panose="020B0604030504040204" pitchFamily="34" charset="0"/>
              </a:rPr>
              <a:t> </a:t>
            </a:r>
            <a:r>
              <a:rPr lang="tr-TR" sz="2000" i="1" dirty="0" err="1" smtClean="0">
                <a:ea typeface="Calibri" panose="020F0502020204030204" pitchFamily="34" charset="0"/>
                <a:cs typeface="Tahoma" panose="020B0604030504040204" pitchFamily="34" charset="0"/>
              </a:rPr>
              <a:t>für</a:t>
            </a:r>
            <a:r>
              <a:rPr lang="tr-TR" sz="2000" i="1" dirty="0" smtClean="0">
                <a:ea typeface="Calibri" panose="020F0502020204030204" pitchFamily="34" charset="0"/>
                <a:cs typeface="Tahoma" panose="020B0604030504040204" pitchFamily="34" charset="0"/>
              </a:rPr>
              <a:t> </a:t>
            </a:r>
            <a:r>
              <a:rPr lang="tr-TR" sz="2000" i="1" dirty="0" err="1" smtClean="0">
                <a:ea typeface="Calibri" panose="020F0502020204030204" pitchFamily="34" charset="0"/>
                <a:cs typeface="Tahoma" panose="020B0604030504040204" pitchFamily="34" charset="0"/>
              </a:rPr>
              <a:t>Geopolitik</a:t>
            </a:r>
            <a:r>
              <a:rPr lang="tr-TR" sz="2000" i="1" dirty="0" smtClean="0">
                <a:ea typeface="Calibri" panose="020F0502020204030204" pitchFamily="34" charset="0"/>
                <a:cs typeface="Tahoma" panose="020B0604030504040204" pitchFamily="34" charset="0"/>
              </a:rPr>
              <a:t> </a:t>
            </a:r>
            <a:r>
              <a:rPr lang="tr-TR" sz="2000" dirty="0" smtClean="0">
                <a:ea typeface="Calibri" panose="020F0502020204030204" pitchFamily="34" charset="0"/>
                <a:cs typeface="Tahoma" panose="020B0604030504040204" pitchFamily="34" charset="0"/>
              </a:rPr>
              <a:t>başlıklı dergi önemli bir araç olmuştur.  Gerçekten </a:t>
            </a:r>
            <a:r>
              <a:rPr lang="tr-TR" sz="2000" dirty="0">
                <a:ea typeface="Calibri" panose="020F0502020204030204" pitchFamily="34" charset="0"/>
                <a:cs typeface="Tahoma" panose="020B0604030504040204" pitchFamily="34" charset="0"/>
              </a:rPr>
              <a:t>de </a:t>
            </a:r>
            <a:r>
              <a:rPr lang="tr-TR" sz="2000" dirty="0" err="1">
                <a:ea typeface="Calibri" panose="020F0502020204030204" pitchFamily="34" charset="0"/>
                <a:cs typeface="Tahoma" panose="020B0604030504040204" pitchFamily="34" charset="0"/>
              </a:rPr>
              <a:t>Haushofer’in</a:t>
            </a:r>
            <a:r>
              <a:rPr lang="tr-TR" sz="2000" dirty="0">
                <a:ea typeface="Calibri" panose="020F0502020204030204" pitchFamily="34" charset="0"/>
                <a:cs typeface="Tahoma" panose="020B0604030504040204" pitchFamily="34" charset="0"/>
              </a:rPr>
              <a:t> radyo konuşmaları, yazıları ve eserleri ile Alman halkını büyük ölçüde etkilemiş, yayılma ve genişlemeye halk arasında meşruiyet kazandırmıştır. II. Dünya savaşı öncesi politik hareket tarzları üretilmesi ile ilgili çalışmaları olmuş, Rusya ile ittifak kurulması, bunun için önce batıda başarı kazanılması, önce Fransa ve İngiltere’ye taarruz edilmesi görüşünü savunmuştur</a:t>
            </a:r>
            <a:r>
              <a:rPr lang="tr-TR" sz="2000" dirty="0" smtClean="0">
                <a:ea typeface="Calibri" panose="020F0502020204030204" pitchFamily="34" charset="0"/>
                <a:cs typeface="Tahoma" panose="020B0604030504040204" pitchFamily="34" charset="0"/>
              </a:rPr>
              <a:t>.</a:t>
            </a:r>
            <a:endParaRPr lang="tr-TR" sz="2000" dirty="0">
              <a:effectLst/>
              <a:ea typeface="Calibri" panose="020F0502020204030204" pitchFamily="34" charset="0"/>
              <a:cs typeface="Tahoma" panose="020B0604030504040204" pitchFamily="34" charset="0"/>
            </a:endParaRPr>
          </a:p>
          <a:p>
            <a:pPr algn="just">
              <a:lnSpc>
                <a:spcPct val="115000"/>
              </a:lnSpc>
              <a:spcAft>
                <a:spcPts val="100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8390021" y="1626268"/>
            <a:ext cx="2636921" cy="3480736"/>
          </a:xfrm>
          <a:prstGeom prst="rect">
            <a:avLst/>
          </a:prstGeom>
        </p:spPr>
      </p:pic>
    </p:spTree>
    <p:extLst>
      <p:ext uri="{BB962C8B-B14F-4D97-AF65-F5344CB8AC3E}">
        <p14:creationId xmlns:p14="http://schemas.microsoft.com/office/powerpoint/2010/main" val="10541820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363</TotalTime>
  <Words>1252</Words>
  <Application>Microsoft Office PowerPoint</Application>
  <PresentationFormat>Geniş ekran</PresentationFormat>
  <Paragraphs>42</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Garamond</vt:lpstr>
      <vt:lpstr>Tahoma</vt:lpstr>
      <vt:lpstr>Times New Roman</vt:lpstr>
      <vt:lpstr>TimesNewRomanPSMT</vt:lpstr>
      <vt:lpstr>Organik</vt:lpstr>
      <vt:lpstr>COG 338 SİYASİ COĞRAFYA</vt:lpstr>
      <vt:lpstr>Siyasi Coğrafyanın Tarihsel Gelişimi ve Yön Verenler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 338 SİYASİ COĞRAFYA</dc:title>
  <dc:creator>Windows Kullanıcısı</dc:creator>
  <cp:lastModifiedBy>Windows Kullanıcısı</cp:lastModifiedBy>
  <cp:revision>41</cp:revision>
  <dcterms:created xsi:type="dcterms:W3CDTF">2020-05-08T10:22:32Z</dcterms:created>
  <dcterms:modified xsi:type="dcterms:W3CDTF">2020-05-09T11:33:39Z</dcterms:modified>
</cp:coreProperties>
</file>