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8" r:id="rId2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6" d="100"/>
          <a:sy n="76" d="100"/>
        </p:scale>
        <p:origin x="2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96C904F3-017C-49B9-BAEE-145D45F45D55}"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E6F89FC-E92E-467B-893A-1725EE07295B}" type="slidenum">
              <a:rPr lang="tr-TR" smtClean="0"/>
              <a:t>‹#›</a:t>
            </a:fld>
            <a:endParaRPr lang="tr-TR"/>
          </a:p>
        </p:txBody>
      </p:sp>
    </p:spTree>
    <p:extLst>
      <p:ext uri="{BB962C8B-B14F-4D97-AF65-F5344CB8AC3E}">
        <p14:creationId xmlns:p14="http://schemas.microsoft.com/office/powerpoint/2010/main" val="31608037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6C904F3-017C-49B9-BAEE-145D45F45D55}"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E6F89FC-E92E-467B-893A-1725EE07295B}" type="slidenum">
              <a:rPr lang="tr-TR" smtClean="0"/>
              <a:t>‹#›</a:t>
            </a:fld>
            <a:endParaRPr lang="tr-TR"/>
          </a:p>
        </p:txBody>
      </p:sp>
    </p:spTree>
    <p:extLst>
      <p:ext uri="{BB962C8B-B14F-4D97-AF65-F5344CB8AC3E}">
        <p14:creationId xmlns:p14="http://schemas.microsoft.com/office/powerpoint/2010/main" val="533775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6C904F3-017C-49B9-BAEE-145D45F45D55}"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E6F89FC-E92E-467B-893A-1725EE07295B}" type="slidenum">
              <a:rPr lang="tr-TR" smtClean="0"/>
              <a:t>‹#›</a:t>
            </a:fld>
            <a:endParaRPr lang="tr-TR"/>
          </a:p>
        </p:txBody>
      </p:sp>
    </p:spTree>
    <p:extLst>
      <p:ext uri="{BB962C8B-B14F-4D97-AF65-F5344CB8AC3E}">
        <p14:creationId xmlns:p14="http://schemas.microsoft.com/office/powerpoint/2010/main" val="38818557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6C904F3-017C-49B9-BAEE-145D45F45D55}"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E6F89FC-E92E-467B-893A-1725EE07295B}" type="slidenum">
              <a:rPr lang="tr-TR" smtClean="0"/>
              <a:t>‹#›</a:t>
            </a:fld>
            <a:endParaRPr lang="tr-TR"/>
          </a:p>
        </p:txBody>
      </p:sp>
    </p:spTree>
    <p:extLst>
      <p:ext uri="{BB962C8B-B14F-4D97-AF65-F5344CB8AC3E}">
        <p14:creationId xmlns:p14="http://schemas.microsoft.com/office/powerpoint/2010/main" val="3033201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96C904F3-017C-49B9-BAEE-145D45F45D55}"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E6F89FC-E92E-467B-893A-1725EE07295B}" type="slidenum">
              <a:rPr lang="tr-TR" smtClean="0"/>
              <a:t>‹#›</a:t>
            </a:fld>
            <a:endParaRPr lang="tr-TR"/>
          </a:p>
        </p:txBody>
      </p:sp>
    </p:spTree>
    <p:extLst>
      <p:ext uri="{BB962C8B-B14F-4D97-AF65-F5344CB8AC3E}">
        <p14:creationId xmlns:p14="http://schemas.microsoft.com/office/powerpoint/2010/main" val="15825050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6C904F3-017C-49B9-BAEE-145D45F45D55}" type="datetimeFigureOut">
              <a:rPr lang="tr-TR" smtClean="0"/>
              <a:t>1.11.2020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E6F89FC-E92E-467B-893A-1725EE07295B}" type="slidenum">
              <a:rPr lang="tr-TR" smtClean="0"/>
              <a:t>‹#›</a:t>
            </a:fld>
            <a:endParaRPr lang="tr-TR"/>
          </a:p>
        </p:txBody>
      </p:sp>
    </p:spTree>
    <p:extLst>
      <p:ext uri="{BB962C8B-B14F-4D97-AF65-F5344CB8AC3E}">
        <p14:creationId xmlns:p14="http://schemas.microsoft.com/office/powerpoint/2010/main" val="20254020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6C904F3-017C-49B9-BAEE-145D45F45D55}" type="datetimeFigureOut">
              <a:rPr lang="tr-TR" smtClean="0"/>
              <a:t>1.11.2020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E6F89FC-E92E-467B-893A-1725EE07295B}" type="slidenum">
              <a:rPr lang="tr-TR" smtClean="0"/>
              <a:t>‹#›</a:t>
            </a:fld>
            <a:endParaRPr lang="tr-TR"/>
          </a:p>
        </p:txBody>
      </p:sp>
    </p:spTree>
    <p:extLst>
      <p:ext uri="{BB962C8B-B14F-4D97-AF65-F5344CB8AC3E}">
        <p14:creationId xmlns:p14="http://schemas.microsoft.com/office/powerpoint/2010/main" val="36605031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6C904F3-017C-49B9-BAEE-145D45F45D55}" type="datetimeFigureOut">
              <a:rPr lang="tr-TR" smtClean="0"/>
              <a:t>1.11.2020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E6F89FC-E92E-467B-893A-1725EE07295B}" type="slidenum">
              <a:rPr lang="tr-TR" smtClean="0"/>
              <a:t>‹#›</a:t>
            </a:fld>
            <a:endParaRPr lang="tr-TR"/>
          </a:p>
        </p:txBody>
      </p:sp>
    </p:spTree>
    <p:extLst>
      <p:ext uri="{BB962C8B-B14F-4D97-AF65-F5344CB8AC3E}">
        <p14:creationId xmlns:p14="http://schemas.microsoft.com/office/powerpoint/2010/main" val="788427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6C904F3-017C-49B9-BAEE-145D45F45D55}" type="datetimeFigureOut">
              <a:rPr lang="tr-TR" smtClean="0"/>
              <a:t>1.11.2020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E6F89FC-E92E-467B-893A-1725EE07295B}" type="slidenum">
              <a:rPr lang="tr-TR" smtClean="0"/>
              <a:t>‹#›</a:t>
            </a:fld>
            <a:endParaRPr lang="tr-TR"/>
          </a:p>
        </p:txBody>
      </p:sp>
    </p:spTree>
    <p:extLst>
      <p:ext uri="{BB962C8B-B14F-4D97-AF65-F5344CB8AC3E}">
        <p14:creationId xmlns:p14="http://schemas.microsoft.com/office/powerpoint/2010/main" val="30897899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6C904F3-017C-49B9-BAEE-145D45F45D55}" type="datetimeFigureOut">
              <a:rPr lang="tr-TR" smtClean="0"/>
              <a:t>1.11.2020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E6F89FC-E92E-467B-893A-1725EE07295B}" type="slidenum">
              <a:rPr lang="tr-TR" smtClean="0"/>
              <a:t>‹#›</a:t>
            </a:fld>
            <a:endParaRPr lang="tr-TR"/>
          </a:p>
        </p:txBody>
      </p:sp>
    </p:spTree>
    <p:extLst>
      <p:ext uri="{BB962C8B-B14F-4D97-AF65-F5344CB8AC3E}">
        <p14:creationId xmlns:p14="http://schemas.microsoft.com/office/powerpoint/2010/main" val="4043784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6C904F3-017C-49B9-BAEE-145D45F45D55}" type="datetimeFigureOut">
              <a:rPr lang="tr-TR" smtClean="0"/>
              <a:t>1.11.2020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E6F89FC-E92E-467B-893A-1725EE07295B}" type="slidenum">
              <a:rPr lang="tr-TR" smtClean="0"/>
              <a:t>‹#›</a:t>
            </a:fld>
            <a:endParaRPr lang="tr-TR"/>
          </a:p>
        </p:txBody>
      </p:sp>
    </p:spTree>
    <p:extLst>
      <p:ext uri="{BB962C8B-B14F-4D97-AF65-F5344CB8AC3E}">
        <p14:creationId xmlns:p14="http://schemas.microsoft.com/office/powerpoint/2010/main" val="1288803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904F3-017C-49B9-BAEE-145D45F45D55}" type="datetimeFigureOut">
              <a:rPr lang="tr-TR" smtClean="0"/>
              <a:t>1.11.2020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6F89FC-E92E-467B-893A-1725EE07295B}" type="slidenum">
              <a:rPr lang="tr-TR" smtClean="0"/>
              <a:t>‹#›</a:t>
            </a:fld>
            <a:endParaRPr lang="tr-TR"/>
          </a:p>
        </p:txBody>
      </p:sp>
    </p:spTree>
    <p:extLst>
      <p:ext uri="{BB962C8B-B14F-4D97-AF65-F5344CB8AC3E}">
        <p14:creationId xmlns:p14="http://schemas.microsoft.com/office/powerpoint/2010/main" val="30311923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4400" dirty="0" smtClean="0">
                <a:latin typeface="Times New Roman" panose="02020603050405020304" pitchFamily="18" charset="0"/>
                <a:cs typeface="Times New Roman" panose="02020603050405020304" pitchFamily="18" charset="0"/>
              </a:rPr>
              <a:t>ORTOPETİK ENGELLİ ÇOCUKLAR VE EĞİTİMLERİ</a:t>
            </a:r>
            <a:endParaRPr lang="tr-TR" sz="44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8556615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Bef>
                <a:spcPts val="800"/>
              </a:spcBef>
              <a:spcAft>
                <a:spcPts val="0"/>
              </a:spcAft>
            </a:pPr>
            <a:r>
              <a:rPr lang="tr-TR" b="1" dirty="0">
                <a:latin typeface="Times New Roman" panose="02020603050405020304" pitchFamily="18" charset="0"/>
                <a:ea typeface="Times New Roman" panose="02020603050405020304" pitchFamily="18" charset="0"/>
              </a:rPr>
              <a:t>Hafif derecede yetersizlik:</a:t>
            </a:r>
            <a:r>
              <a:rPr lang="tr-TR" dirty="0">
                <a:latin typeface="Times New Roman" panose="02020603050405020304" pitchFamily="18" charset="0"/>
                <a:ea typeface="Times New Roman" panose="02020603050405020304" pitchFamily="18" charset="0"/>
              </a:rPr>
              <a:t> Bireyin yaşamını sürdürmek için herhangi bir destekleyici araca veya alete gereksinim duymaması, yaşamını bağımsız veya çok az bağımlı olarak devam ettirmesi, herhangi bir tedavi veya eğitim durumunda motor ve algı becerilerinde gerileme olasılığının bulunması durumudur.</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21594352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Bef>
                <a:spcPts val="800"/>
              </a:spcBef>
              <a:spcAft>
                <a:spcPts val="0"/>
              </a:spcAft>
            </a:pPr>
            <a:r>
              <a:rPr lang="tr-TR" b="1" dirty="0">
                <a:latin typeface="Times New Roman" panose="02020603050405020304" pitchFamily="18" charset="0"/>
                <a:ea typeface="Times New Roman" panose="02020603050405020304" pitchFamily="18" charset="0"/>
              </a:rPr>
              <a:t>Orta derecedeki yetersizlik:</a:t>
            </a:r>
            <a:r>
              <a:rPr lang="tr-TR" dirty="0">
                <a:latin typeface="Times New Roman" panose="02020603050405020304" pitchFamily="18" charset="0"/>
                <a:ea typeface="Times New Roman" panose="02020603050405020304" pitchFamily="18" charset="0"/>
              </a:rPr>
              <a:t> Engelli olan bireyin yaşamını sürdürmede engelin tipine göre destek sağlayan bir araca gereksinim duymasıdır. Bireysel ihtiyaçlarını yardımcı araç (yürüme cihazı, koltuk değneği, uyarlanmış aletler </a:t>
            </a:r>
            <a:r>
              <a:rPr lang="tr-TR" dirty="0" err="1">
                <a:latin typeface="Times New Roman" panose="02020603050405020304" pitchFamily="18" charset="0"/>
                <a:ea typeface="Times New Roman" panose="02020603050405020304" pitchFamily="18" charset="0"/>
              </a:rPr>
              <a:t>vb</a:t>
            </a:r>
            <a:r>
              <a:rPr lang="tr-TR" dirty="0">
                <a:latin typeface="Times New Roman" panose="02020603050405020304" pitchFamily="18" charset="0"/>
                <a:ea typeface="Times New Roman" panose="02020603050405020304" pitchFamily="18" charset="0"/>
              </a:rPr>
              <a:t>) kullanarak gidermesi, okul başarısını ve yaşına uygun motor yeteneklerinin kazanılmasını etkileyen duyu-algı bozukluklarının olması durumudur.</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40884643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latin typeface="Times New Roman" panose="02020603050405020304" pitchFamily="18" charset="0"/>
                <a:ea typeface="Times New Roman" panose="02020603050405020304" pitchFamily="18" charset="0"/>
              </a:rPr>
              <a:t>Ağır derecede yetersizlik</a:t>
            </a:r>
            <a:r>
              <a:rPr lang="tr-TR" b="1" dirty="0" smtClean="0">
                <a:latin typeface="Times New Roman" panose="02020603050405020304" pitchFamily="18" charset="0"/>
                <a:ea typeface="Times New Roman" panose="02020603050405020304" pitchFamily="18" charset="0"/>
              </a:rPr>
              <a:t>:</a:t>
            </a:r>
          </a:p>
          <a:p>
            <a:pPr>
              <a:lnSpc>
                <a:spcPct val="150000"/>
              </a:lnSpc>
            </a:pPr>
            <a:r>
              <a:rPr lang="tr-TR" b="1"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Engelli bireyin herhangi bir yardımcı araca veya desteğe bağımlı olması, bireysel ihtiyaçlarını karşılamada tam bağımlı olması nedeniyle yardımsız yapamaması, okul başarısını ve yaşına uygun motor yeteneklerinin kazanılmasını engelleyen duyu-algı bozukluklarının olması durumudur </a:t>
            </a:r>
            <a:endParaRPr lang="tr-TR" dirty="0"/>
          </a:p>
        </p:txBody>
      </p:sp>
    </p:spTree>
    <p:extLst>
      <p:ext uri="{BB962C8B-B14F-4D97-AF65-F5344CB8AC3E}">
        <p14:creationId xmlns:p14="http://schemas.microsoft.com/office/powerpoint/2010/main" val="14810824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150000"/>
              </a:lnSpc>
              <a:spcBef>
                <a:spcPts val="800"/>
              </a:spcBef>
              <a:spcAft>
                <a:spcPts val="300"/>
              </a:spcAft>
            </a:pPr>
            <a:r>
              <a:rPr lang="tr-TR" b="1" dirty="0">
                <a:latin typeface="Times New Roman" panose="02020603050405020304" pitchFamily="18" charset="0"/>
              </a:rPr>
              <a:t>Ortopedik Engelin Oluştuğu Yere Göre Sınıflandırma</a:t>
            </a:r>
            <a:endParaRPr lang="tr-TR" sz="3200" b="1" i="1" dirty="0" smtClean="0">
              <a:effectLst/>
              <a:latin typeface="Times New Roman" panose="02020603050405020304" pitchFamily="18" charset="0"/>
            </a:endParaRPr>
          </a:p>
          <a:p>
            <a:pPr marL="179705">
              <a:lnSpc>
                <a:spcPct val="150000"/>
              </a:lnSpc>
              <a:spcBef>
                <a:spcPts val="800"/>
              </a:spcBef>
              <a:spcAft>
                <a:spcPts val="600"/>
              </a:spcAft>
            </a:pPr>
            <a:r>
              <a:rPr lang="tr-TR" dirty="0">
                <a:latin typeface="Times New Roman" panose="02020603050405020304" pitchFamily="18" charset="0"/>
                <a:ea typeface="Times New Roman" panose="02020603050405020304" pitchFamily="18" charset="0"/>
              </a:rPr>
              <a:t>Engelin oluştuğu yere göre yapılan sınıflandırmada ortopedik engelliler merkezi sinir sistemi ile ilgili yetersizlikler, kas iskelet sistemi ile ilgili yetersizlikler ve sağlık ile ilgili yetersizlikler olmak üzere üç grupta ele alınmaktadır.</a:t>
            </a:r>
          </a:p>
          <a:p>
            <a:endParaRPr lang="tr-TR" dirty="0"/>
          </a:p>
        </p:txBody>
      </p:sp>
    </p:spTree>
    <p:extLst>
      <p:ext uri="{BB962C8B-B14F-4D97-AF65-F5344CB8AC3E}">
        <p14:creationId xmlns:p14="http://schemas.microsoft.com/office/powerpoint/2010/main" val="4342256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Bef>
                <a:spcPts val="800"/>
              </a:spcBef>
              <a:spcAft>
                <a:spcPts val="0"/>
              </a:spcAft>
            </a:pPr>
            <a:r>
              <a:rPr lang="tr-TR" dirty="0">
                <a:latin typeface="Times New Roman" panose="02020603050405020304" pitchFamily="18" charset="0"/>
                <a:ea typeface="Times New Roman" panose="02020603050405020304" pitchFamily="18" charset="0"/>
              </a:rPr>
              <a:t>Sinir sistemi ile ilgili olarak ortaya çıkan ortopedik yetersizliklerden </a:t>
            </a:r>
            <a:r>
              <a:rPr lang="tr-TR" dirty="0" err="1">
                <a:latin typeface="Times New Roman" panose="02020603050405020304" pitchFamily="18" charset="0"/>
                <a:ea typeface="Times New Roman" panose="02020603050405020304" pitchFamily="18" charset="0"/>
              </a:rPr>
              <a:t>serebral</a:t>
            </a:r>
            <a:r>
              <a:rPr lang="tr-TR" dirty="0">
                <a:latin typeface="Times New Roman" panose="02020603050405020304" pitchFamily="18" charset="0"/>
                <a:ea typeface="Times New Roman" panose="02020603050405020304" pitchFamily="18" charset="0"/>
              </a:rPr>
              <a:t> </a:t>
            </a:r>
            <a:r>
              <a:rPr lang="tr-TR" dirty="0" err="1">
                <a:latin typeface="Times New Roman" panose="02020603050405020304" pitchFamily="18" charset="0"/>
                <a:ea typeface="Times New Roman" panose="02020603050405020304" pitchFamily="18" charset="0"/>
              </a:rPr>
              <a:t>palsi</a:t>
            </a:r>
            <a:r>
              <a:rPr lang="tr-TR" dirty="0">
                <a:latin typeface="Times New Roman" panose="02020603050405020304" pitchFamily="18" charset="0"/>
                <a:ea typeface="Times New Roman" panose="02020603050405020304" pitchFamily="18" charset="0"/>
              </a:rPr>
              <a:t>,  </a:t>
            </a:r>
            <a:r>
              <a:rPr lang="tr-TR" dirty="0" err="1">
                <a:latin typeface="Times New Roman" panose="02020603050405020304" pitchFamily="18" charset="0"/>
                <a:ea typeface="Times New Roman" panose="02020603050405020304" pitchFamily="18" charset="0"/>
              </a:rPr>
              <a:t>sipina</a:t>
            </a:r>
            <a:r>
              <a:rPr lang="tr-TR" dirty="0">
                <a:latin typeface="Times New Roman" panose="02020603050405020304" pitchFamily="18" charset="0"/>
                <a:ea typeface="Times New Roman" panose="02020603050405020304" pitchFamily="18" charset="0"/>
              </a:rPr>
              <a:t> </a:t>
            </a:r>
            <a:r>
              <a:rPr lang="tr-TR" dirty="0" err="1">
                <a:latin typeface="Times New Roman" panose="02020603050405020304" pitchFamily="18" charset="0"/>
                <a:ea typeface="Times New Roman" panose="02020603050405020304" pitchFamily="18" charset="0"/>
              </a:rPr>
              <a:t>bifida</a:t>
            </a:r>
            <a:r>
              <a:rPr lang="tr-TR" dirty="0">
                <a:latin typeface="Times New Roman" panose="02020603050405020304" pitchFamily="18" charset="0"/>
                <a:ea typeface="Times New Roman" panose="02020603050405020304" pitchFamily="18" charset="0"/>
              </a:rPr>
              <a:t>, çocuk felci, </a:t>
            </a:r>
            <a:r>
              <a:rPr lang="tr-TR" dirty="0" err="1">
                <a:latin typeface="Times New Roman" panose="02020603050405020304" pitchFamily="18" charset="0"/>
                <a:ea typeface="Times New Roman" panose="02020603050405020304" pitchFamily="18" charset="0"/>
              </a:rPr>
              <a:t>multiple</a:t>
            </a:r>
            <a:r>
              <a:rPr lang="tr-TR" dirty="0">
                <a:latin typeface="Times New Roman" panose="02020603050405020304" pitchFamily="18" charset="0"/>
                <a:ea typeface="Times New Roman" panose="02020603050405020304" pitchFamily="18" charset="0"/>
              </a:rPr>
              <a:t> </a:t>
            </a:r>
            <a:r>
              <a:rPr lang="tr-TR" dirty="0" err="1">
                <a:latin typeface="Times New Roman" panose="02020603050405020304" pitchFamily="18" charset="0"/>
                <a:ea typeface="Times New Roman" panose="02020603050405020304" pitchFamily="18" charset="0"/>
              </a:rPr>
              <a:t>sklerosis</a:t>
            </a:r>
            <a:r>
              <a:rPr lang="tr-TR" dirty="0">
                <a:latin typeface="Times New Roman" panose="02020603050405020304" pitchFamily="18" charset="0"/>
                <a:ea typeface="Times New Roman" panose="02020603050405020304" pitchFamily="18" charset="0"/>
              </a:rPr>
              <a:t>, omurilik zedelenmesi ve </a:t>
            </a:r>
            <a:r>
              <a:rPr lang="tr-TR" dirty="0" err="1">
                <a:latin typeface="Times New Roman" panose="02020603050405020304" pitchFamily="18" charset="0"/>
                <a:ea typeface="Times New Roman" panose="02020603050405020304" pitchFamily="18" charset="0"/>
              </a:rPr>
              <a:t>travmatik</a:t>
            </a:r>
            <a:r>
              <a:rPr lang="tr-TR" dirty="0">
                <a:latin typeface="Times New Roman" panose="02020603050405020304" pitchFamily="18" charset="0"/>
                <a:ea typeface="Times New Roman" panose="02020603050405020304" pitchFamily="18" charset="0"/>
              </a:rPr>
              <a:t> beyin yaralanmaları ve </a:t>
            </a:r>
            <a:r>
              <a:rPr lang="tr-TR" dirty="0" err="1">
                <a:latin typeface="Times New Roman" panose="02020603050405020304" pitchFamily="18" charset="0"/>
                <a:ea typeface="Times New Roman" panose="02020603050405020304" pitchFamily="18" charset="0"/>
              </a:rPr>
              <a:t>Rett</a:t>
            </a:r>
            <a:r>
              <a:rPr lang="tr-TR" dirty="0">
                <a:latin typeface="Times New Roman" panose="02020603050405020304" pitchFamily="18" charset="0"/>
                <a:ea typeface="Times New Roman" panose="02020603050405020304" pitchFamily="18" charset="0"/>
              </a:rPr>
              <a:t> sendromu en çok görülen çeşitleridir.</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8869603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Bef>
                <a:spcPts val="800"/>
              </a:spcBef>
              <a:spcAft>
                <a:spcPts val="0"/>
              </a:spcAft>
            </a:pPr>
            <a:r>
              <a:rPr lang="tr-TR" b="1" dirty="0">
                <a:latin typeface="Times New Roman" panose="02020603050405020304" pitchFamily="18" charset="0"/>
              </a:rPr>
              <a:t>Kas İskelet Sistemi İle İlgili Yetersizlikler</a:t>
            </a:r>
          </a:p>
          <a:p>
            <a:r>
              <a:rPr lang="tr-TR" dirty="0">
                <a:latin typeface="Times New Roman" panose="02020603050405020304" pitchFamily="18" charset="0"/>
                <a:ea typeface="Times New Roman" panose="02020603050405020304" pitchFamily="18" charset="0"/>
              </a:rPr>
              <a:t>Kas iskelet sistemi ile ilgili yetersizlikler kemik, eklem ve kaslarla ilgili yetersizlikleri içermektedir. Kas iskelet problemleri çocuğun ayaklarını, kollarını, eklemlerini ya da omurlarını etkilemesi nedeniyle çocuğun yürümesi, ayakta durması, konuşması ya da ellerini kullanması güç olmaktadır. Kas iskelet sistemi ile ilgili yetersizlikler doğuştan olabileceği gibi sonradan da kazanılabilir. Kalıtımsal bozukluklar, bulaşıcı hastalıklar ya da gelişimsel yetersizlikler kas iskelet sistemi ile ilgili yetersizliklerin nedenleri arasında yer almaktadır </a:t>
            </a:r>
            <a:endParaRPr lang="tr-TR" dirty="0"/>
          </a:p>
        </p:txBody>
      </p:sp>
    </p:spTree>
    <p:extLst>
      <p:ext uri="{BB962C8B-B14F-4D97-AF65-F5344CB8AC3E}">
        <p14:creationId xmlns:p14="http://schemas.microsoft.com/office/powerpoint/2010/main" val="19392010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lnSpc>
                <a:spcPct val="150000"/>
              </a:lnSpc>
              <a:spcBef>
                <a:spcPts val="800"/>
              </a:spcBef>
              <a:spcAft>
                <a:spcPts val="0"/>
              </a:spcAft>
            </a:pPr>
            <a:r>
              <a:rPr lang="tr-TR" b="1" dirty="0">
                <a:latin typeface="Times New Roman" panose="02020603050405020304" pitchFamily="18" charset="0"/>
                <a:ea typeface="Times New Roman" panose="02020603050405020304" pitchFamily="18" charset="0"/>
              </a:rPr>
              <a:t>Sağlıkla İlgili Yetersizlikler</a:t>
            </a:r>
          </a:p>
          <a:p>
            <a:pPr algn="just">
              <a:lnSpc>
                <a:spcPct val="150000"/>
              </a:lnSpc>
              <a:spcBef>
                <a:spcPts val="800"/>
              </a:spcBef>
              <a:spcAft>
                <a:spcPts val="0"/>
              </a:spcAft>
            </a:pPr>
            <a:r>
              <a:rPr lang="tr-TR" dirty="0">
                <a:latin typeface="Times New Roman" panose="02020603050405020304" pitchFamily="18" charset="0"/>
                <a:ea typeface="Times New Roman" panose="02020603050405020304" pitchFamily="18" charset="0"/>
              </a:rPr>
              <a:t>Çocuklarda uzun süre görülen halsizlik, yorgunluk, bitkinlik, iştahsızlık, günlük aktivitelerini yerine getirmede yetersizlik sağlıkla ilgili yetersizliklerin belirtileri arasında yer almaktadır. Sağlıkla ilgili yetersizliklerden epilepsi, astım, şeker hastalığı, </a:t>
            </a:r>
            <a:r>
              <a:rPr lang="tr-TR" dirty="0" err="1">
                <a:latin typeface="Times New Roman" panose="02020603050405020304" pitchFamily="18" charset="0"/>
                <a:ea typeface="Times New Roman" panose="02020603050405020304" pitchFamily="18" charset="0"/>
              </a:rPr>
              <a:t>kistik</a:t>
            </a:r>
            <a:r>
              <a:rPr lang="tr-TR" dirty="0">
                <a:latin typeface="Times New Roman" panose="02020603050405020304" pitchFamily="18" charset="0"/>
                <a:ea typeface="Times New Roman" panose="02020603050405020304" pitchFamily="18" charset="0"/>
              </a:rPr>
              <a:t> </a:t>
            </a:r>
            <a:r>
              <a:rPr lang="tr-TR" dirty="0" err="1">
                <a:latin typeface="Times New Roman" panose="02020603050405020304" pitchFamily="18" charset="0"/>
                <a:ea typeface="Times New Roman" panose="02020603050405020304" pitchFamily="18" charset="0"/>
              </a:rPr>
              <a:t>fibrosiz,hemofili</a:t>
            </a:r>
            <a:r>
              <a:rPr lang="tr-TR" dirty="0">
                <a:latin typeface="Times New Roman" panose="02020603050405020304" pitchFamily="18" charset="0"/>
                <a:ea typeface="Times New Roman" panose="02020603050405020304" pitchFamily="18" charset="0"/>
              </a:rPr>
              <a:t>, yanıklar, AİDS, kanser en yaygın hastalıklar arasında yer almaktadır.</a:t>
            </a:r>
            <a:endParaRPr lang="tr-TR" b="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2350254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Bef>
                <a:spcPts val="800"/>
              </a:spcBef>
              <a:spcAft>
                <a:spcPts val="0"/>
              </a:spcAft>
            </a:pPr>
            <a:r>
              <a:rPr lang="tr-TR" sz="2000" b="1" dirty="0">
                <a:latin typeface="Times New Roman" panose="02020603050405020304" pitchFamily="18" charset="0"/>
              </a:rPr>
              <a:t>ORTOPEDİK ENGELLİ ÇOCUKLARDA TANI VE DEĞERLENDİRME</a:t>
            </a:r>
            <a:endParaRPr lang="tr-TR" sz="2000" b="1" i="1" dirty="0">
              <a:latin typeface="Times New Roman" panose="02020603050405020304" pitchFamily="18" charset="0"/>
            </a:endParaRPr>
          </a:p>
          <a:p>
            <a:pPr algn="just">
              <a:lnSpc>
                <a:spcPct val="150000"/>
              </a:lnSpc>
              <a:spcBef>
                <a:spcPts val="800"/>
              </a:spcBef>
              <a:spcAft>
                <a:spcPts val="0"/>
              </a:spcAft>
            </a:pPr>
            <a:r>
              <a:rPr lang="tr-TR" dirty="0">
                <a:latin typeface="Times New Roman" panose="02020603050405020304" pitchFamily="18" charset="0"/>
                <a:ea typeface="Times New Roman" panose="02020603050405020304" pitchFamily="18" charset="0"/>
              </a:rPr>
              <a:t>Ortopedik engelli olan çocukların tanılanması tıbbi ve </a:t>
            </a:r>
            <a:r>
              <a:rPr lang="tr-TR" dirty="0" err="1">
                <a:latin typeface="Times New Roman" panose="02020603050405020304" pitchFamily="18" charset="0"/>
                <a:ea typeface="Times New Roman" panose="02020603050405020304" pitchFamily="18" charset="0"/>
              </a:rPr>
              <a:t>psikometrik</a:t>
            </a:r>
            <a:r>
              <a:rPr lang="tr-TR" dirty="0">
                <a:latin typeface="Times New Roman" panose="02020603050405020304" pitchFamily="18" charset="0"/>
                <a:ea typeface="Times New Roman" panose="02020603050405020304" pitchFamily="18" charset="0"/>
              </a:rPr>
              <a:t> verilere göre olmakta ve tanılama doktor tarafından yapılmaktadır.</a:t>
            </a:r>
            <a:endParaRPr lang="tr-TR" b="1" dirty="0">
              <a:latin typeface="Times New Roman" panose="02020603050405020304" pitchFamily="18" charset="0"/>
              <a:ea typeface="Times New Roman" panose="02020603050405020304" pitchFamily="18" charset="0"/>
            </a:endParaRPr>
          </a:p>
          <a:p>
            <a:r>
              <a:rPr lang="tr-TR" dirty="0">
                <a:latin typeface="Times New Roman" panose="02020603050405020304" pitchFamily="18" charset="0"/>
                <a:ea typeface="Times New Roman" panose="02020603050405020304" pitchFamily="18" charset="0"/>
              </a:rPr>
              <a:t>Tıbbi veriler</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yetersizliği oluşturan nedenler, yetersizliğin oluş zamanı, yeri ve derecesi nasıl bir gelişim göstereceğine ilişkin verilerden oluşmaktadır</a:t>
            </a:r>
            <a:endParaRPr lang="tr-TR" dirty="0"/>
          </a:p>
        </p:txBody>
      </p:sp>
    </p:spTree>
    <p:extLst>
      <p:ext uri="{BB962C8B-B14F-4D97-AF65-F5344CB8AC3E}">
        <p14:creationId xmlns:p14="http://schemas.microsoft.com/office/powerpoint/2010/main" val="34758097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600" dirty="0">
                <a:latin typeface="Times New Roman" panose="02020603050405020304" pitchFamily="18" charset="0"/>
                <a:ea typeface="Times New Roman" panose="02020603050405020304" pitchFamily="18" charset="0"/>
              </a:rPr>
              <a:t>Değerlendirmenin amacı, çocuğun eğitiminde ne derece ilerlediğini ölçebilme, sonraki dönemlerde ne tip eğitimin çocuğa yararlı olabileceği konusunda önerilerde bulunabilme ve çocuğa uygun eğitim programlarını hazırlayabilmedir. </a:t>
            </a:r>
            <a:endParaRPr lang="tr-TR" sz="3600" dirty="0"/>
          </a:p>
        </p:txBody>
      </p:sp>
    </p:spTree>
    <p:extLst>
      <p:ext uri="{BB962C8B-B14F-4D97-AF65-F5344CB8AC3E}">
        <p14:creationId xmlns:p14="http://schemas.microsoft.com/office/powerpoint/2010/main" val="31445592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Bef>
                <a:spcPts val="800"/>
              </a:spcBef>
              <a:spcAft>
                <a:spcPts val="0"/>
              </a:spcAft>
            </a:pPr>
            <a:r>
              <a:rPr lang="tr-TR" b="1" dirty="0">
                <a:latin typeface="Times New Roman" panose="02020603050405020304" pitchFamily="18" charset="0"/>
              </a:rPr>
              <a:t>ORTOPEDİK ENGELLİ ÇOCUKLARIN EĞİTİMLERİ    </a:t>
            </a:r>
            <a:endParaRPr lang="tr-TR" b="1" i="1" dirty="0">
              <a:latin typeface="Times New Roman" panose="02020603050405020304" pitchFamily="18" charset="0"/>
            </a:endParaRPr>
          </a:p>
          <a:p>
            <a:r>
              <a:rPr lang="tr-TR" sz="3200" dirty="0">
                <a:latin typeface="Times New Roman" panose="02020603050405020304" pitchFamily="18" charset="0"/>
                <a:ea typeface="Times New Roman" panose="02020603050405020304" pitchFamily="18" charset="0"/>
              </a:rPr>
              <a:t>Ortopedik engeli olan çocukların yetersizlikleri daha çok hareketlerle ilişkili olmasından dolayı çocuklar kaynaştırma eğitimi dahilinde normal okullara ve özel eğitim okullarına devam etmektedirler</a:t>
            </a:r>
            <a:r>
              <a:rPr lang="tr-TR" i="1" dirty="0">
                <a:latin typeface="Times New Roman" panose="02020603050405020304" pitchFamily="18" charset="0"/>
                <a:ea typeface="Times New Roman" panose="02020603050405020304" pitchFamily="18" charset="0"/>
              </a:rPr>
              <a:t>. </a:t>
            </a:r>
            <a:endParaRPr lang="tr-TR" dirty="0"/>
          </a:p>
        </p:txBody>
      </p:sp>
    </p:spTree>
    <p:extLst>
      <p:ext uri="{BB962C8B-B14F-4D97-AF65-F5344CB8AC3E}">
        <p14:creationId xmlns:p14="http://schemas.microsoft.com/office/powerpoint/2010/main" val="27754942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imes New Roman" panose="02020603050405020304" pitchFamily="18" charset="0"/>
                <a:ea typeface="Times New Roman" panose="02020603050405020304" pitchFamily="18" charset="0"/>
              </a:rPr>
              <a:t>573 sayılı Özel Eğitim Hakkında Kanun Hükmünde Kararname Hükümlerine dayanılarak hazırlanan Milli Eğitim Bakanlığı Özel Eğitim Hizmetleri Yönetmeliği’nde ortopedik engel ‘iskelet, kas ve eklemlerdeki hastalık, bozukluk ya da yetersizlikten dolayı bireyin eğitim performansının ve sosyal uyumunun olumsuz yönde etkilenmesi durumu olarak tanımlanmaktadır </a:t>
            </a:r>
            <a:endParaRPr lang="tr-TR" dirty="0"/>
          </a:p>
        </p:txBody>
      </p:sp>
    </p:spTree>
    <p:extLst>
      <p:ext uri="{BB962C8B-B14F-4D97-AF65-F5344CB8AC3E}">
        <p14:creationId xmlns:p14="http://schemas.microsoft.com/office/powerpoint/2010/main" val="20939944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pPr algn="just">
              <a:lnSpc>
                <a:spcPct val="150000"/>
              </a:lnSpc>
              <a:spcBef>
                <a:spcPts val="800"/>
              </a:spcBef>
            </a:pPr>
            <a:r>
              <a:rPr lang="tr-TR" b="1" dirty="0">
                <a:latin typeface="Times New Roman" panose="02020603050405020304" pitchFamily="18" charset="0"/>
                <a:ea typeface="Times New Roman" panose="02020603050405020304" pitchFamily="18" charset="0"/>
              </a:rPr>
              <a:t>Ortopedik engelli çocukların eğitiminde şu kriterler dikkate alınmalıdır:</a:t>
            </a:r>
          </a:p>
          <a:p>
            <a:pPr marL="342900" lvl="0" indent="-342900" algn="just">
              <a:lnSpc>
                <a:spcPct val="150000"/>
              </a:lnSpc>
              <a:spcBef>
                <a:spcPts val="800"/>
              </a:spcBef>
              <a:spcAft>
                <a:spcPts val="0"/>
              </a:spcAft>
              <a:buFont typeface="Symbol" panose="05050102010706020507" pitchFamily="18" charset="2"/>
              <a:buChar char=""/>
              <a:tabLst>
                <a:tab pos="228600" algn="l"/>
              </a:tabLst>
            </a:pPr>
            <a:r>
              <a:rPr lang="tr-TR" dirty="0">
                <a:latin typeface="Times New Roman" panose="02020603050405020304" pitchFamily="18" charset="0"/>
                <a:ea typeface="Times New Roman" panose="02020603050405020304" pitchFamily="18" charset="0"/>
              </a:rPr>
              <a:t>Çocuğun engeline erken tanı konulmalı ve çocuk psikolojik ve tıbbi açıdan </a:t>
            </a:r>
            <a:r>
              <a:rPr lang="tr-TR" dirty="0" err="1" smtClean="0">
                <a:latin typeface="Times New Roman" panose="02020603050405020304" pitchFamily="18" charset="0"/>
                <a:ea typeface="Times New Roman" panose="02020603050405020304" pitchFamily="18" charset="0"/>
              </a:rPr>
              <a:t>değerlendirilmelidir.Çocuğun</a:t>
            </a: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engelinin zamanı ve nedeni saptanmalıdır.</a:t>
            </a:r>
          </a:p>
          <a:p>
            <a:pPr marL="342900" lvl="0" indent="-342900" algn="just">
              <a:lnSpc>
                <a:spcPct val="150000"/>
              </a:lnSpc>
              <a:spcBef>
                <a:spcPts val="800"/>
              </a:spcBef>
              <a:spcAft>
                <a:spcPts val="0"/>
              </a:spcAft>
              <a:buFont typeface="Symbol" panose="05050102010706020507" pitchFamily="18" charset="2"/>
              <a:buChar char=""/>
              <a:tabLst>
                <a:tab pos="228600" algn="l"/>
              </a:tabLst>
            </a:pPr>
            <a:r>
              <a:rPr lang="tr-TR" dirty="0">
                <a:latin typeface="Times New Roman" panose="02020603050405020304" pitchFamily="18" charset="0"/>
                <a:ea typeface="Times New Roman" panose="02020603050405020304" pitchFamily="18" charset="0"/>
              </a:rPr>
              <a:t>Ortopedik engelli çocuğun yetenek ve becerileri belirlenmelidir.</a:t>
            </a:r>
          </a:p>
          <a:p>
            <a:pPr marL="342900" lvl="0" indent="-342900" algn="just">
              <a:lnSpc>
                <a:spcPct val="150000"/>
              </a:lnSpc>
              <a:spcBef>
                <a:spcPts val="800"/>
              </a:spcBef>
              <a:spcAft>
                <a:spcPts val="0"/>
              </a:spcAft>
              <a:buFont typeface="Symbol" panose="05050102010706020507" pitchFamily="18" charset="2"/>
              <a:buChar char=""/>
              <a:tabLst>
                <a:tab pos="228600" algn="l"/>
              </a:tabLst>
            </a:pPr>
            <a:r>
              <a:rPr lang="tr-TR" dirty="0">
                <a:latin typeface="Times New Roman" panose="02020603050405020304" pitchFamily="18" charset="0"/>
                <a:ea typeface="Times New Roman" panose="02020603050405020304" pitchFamily="18" charset="0"/>
              </a:rPr>
              <a:t>Çocuğun eğitimine erken başlanmalı ve aile ile işbirliği yapılmalıdır.</a:t>
            </a:r>
          </a:p>
          <a:p>
            <a:pPr marL="342900" lvl="0" indent="-342900" algn="just">
              <a:lnSpc>
                <a:spcPct val="150000"/>
              </a:lnSpc>
              <a:spcBef>
                <a:spcPts val="800"/>
              </a:spcBef>
              <a:spcAft>
                <a:spcPts val="0"/>
              </a:spcAft>
              <a:buFont typeface="Symbol" panose="05050102010706020507" pitchFamily="18" charset="2"/>
              <a:buChar char=""/>
              <a:tabLst>
                <a:tab pos="228600" algn="l"/>
              </a:tabLst>
            </a:pPr>
            <a:r>
              <a:rPr lang="tr-TR" dirty="0">
                <a:latin typeface="Times New Roman" panose="02020603050405020304" pitchFamily="18" charset="0"/>
                <a:ea typeface="Times New Roman" panose="02020603050405020304" pitchFamily="18" charset="0"/>
              </a:rPr>
              <a:t>Çocukların eğitimleri için gerekli olabilecek gerekli malzemeler sağlanmalıdır.</a:t>
            </a:r>
          </a:p>
          <a:p>
            <a:r>
              <a:rPr lang="tr-TR" dirty="0">
                <a:latin typeface="Times New Roman" panose="02020603050405020304" pitchFamily="18" charset="0"/>
                <a:ea typeface="Times New Roman" panose="02020603050405020304" pitchFamily="18" charset="0"/>
              </a:rPr>
              <a:t>Ortopedik engelli çocukların eğitiminde </a:t>
            </a:r>
            <a:r>
              <a:rPr lang="tr-TR" dirty="0" err="1">
                <a:latin typeface="Times New Roman" panose="02020603050405020304" pitchFamily="18" charset="0"/>
                <a:ea typeface="Times New Roman" panose="02020603050405020304" pitchFamily="18" charset="0"/>
              </a:rPr>
              <a:t>disiplinlerarası</a:t>
            </a:r>
            <a:r>
              <a:rPr lang="tr-TR" dirty="0">
                <a:latin typeface="Times New Roman" panose="02020603050405020304" pitchFamily="18" charset="0"/>
                <a:ea typeface="Times New Roman" panose="02020603050405020304" pitchFamily="18" charset="0"/>
              </a:rPr>
              <a:t> (doktora, psikolog, fizyoterapist konuşma terapisti, öğretmen) çalışma yapılmalıdır </a:t>
            </a:r>
            <a:endParaRPr lang="tr-TR" dirty="0"/>
          </a:p>
        </p:txBody>
      </p:sp>
    </p:spTree>
    <p:extLst>
      <p:ext uri="{BB962C8B-B14F-4D97-AF65-F5344CB8AC3E}">
        <p14:creationId xmlns:p14="http://schemas.microsoft.com/office/powerpoint/2010/main" val="18349758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342900" lvl="0" indent="-342900" defTabSz="457200" fontAlgn="base">
              <a:lnSpc>
                <a:spcPct val="150000"/>
              </a:lnSpc>
              <a:buClr>
                <a:srgbClr val="A53010"/>
              </a:buClr>
              <a:buFont typeface="Wingdings 3" charset="2"/>
              <a:buChar char=""/>
            </a:pPr>
            <a:r>
              <a:rPr lang="tr-TR" sz="2000" dirty="0">
                <a:solidFill>
                  <a:prstClr val="black">
                    <a:lumMod val="75000"/>
                    <a:lumOff val="25000"/>
                  </a:prstClr>
                </a:solidFill>
                <a:latin typeface="Times New Roman"/>
                <a:ea typeface="Times New Roman"/>
              </a:rPr>
              <a:t>KAYNAKLAR</a:t>
            </a:r>
          </a:p>
          <a:p>
            <a:pPr marL="742950" lvl="1" indent="-285750" defTabSz="457200" fontAlgn="base">
              <a:lnSpc>
                <a:spcPct val="100000"/>
              </a:lnSpc>
              <a:spcBef>
                <a:spcPts val="1000"/>
              </a:spcBef>
              <a:buClr>
                <a:srgbClr val="A53010"/>
              </a:buClr>
              <a:buFont typeface="Arial"/>
              <a:buChar char="•"/>
              <a:tabLst>
                <a:tab pos="914400" algn="l"/>
              </a:tabLst>
            </a:pPr>
            <a:r>
              <a:rPr lang="tr-TR" sz="2000" dirty="0" err="1">
                <a:solidFill>
                  <a:srgbClr val="000000"/>
                </a:solidFill>
                <a:latin typeface="Times New Roman"/>
                <a:cs typeface="Times New Roman"/>
              </a:rPr>
              <a:t>Aral,N</a:t>
            </a:r>
            <a:r>
              <a:rPr lang="tr-TR" sz="2000" dirty="0">
                <a:solidFill>
                  <a:srgbClr val="000000"/>
                </a:solidFill>
                <a:latin typeface="Times New Roman"/>
                <a:cs typeface="Times New Roman"/>
              </a:rPr>
              <a:t>., 2011.</a:t>
            </a:r>
            <a:r>
              <a:rPr lang="tr-TR" sz="2000" i="1" dirty="0">
                <a:solidFill>
                  <a:srgbClr val="000000"/>
                </a:solidFill>
                <a:latin typeface="Times New Roman"/>
                <a:cs typeface="Times New Roman"/>
              </a:rPr>
              <a:t> Okul Öncesi Eğitimde Kaynaştırma</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Yayınları.</a:t>
            </a:r>
            <a:endParaRPr lang="tr-TR" sz="2000" dirty="0">
              <a:solidFill>
                <a:prstClr val="black">
                  <a:lumMod val="75000"/>
                  <a:lumOff val="25000"/>
                </a:prstClr>
              </a:solidFill>
              <a:latin typeface="Times New Roman"/>
              <a:ea typeface="Times New Roman"/>
              <a:cs typeface="Times New Roman"/>
            </a:endParaRPr>
          </a:p>
          <a:p>
            <a:pPr marL="742950" lvl="1" indent="-285750" defTabSz="457200" fontAlgn="base">
              <a:lnSpc>
                <a:spcPct val="100000"/>
              </a:lnSpc>
              <a:spcBef>
                <a:spcPts val="1000"/>
              </a:spcBef>
              <a:buClr>
                <a:srgbClr val="A53010"/>
              </a:buClr>
              <a:buFont typeface="Arial"/>
              <a:buChar char="•"/>
              <a:tabLst>
                <a:tab pos="914400" algn="l"/>
              </a:tabLst>
            </a:pPr>
            <a:r>
              <a:rPr lang="tr-TR" sz="2000" dirty="0">
                <a:solidFill>
                  <a:srgbClr val="000000"/>
                </a:solidFill>
                <a:latin typeface="Times New Roman"/>
                <a:cs typeface="Times New Roman"/>
              </a:rPr>
              <a:t>Aral, N. ve Gürsoy, F. 2007. </a:t>
            </a:r>
            <a:r>
              <a:rPr lang="tr-TR" sz="2000" i="1" dirty="0">
                <a:solidFill>
                  <a:srgbClr val="000000"/>
                </a:solidFill>
                <a:latin typeface="Times New Roman"/>
                <a:cs typeface="Times New Roman"/>
              </a:rPr>
              <a:t>Özel eğitim gerektiren çocuklar ve özel eğitime giriş.</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Kültür Yayınları.</a:t>
            </a:r>
            <a:endParaRPr lang="tr-TR" sz="2000" dirty="0">
              <a:solidFill>
                <a:prstClr val="black">
                  <a:lumMod val="75000"/>
                  <a:lumOff val="25000"/>
                </a:prstClr>
              </a:solidFill>
              <a:latin typeface="Times New Roman"/>
              <a:ea typeface="Times New Roman"/>
              <a:cs typeface="Times New Roman"/>
            </a:endParaRPr>
          </a:p>
        </p:txBody>
      </p:sp>
    </p:spTree>
    <p:extLst>
      <p:ext uri="{BB962C8B-B14F-4D97-AF65-F5344CB8AC3E}">
        <p14:creationId xmlns:p14="http://schemas.microsoft.com/office/powerpoint/2010/main" val="8681085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lnSpc>
                <a:spcPct val="150000"/>
              </a:lnSpc>
              <a:spcBef>
                <a:spcPts val="800"/>
              </a:spcBef>
              <a:spcAft>
                <a:spcPts val="0"/>
              </a:spcAft>
            </a:pPr>
            <a:r>
              <a:rPr lang="tr-TR" b="1" dirty="0">
                <a:latin typeface="Times New Roman" panose="02020603050405020304" pitchFamily="18" charset="0"/>
                <a:ea typeface="Times New Roman" panose="02020603050405020304" pitchFamily="18" charset="0"/>
              </a:rPr>
              <a:t>ORTOPEDİK ENGELİN NEDENLERİ</a:t>
            </a:r>
          </a:p>
          <a:p>
            <a:pPr algn="just">
              <a:lnSpc>
                <a:spcPct val="150000"/>
              </a:lnSpc>
              <a:spcBef>
                <a:spcPts val="800"/>
              </a:spcBef>
              <a:spcAft>
                <a:spcPts val="0"/>
              </a:spcAft>
            </a:pPr>
            <a:r>
              <a:rPr lang="tr-TR" dirty="0" smtClean="0">
                <a:latin typeface="Times New Roman" panose="02020603050405020304" pitchFamily="18" charset="0"/>
                <a:ea typeface="Times New Roman" panose="02020603050405020304" pitchFamily="18" charset="0"/>
              </a:rPr>
              <a:t>Ortopedik </a:t>
            </a:r>
            <a:r>
              <a:rPr lang="tr-TR" dirty="0">
                <a:latin typeface="Times New Roman" panose="02020603050405020304" pitchFamily="18" charset="0"/>
                <a:ea typeface="Times New Roman" panose="02020603050405020304" pitchFamily="18" charset="0"/>
              </a:rPr>
              <a:t>engel ve süreğen hastalıkların </a:t>
            </a:r>
            <a:r>
              <a:rPr lang="tr-TR" dirty="0" smtClean="0">
                <a:latin typeface="Times New Roman" panose="02020603050405020304" pitchFamily="18" charset="0"/>
                <a:ea typeface="Times New Roman" panose="02020603050405020304" pitchFamily="18" charset="0"/>
              </a:rPr>
              <a:t>nedenleri</a:t>
            </a:r>
          </a:p>
          <a:p>
            <a:pPr algn="just">
              <a:lnSpc>
                <a:spcPct val="150000"/>
              </a:lnSpc>
              <a:spcBef>
                <a:spcPts val="800"/>
              </a:spcBef>
              <a:spcAft>
                <a:spcPts val="0"/>
              </a:spcAft>
            </a:pP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doğum öncesi</a:t>
            </a:r>
            <a:r>
              <a:rPr lang="tr-TR" dirty="0" smtClean="0">
                <a:latin typeface="Times New Roman" panose="02020603050405020304" pitchFamily="18" charset="0"/>
                <a:ea typeface="Times New Roman" panose="02020603050405020304" pitchFamily="18" charset="0"/>
              </a:rPr>
              <a:t>,</a:t>
            </a:r>
          </a:p>
          <a:p>
            <a:pPr algn="just">
              <a:lnSpc>
                <a:spcPct val="150000"/>
              </a:lnSpc>
              <a:spcBef>
                <a:spcPts val="800"/>
              </a:spcBef>
              <a:spcAft>
                <a:spcPts val="0"/>
              </a:spcAft>
            </a:pPr>
            <a:r>
              <a:rPr lang="tr-TR" dirty="0" smtClean="0">
                <a:latin typeface="Times New Roman" panose="02020603050405020304" pitchFamily="18" charset="0"/>
                <a:ea typeface="Times New Roman" panose="02020603050405020304" pitchFamily="18" charset="0"/>
              </a:rPr>
              <a:t>doğum </a:t>
            </a:r>
            <a:r>
              <a:rPr lang="tr-TR" dirty="0">
                <a:latin typeface="Times New Roman" panose="02020603050405020304" pitchFamily="18" charset="0"/>
                <a:ea typeface="Times New Roman" panose="02020603050405020304" pitchFamily="18" charset="0"/>
              </a:rPr>
              <a:t>anı </a:t>
            </a:r>
            <a:endParaRPr lang="tr-TR" dirty="0" smtClean="0">
              <a:latin typeface="Times New Roman" panose="02020603050405020304" pitchFamily="18" charset="0"/>
              <a:ea typeface="Times New Roman" panose="02020603050405020304" pitchFamily="18" charset="0"/>
            </a:endParaRPr>
          </a:p>
          <a:p>
            <a:pPr algn="just">
              <a:lnSpc>
                <a:spcPct val="150000"/>
              </a:lnSpc>
              <a:spcBef>
                <a:spcPts val="800"/>
              </a:spcBef>
              <a:spcAft>
                <a:spcPts val="0"/>
              </a:spcAft>
            </a:pPr>
            <a:r>
              <a:rPr lang="tr-TR" dirty="0" smtClean="0">
                <a:latin typeface="Times New Roman" panose="02020603050405020304" pitchFamily="18" charset="0"/>
                <a:ea typeface="Times New Roman" panose="02020603050405020304" pitchFamily="18" charset="0"/>
              </a:rPr>
              <a:t>doğum </a:t>
            </a:r>
            <a:r>
              <a:rPr lang="tr-TR" dirty="0">
                <a:latin typeface="Times New Roman" panose="02020603050405020304" pitchFamily="18" charset="0"/>
                <a:ea typeface="Times New Roman" panose="02020603050405020304" pitchFamily="18" charset="0"/>
              </a:rPr>
              <a:t>sonrası olmak üzere üç grupta toplanabilir.</a:t>
            </a:r>
            <a:endParaRPr lang="tr-TR" b="1"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237864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pPr algn="just">
              <a:lnSpc>
                <a:spcPct val="150000"/>
              </a:lnSpc>
              <a:spcBef>
                <a:spcPts val="800"/>
              </a:spcBef>
              <a:spcAft>
                <a:spcPts val="0"/>
              </a:spcAft>
            </a:pPr>
            <a:r>
              <a:rPr lang="tr-TR" b="1" dirty="0">
                <a:latin typeface="Times New Roman" panose="02020603050405020304" pitchFamily="18" charset="0"/>
                <a:ea typeface="Times New Roman" panose="02020603050405020304" pitchFamily="18" charset="0"/>
              </a:rPr>
              <a:t>Doğum Öncesi Nedenler</a:t>
            </a:r>
          </a:p>
          <a:p>
            <a:r>
              <a:rPr lang="tr-TR" dirty="0" smtClean="0">
                <a:latin typeface="Times New Roman" panose="02020603050405020304" pitchFamily="18" charset="0"/>
                <a:ea typeface="Times New Roman" panose="02020603050405020304" pitchFamily="18" charset="0"/>
              </a:rPr>
              <a:t>Kalıtım,</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akraba evlilikleri</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anne, baba arasındaki kan uyuşmazlığı</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anne-baba yaşı</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annenin kullandığı ilaçlar</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annenin hamilelik sırasında radyasyon</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X ışınlarına maruz kalması, anne adayının kızamık</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kızamıkçık, kabakulak gibi hastalıkları hamilelik sırasında geçirmesi</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annenin aşırı yorgunluk ve stres </a:t>
            </a:r>
            <a:r>
              <a:rPr lang="tr-TR" dirty="0" smtClean="0">
                <a:latin typeface="Times New Roman" panose="02020603050405020304" pitchFamily="18" charset="0"/>
                <a:ea typeface="Times New Roman" panose="02020603050405020304" pitchFamily="18" charset="0"/>
              </a:rPr>
              <a:t>yaşaması</a:t>
            </a:r>
          </a:p>
        </p:txBody>
      </p:sp>
    </p:spTree>
    <p:extLst>
      <p:ext uri="{BB962C8B-B14F-4D97-AF65-F5344CB8AC3E}">
        <p14:creationId xmlns:p14="http://schemas.microsoft.com/office/powerpoint/2010/main" val="26729485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r>
              <a:rPr lang="tr-TR" sz="1100" b="1" i="1" dirty="0" smtClean="0">
                <a:solidFill>
                  <a:prstClr val="black"/>
                </a:solidFill>
                <a:latin typeface="Times New Roman" panose="02020603050405020304" pitchFamily="18" charset="0"/>
                <a:ea typeface="Times New Roman" panose="02020603050405020304" pitchFamily="18" charset="0"/>
              </a:rPr>
              <a:t> </a:t>
            </a:r>
            <a:r>
              <a:rPr lang="tr-TR" sz="24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alkol ve uyuşturucu gibi maddeler kullanımı,</a:t>
            </a:r>
          </a:p>
          <a:p>
            <a:pPr lvl="0"/>
            <a:r>
              <a:rPr lang="tr-TR" sz="24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annenin sistemik bir hastalığının olması,</a:t>
            </a:r>
          </a:p>
          <a:p>
            <a:pPr lvl="0"/>
            <a:r>
              <a:rPr lang="tr-TR" sz="24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ailenin </a:t>
            </a:r>
            <a:r>
              <a:rPr lang="tr-TR" sz="2400" dirty="0" err="1">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sosyo</a:t>
            </a:r>
            <a:r>
              <a:rPr lang="tr-TR" sz="24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-ekonomik ve kültürel durumu,</a:t>
            </a:r>
          </a:p>
          <a:p>
            <a:pPr lvl="0"/>
            <a:r>
              <a:rPr lang="tr-TR" sz="24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kazalar, annenin çalışması,</a:t>
            </a:r>
          </a:p>
          <a:p>
            <a:pPr lvl="0"/>
            <a:r>
              <a:rPr lang="tr-TR" sz="24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hamilelik döneminde yaşanan psikolojik problemler,</a:t>
            </a:r>
          </a:p>
          <a:p>
            <a:pPr lvl="0"/>
            <a:r>
              <a:rPr lang="tr-TR" sz="24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anne adayının yetersiz ve dengesiz beslenmesi,</a:t>
            </a:r>
          </a:p>
          <a:p>
            <a:pPr lvl="0"/>
            <a:r>
              <a:rPr lang="tr-TR" sz="24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anne-babanın çocuk sahibi olmaya hazır olmamaları gibi nedenler doğum öncesi nedenler arasında yer almaktadır </a:t>
            </a:r>
            <a:endParaRPr lang="tr-TR" sz="2400" dirty="0">
              <a:solidFill>
                <a:prstClr val="black"/>
              </a:solidFill>
              <a:latin typeface="Times New Roman" panose="02020603050405020304" pitchFamily="18" charset="0"/>
              <a:cs typeface="Times New Roman" panose="02020603050405020304" pitchFamily="18" charset="0"/>
            </a:endParaRPr>
          </a:p>
          <a:p>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04742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algn="just">
              <a:lnSpc>
                <a:spcPct val="150000"/>
              </a:lnSpc>
              <a:spcBef>
                <a:spcPts val="800"/>
              </a:spcBef>
              <a:spcAft>
                <a:spcPts val="0"/>
              </a:spcAft>
            </a:pPr>
            <a:r>
              <a:rPr lang="tr-TR" b="1" dirty="0">
                <a:latin typeface="Times New Roman" panose="02020603050405020304" pitchFamily="18" charset="0"/>
                <a:ea typeface="Times New Roman" panose="02020603050405020304" pitchFamily="18" charset="0"/>
              </a:rPr>
              <a:t>Doğum Anı Nedenler</a:t>
            </a:r>
          </a:p>
          <a:p>
            <a:r>
              <a:rPr lang="tr-TR" dirty="0" smtClean="0">
                <a:latin typeface="Times New Roman" panose="02020603050405020304" pitchFamily="18" charset="0"/>
                <a:ea typeface="Times New Roman" panose="02020603050405020304" pitchFamily="18" charset="0"/>
              </a:rPr>
              <a:t>doğum </a:t>
            </a:r>
            <a:r>
              <a:rPr lang="tr-TR" dirty="0">
                <a:latin typeface="Times New Roman" panose="02020603050405020304" pitchFamily="18" charset="0"/>
                <a:ea typeface="Times New Roman" panose="02020603050405020304" pitchFamily="18" charset="0"/>
              </a:rPr>
              <a:t>sırasında yaşanan doğum travmaları</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annenin </a:t>
            </a:r>
            <a:r>
              <a:rPr lang="tr-TR" dirty="0" err="1">
                <a:latin typeface="Times New Roman" panose="02020603050405020304" pitchFamily="18" charset="0"/>
                <a:ea typeface="Times New Roman" panose="02020603050405020304" pitchFamily="18" charset="0"/>
              </a:rPr>
              <a:t>pelvisinin</a:t>
            </a:r>
            <a:r>
              <a:rPr lang="tr-TR" dirty="0">
                <a:latin typeface="Times New Roman" panose="02020603050405020304" pitchFamily="18" charset="0"/>
                <a:ea typeface="Times New Roman" panose="02020603050405020304" pitchFamily="18" charset="0"/>
              </a:rPr>
              <a:t> dar olması</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bebeğin kusurlu geliş şekilleri</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bebeğin boynuna kordonun dolanması gibi nedenlerle bebeğin oksijensiz alamaması</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forseps ve vakum gibi araçların uygun biçimde </a:t>
            </a:r>
            <a:r>
              <a:rPr lang="tr-TR" dirty="0" smtClean="0">
                <a:latin typeface="Times New Roman" panose="02020603050405020304" pitchFamily="18" charset="0"/>
                <a:ea typeface="Times New Roman" panose="02020603050405020304" pitchFamily="18" charset="0"/>
              </a:rPr>
              <a:t>kullanılmaması</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bebeğin başının çok fazla basınçla </a:t>
            </a:r>
            <a:r>
              <a:rPr lang="tr-TR" dirty="0" smtClean="0">
                <a:latin typeface="Times New Roman" panose="02020603050405020304" pitchFamily="18" charset="0"/>
                <a:ea typeface="Times New Roman" panose="02020603050405020304" pitchFamily="18" charset="0"/>
              </a:rPr>
              <a:t>karşılaşması,</a:t>
            </a:r>
          </a:p>
          <a:p>
            <a:r>
              <a:rPr lang="tr-TR" dirty="0" smtClean="0">
                <a:latin typeface="Times New Roman" panose="02020603050405020304" pitchFamily="18" charset="0"/>
                <a:ea typeface="Times New Roman" panose="02020603050405020304" pitchFamily="18" charset="0"/>
              </a:rPr>
              <a:t>erken </a:t>
            </a:r>
            <a:r>
              <a:rPr lang="tr-TR" dirty="0">
                <a:latin typeface="Times New Roman" panose="02020603050405020304" pitchFamily="18" charset="0"/>
                <a:ea typeface="Times New Roman" panose="02020603050405020304" pitchFamily="18" charset="0"/>
              </a:rPr>
              <a:t>ya da geç doğum, </a:t>
            </a:r>
            <a:endParaRPr lang="tr-TR" dirty="0" smtClean="0">
              <a:latin typeface="Times New Roman" panose="02020603050405020304" pitchFamily="18" charset="0"/>
              <a:ea typeface="Times New Roman" panose="02020603050405020304" pitchFamily="18" charset="0"/>
            </a:endParaRPr>
          </a:p>
          <a:p>
            <a:r>
              <a:rPr lang="tr-TR" dirty="0" smtClean="0">
                <a:latin typeface="Times New Roman" panose="02020603050405020304" pitchFamily="18" charset="0"/>
                <a:ea typeface="Times New Roman" panose="02020603050405020304" pitchFamily="18" charset="0"/>
              </a:rPr>
              <a:t>çoğul gebelikler</a:t>
            </a:r>
            <a:endParaRPr lang="tr-TR" dirty="0"/>
          </a:p>
        </p:txBody>
      </p:sp>
    </p:spTree>
    <p:extLst>
      <p:ext uri="{BB962C8B-B14F-4D97-AF65-F5344CB8AC3E}">
        <p14:creationId xmlns:p14="http://schemas.microsoft.com/office/powerpoint/2010/main" val="23679193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lnSpc>
                <a:spcPct val="150000"/>
              </a:lnSpc>
              <a:spcBef>
                <a:spcPts val="800"/>
              </a:spcBef>
              <a:spcAft>
                <a:spcPts val="0"/>
              </a:spcAft>
            </a:pPr>
            <a:r>
              <a:rPr lang="tr-TR" dirty="0">
                <a:latin typeface="Times New Roman" panose="02020603050405020304" pitchFamily="18" charset="0"/>
                <a:ea typeface="Times New Roman" panose="02020603050405020304" pitchFamily="18" charset="0"/>
              </a:rPr>
              <a:t>Doğum Sonrası Nedenler</a:t>
            </a:r>
          </a:p>
          <a:p>
            <a:r>
              <a:rPr lang="tr-TR" dirty="0">
                <a:latin typeface="Times New Roman" panose="02020603050405020304" pitchFamily="18" charset="0"/>
                <a:ea typeface="Times New Roman" panose="02020603050405020304" pitchFamily="18" charset="0"/>
              </a:rPr>
              <a:t>Bebeğin ilk yaşantıları</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çevresel uyarıcılar</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bebeğin ateşli bir hastalık veya havale geçirmesi</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bebeğin kanında fazla </a:t>
            </a:r>
            <a:r>
              <a:rPr lang="tr-TR" dirty="0" err="1">
                <a:latin typeface="Times New Roman" panose="02020603050405020304" pitchFamily="18" charset="0"/>
                <a:ea typeface="Times New Roman" panose="02020603050405020304" pitchFamily="18" charset="0"/>
              </a:rPr>
              <a:t>biluribin</a:t>
            </a:r>
            <a:r>
              <a:rPr lang="tr-TR" dirty="0">
                <a:latin typeface="Times New Roman" panose="02020603050405020304" pitchFamily="18" charset="0"/>
                <a:ea typeface="Times New Roman" panose="02020603050405020304" pitchFamily="18" charset="0"/>
              </a:rPr>
              <a:t> birikmesi sonucunda beyinin hasar görmesi</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bulaşıcı hastalıklar, bebeğin yetersiz ve dengesiz beslenmesi</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bebeğin ihmal ve istismar edilmesi</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düşme, </a:t>
            </a:r>
            <a:endParaRPr lang="tr-TR" dirty="0" smtClean="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209839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lvl="0"/>
            <a:r>
              <a:rPr lang="tr-TR"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trafik kazası gibi travmalara maruz kalması,</a:t>
            </a:r>
          </a:p>
          <a:p>
            <a:pPr lvl="0"/>
            <a:r>
              <a:rPr lang="tr-TR"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akran grupları,</a:t>
            </a:r>
          </a:p>
          <a:p>
            <a:pPr lvl="0"/>
            <a:r>
              <a:rPr lang="tr-TR"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dirty="0" err="1">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sosyo</a:t>
            </a:r>
            <a:r>
              <a:rPr lang="tr-TR"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ekonomik ve kültürel düzey, </a:t>
            </a:r>
          </a:p>
          <a:p>
            <a:pPr lvl="0"/>
            <a:r>
              <a:rPr lang="tr-TR"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kitle iletişim araçları, </a:t>
            </a:r>
          </a:p>
          <a:p>
            <a:pPr lvl="0"/>
            <a:r>
              <a:rPr lang="tr-TR"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savaşlar gibi olumsuz çevre koşulları doğum sonrası nedenler olarak ele alınabilir </a:t>
            </a:r>
            <a:endParaRPr lang="tr-TR" dirty="0">
              <a:solidFill>
                <a:prstClr val="black"/>
              </a:solidFill>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60909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nSpc>
                <a:spcPct val="150000"/>
              </a:lnSpc>
              <a:spcBef>
                <a:spcPts val="800"/>
              </a:spcBef>
              <a:spcAft>
                <a:spcPts val="0"/>
              </a:spcAft>
            </a:pPr>
            <a:r>
              <a:rPr lang="tr-TR" sz="2400" b="1" dirty="0">
                <a:latin typeface="Times New Roman" panose="02020603050405020304" pitchFamily="18" charset="0"/>
                <a:ea typeface="Times New Roman" panose="02020603050405020304" pitchFamily="18" charset="0"/>
              </a:rPr>
              <a:t>ORTOPEDİK ENGELLİ ÇOCUKLARIN SINIFLANDIRILMASI</a:t>
            </a:r>
            <a:br>
              <a:rPr lang="tr-TR" sz="2400" b="1" dirty="0">
                <a:latin typeface="Times New Roman" panose="02020603050405020304" pitchFamily="18" charset="0"/>
                <a:ea typeface="Times New Roman" panose="02020603050405020304" pitchFamily="18" charset="0"/>
              </a:rPr>
            </a:br>
            <a:endParaRPr lang="tr-TR" sz="2400" dirty="0"/>
          </a:p>
        </p:txBody>
      </p:sp>
      <p:sp>
        <p:nvSpPr>
          <p:cNvPr id="3" name="İçerik Yer Tutucusu 2"/>
          <p:cNvSpPr>
            <a:spLocks noGrp="1"/>
          </p:cNvSpPr>
          <p:nvPr>
            <p:ph idx="1"/>
          </p:nvPr>
        </p:nvSpPr>
        <p:spPr/>
        <p:txBody>
          <a:bodyPr/>
          <a:lstStyle/>
          <a:p>
            <a:pPr marL="179705">
              <a:lnSpc>
                <a:spcPct val="150000"/>
              </a:lnSpc>
              <a:spcBef>
                <a:spcPts val="800"/>
              </a:spcBef>
              <a:spcAft>
                <a:spcPts val="600"/>
              </a:spcAft>
            </a:pPr>
            <a:r>
              <a:rPr lang="tr-TR" b="1" dirty="0">
                <a:latin typeface="Times New Roman" panose="02020603050405020304" pitchFamily="18" charset="0"/>
                <a:ea typeface="Times New Roman" panose="02020603050405020304" pitchFamily="18" charset="0"/>
              </a:rPr>
              <a:t>Ortopedik Engelin Derecesine Göre Sınıflandırma</a:t>
            </a:r>
            <a:endParaRPr lang="tr-TR" dirty="0">
              <a:latin typeface="Times New Roman" panose="02020603050405020304" pitchFamily="18" charset="0"/>
              <a:ea typeface="Times New Roman" panose="02020603050405020304" pitchFamily="18" charset="0"/>
            </a:endParaRPr>
          </a:p>
          <a:p>
            <a:pPr algn="just">
              <a:lnSpc>
                <a:spcPct val="150000"/>
              </a:lnSpc>
              <a:spcBef>
                <a:spcPts val="800"/>
              </a:spcBef>
              <a:spcAft>
                <a:spcPts val="0"/>
              </a:spcAft>
            </a:pPr>
            <a:r>
              <a:rPr lang="tr-TR" dirty="0">
                <a:latin typeface="Times New Roman" panose="02020603050405020304" pitchFamily="18" charset="0"/>
                <a:ea typeface="Times New Roman" panose="02020603050405020304" pitchFamily="18" charset="0"/>
              </a:rPr>
              <a:t>Engelin derecesine göre yapılan sınıflandırmada ortopedik engelliler; hafif, orta ve ağır derecede yetersizlik olmak üzere üç gruba ayrılmaktadır.</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324702675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914</Words>
  <Application>Microsoft Office PowerPoint</Application>
  <PresentationFormat>Geniş ekran</PresentationFormat>
  <Paragraphs>76</Paragraphs>
  <Slides>21</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21</vt:i4>
      </vt:variant>
    </vt:vector>
  </HeadingPairs>
  <TitlesOfParts>
    <vt:vector size="28" baseType="lpstr">
      <vt:lpstr>Arial</vt:lpstr>
      <vt:lpstr>Calibri</vt:lpstr>
      <vt:lpstr>Calibri Light</vt:lpstr>
      <vt:lpstr>Symbol</vt:lpstr>
      <vt:lpstr>Times New Roman</vt:lpstr>
      <vt:lpstr>Wingdings 3</vt:lpstr>
      <vt:lpstr>Office Teması</vt:lpstr>
      <vt:lpstr>ORTOPETİK ENGELLİ ÇOCUKLAR VE EĞİTİMLERİ</vt:lpstr>
      <vt:lpstr>PowerPoint Sunusu</vt:lpstr>
      <vt:lpstr>PowerPoint Sunusu</vt:lpstr>
      <vt:lpstr>PowerPoint Sunusu</vt:lpstr>
      <vt:lpstr>PowerPoint Sunusu</vt:lpstr>
      <vt:lpstr>PowerPoint Sunusu</vt:lpstr>
      <vt:lpstr>PowerPoint Sunusu</vt:lpstr>
      <vt:lpstr>PowerPoint Sunusu</vt:lpstr>
      <vt:lpstr>ORTOPEDİK ENGELLİ ÇOCUKLARIN SINIFLANDIRILMASI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ORTOPETİK ENGELLİ ÇOCUKLAR VE EĞİTİMLERİ</dc:title>
  <dc:creator>figen</dc:creator>
  <cp:lastModifiedBy>figen</cp:lastModifiedBy>
  <cp:revision>6</cp:revision>
  <dcterms:created xsi:type="dcterms:W3CDTF">2020-11-01T11:28:31Z</dcterms:created>
  <dcterms:modified xsi:type="dcterms:W3CDTF">2020-11-01T11:49:49Z</dcterms:modified>
</cp:coreProperties>
</file>