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2</a:t>
            </a:r>
            <a:r>
              <a:rPr lang="tr-TR" sz="4800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sz="4800" dirty="0">
                <a:latin typeface="Andalus" pitchFamily="18" charset="-78"/>
                <a:cs typeface="Andalus" pitchFamily="18" charset="-78"/>
              </a:rPr>
              <a:t>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Bir sanat ürünü </a:t>
            </a:r>
            <a:r>
              <a:rPr lang="tr-TR" sz="4400" dirty="0" smtClean="0">
                <a:latin typeface="Bell MT" pitchFamily="18" charset="0"/>
                <a:cs typeface="Andalus" pitchFamily="18" charset="-78"/>
              </a:rPr>
              <a:t>toplumsal bir hafızanın kurulması ile nasıl ilişkilenir?</a:t>
            </a:r>
            <a:endParaRPr lang="tr-TR" sz="4400" dirty="0">
              <a:latin typeface="Bell MT" pitchFamily="18" charset="0"/>
              <a:cs typeface="Andalus" pitchFamily="18" charset="-78"/>
            </a:endParaRPr>
          </a:p>
          <a:p>
            <a:r>
              <a:rPr lang="tr-TR" sz="4400" dirty="0" smtClean="0">
                <a:latin typeface="Bell MT" pitchFamily="18" charset="0"/>
                <a:cs typeface="Andalus" pitchFamily="18" charset="-78"/>
              </a:rPr>
              <a:t>Hatırlamanın ve unutmanın </a:t>
            </a:r>
            <a:r>
              <a:rPr lang="tr-TR" sz="4400" dirty="0" err="1" smtClean="0">
                <a:latin typeface="Bell MT" pitchFamily="18" charset="0"/>
                <a:cs typeface="Andalus" pitchFamily="18" charset="-78"/>
              </a:rPr>
              <a:t>kollektif</a:t>
            </a:r>
            <a:r>
              <a:rPr lang="tr-TR" sz="4400" dirty="0" smtClean="0">
                <a:latin typeface="Bell MT" pitchFamily="18" charset="0"/>
                <a:cs typeface="Andalus" pitchFamily="18" charset="-78"/>
              </a:rPr>
              <a:t> biçimleri sanatta ne gibi karşılıklar bulmaktadır?</a:t>
            </a:r>
            <a:endParaRPr lang="tr-TR" sz="4400" dirty="0">
              <a:latin typeface="Bell MT" pitchFamily="18" charset="0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10.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 smtClean="0">
                <a:latin typeface="Bell MT" pitchFamily="18" charset="0"/>
              </a:rPr>
              <a:t>Zihinsel haritalarla zaman ve mekanı işaretlemek:</a:t>
            </a:r>
            <a:endParaRPr lang="tr-TR" sz="2400" dirty="0">
              <a:latin typeface="Bell MT" pitchFamily="18" charset="0"/>
            </a:endParaRPr>
          </a:p>
          <a:p>
            <a:r>
              <a:rPr lang="tr-TR" sz="2400" dirty="0" smtClean="0">
                <a:latin typeface="Bell MT" pitchFamily="18" charset="0"/>
              </a:rPr>
              <a:t>Bu hafta ile sanat antropolojisinin mekan ve zamanı ele almada öne çıkardığı hafıza biçimlerine odaklanacağız. Özellikle uluslararası bir kabul edilirliğe sahip </a:t>
            </a:r>
            <a:r>
              <a:rPr lang="tr-TR" sz="2400" dirty="0" err="1" smtClean="0">
                <a:latin typeface="Bell MT" pitchFamily="18" charset="0"/>
              </a:rPr>
              <a:t>Connerton’un</a:t>
            </a:r>
            <a:r>
              <a:rPr lang="tr-TR" sz="2400" dirty="0" smtClean="0">
                <a:latin typeface="Bell MT" pitchFamily="18" charset="0"/>
              </a:rPr>
              <a:t> Toplumlar Nasıl Anımsar? eseri bu amaç doğrultusunda bize yol gösterecek.</a:t>
            </a:r>
          </a:p>
          <a:p>
            <a:r>
              <a:rPr lang="tr-TR" sz="2400" dirty="0" smtClean="0">
                <a:latin typeface="Bell MT" pitchFamily="18" charset="0"/>
              </a:rPr>
              <a:t>Hatırlamanın, </a:t>
            </a:r>
            <a:r>
              <a:rPr lang="tr-TR" sz="2400" dirty="0" smtClean="0">
                <a:latin typeface="Bell MT" pitchFamily="18" charset="0"/>
              </a:rPr>
              <a:t>neyi hatırlamanın muteber bulunduğuna dair </a:t>
            </a:r>
            <a:r>
              <a:rPr lang="tr-TR" sz="2400" dirty="0" err="1" smtClean="0">
                <a:latin typeface="Bell MT" pitchFamily="18" charset="0"/>
              </a:rPr>
              <a:t>kollektif</a:t>
            </a:r>
            <a:r>
              <a:rPr lang="tr-TR" sz="2400" dirty="0" smtClean="0">
                <a:latin typeface="Bell MT" pitchFamily="18" charset="0"/>
              </a:rPr>
              <a:t> failliği kuşatan bir siyaset kavramsallaştırılması </a:t>
            </a:r>
            <a:r>
              <a:rPr lang="tr-TR" sz="2400" dirty="0" smtClean="0">
                <a:latin typeface="Bell MT" pitchFamily="18" charset="0"/>
              </a:rPr>
              <a:t>veya </a:t>
            </a:r>
            <a:r>
              <a:rPr lang="tr-TR" sz="2400" dirty="0" smtClean="0">
                <a:latin typeface="Bell MT" pitchFamily="18" charset="0"/>
              </a:rPr>
              <a:t>bireylerarası farklılık gösteren yaşanmışlıklarla örülü eşsiz geçmişlerin onandığı bir bireysel tasarruf olarak </a:t>
            </a:r>
            <a:r>
              <a:rPr lang="tr-TR" sz="2400" dirty="0" smtClean="0">
                <a:latin typeface="Bell MT" pitchFamily="18" charset="0"/>
              </a:rPr>
              <a:t>ele alınışı </a:t>
            </a:r>
            <a:r>
              <a:rPr lang="tr-TR" sz="2400" dirty="0" smtClean="0">
                <a:latin typeface="Bell MT" pitchFamily="18" charset="0"/>
              </a:rPr>
              <a:t>alışılagelmiştir. Diğer bir deyişle, hatırlama bireysel ve siyasal hafıza ile rahatlıkla ilişkilendirilmektedir.  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10.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Bu hafta ile önce bireysel hafızanın bireyi çerçeveleyen ve diğerlerinden ayıran bir özgünlük anlatısı olarak okunup okunamayacağını </a:t>
            </a:r>
            <a:r>
              <a:rPr lang="tr-TR" sz="2400" dirty="0" err="1" smtClean="0">
                <a:latin typeface="Bell MT" pitchFamily="18" charset="0"/>
              </a:rPr>
              <a:t>Levi</a:t>
            </a:r>
            <a:r>
              <a:rPr lang="tr-TR" sz="2400" dirty="0" smtClean="0">
                <a:latin typeface="Bell MT" pitchFamily="18" charset="0"/>
              </a:rPr>
              <a:t>-</a:t>
            </a:r>
            <a:r>
              <a:rPr lang="tr-TR" sz="2400" dirty="0" err="1" smtClean="0">
                <a:latin typeface="Bell MT" pitchFamily="18" charset="0"/>
              </a:rPr>
              <a:t>Strauss’un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metinlerarasılık</a:t>
            </a:r>
            <a:r>
              <a:rPr lang="tr-TR" sz="2400" dirty="0" smtClean="0">
                <a:latin typeface="Bell MT" pitchFamily="18" charset="0"/>
              </a:rPr>
              <a:t> kavramı etrafında sorunsallaştıracağız. Ardından anma törenleri ve ulusal bayramlar etrafında hatırlamanın siyasal bir </a:t>
            </a:r>
            <a:r>
              <a:rPr lang="tr-TR" sz="2400" dirty="0" smtClean="0">
                <a:latin typeface="Bell MT" pitchFamily="18" charset="0"/>
              </a:rPr>
              <a:t>özne </a:t>
            </a:r>
            <a:r>
              <a:rPr lang="tr-TR" sz="2400" dirty="0" smtClean="0">
                <a:latin typeface="Bell MT" pitchFamily="18" charset="0"/>
              </a:rPr>
              <a:t>kurmadaki </a:t>
            </a:r>
            <a:r>
              <a:rPr lang="tr-TR" sz="2400" dirty="0" smtClean="0">
                <a:latin typeface="Bell MT" pitchFamily="18" charset="0"/>
              </a:rPr>
              <a:t>işleyişine odaklanacağız</a:t>
            </a:r>
            <a:r>
              <a:rPr lang="tr-TR" sz="2400" dirty="0" smtClean="0">
                <a:latin typeface="Bell MT" pitchFamily="18" charset="0"/>
              </a:rPr>
              <a:t>.</a:t>
            </a:r>
            <a:endParaRPr lang="tr-TR" sz="2400" dirty="0">
              <a:latin typeface="Bell MT" pitchFamily="18" charset="0"/>
            </a:endParaRPr>
          </a:p>
          <a:p>
            <a:r>
              <a:rPr lang="tr-TR" sz="2400" dirty="0" smtClean="0">
                <a:latin typeface="Bell MT" pitchFamily="18" charset="0"/>
              </a:rPr>
              <a:t>Tüm bunların ardından </a:t>
            </a:r>
            <a:r>
              <a:rPr lang="tr-TR" sz="2400" dirty="0" err="1" smtClean="0">
                <a:latin typeface="Bell MT" pitchFamily="18" charset="0"/>
              </a:rPr>
              <a:t>Connerton’ın</a:t>
            </a:r>
            <a:r>
              <a:rPr lang="tr-TR" sz="2400" dirty="0" smtClean="0">
                <a:latin typeface="Bell MT" pitchFamily="18" charset="0"/>
              </a:rPr>
              <a:t> metniyle gündelik hayata ve </a:t>
            </a:r>
            <a:r>
              <a:rPr lang="tr-TR" sz="2400" dirty="0" smtClean="0">
                <a:latin typeface="Bell MT" pitchFamily="18" charset="0"/>
              </a:rPr>
              <a:t>bedensel-alışkanlık </a:t>
            </a:r>
            <a:r>
              <a:rPr lang="tr-TR" sz="2400" dirty="0" smtClean="0">
                <a:latin typeface="Bell MT" pitchFamily="18" charset="0"/>
              </a:rPr>
              <a:t>hafızasına geçerek zihinsel haritalar, sanat parçaları ve mekanı-zamanı anlamlandırma arasındaki ilişkileri antropolojik bir bağlama oturtacağız. 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10.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okumalar</a:t>
            </a:r>
            <a:r>
              <a:rPr lang="tr-TR" sz="2400" dirty="0" smtClean="0">
                <a:latin typeface="Bell MT" pitchFamily="18" charset="0"/>
              </a:rPr>
              <a:t>:</a:t>
            </a:r>
          </a:p>
          <a:p>
            <a:r>
              <a:rPr lang="tr-TR" sz="2400" dirty="0" smtClean="0">
                <a:latin typeface="Bell MT" pitchFamily="18" charset="0"/>
              </a:rPr>
              <a:t>Paul </a:t>
            </a:r>
            <a:r>
              <a:rPr lang="tr-TR" sz="2400" dirty="0" err="1" smtClean="0">
                <a:latin typeface="Bell MT" pitchFamily="18" charset="0"/>
              </a:rPr>
              <a:t>Connerton</a:t>
            </a:r>
            <a:r>
              <a:rPr lang="tr-TR" sz="2400" dirty="0" smtClean="0">
                <a:latin typeface="Bell MT" pitchFamily="18" charset="0"/>
              </a:rPr>
              <a:t> (2014). Toplumlar Nasıl Anımsar? İstanbul: Ayrıntı Yayınları. (Kitabın tamamı</a:t>
            </a:r>
            <a:r>
              <a:rPr lang="tr-TR" sz="2400" dirty="0" smtClean="0">
                <a:latin typeface="Bell MT" pitchFamily="18" charset="0"/>
              </a:rPr>
              <a:t>)</a:t>
            </a:r>
          </a:p>
          <a:p>
            <a:r>
              <a:rPr lang="tr-TR" sz="2400" dirty="0" smtClean="0">
                <a:latin typeface="Bell MT" pitchFamily="18" charset="0"/>
              </a:rPr>
              <a:t>Orhan Pamuk (2018). </a:t>
            </a:r>
            <a:r>
              <a:rPr lang="tr-TR" sz="2400" i="1" dirty="0" smtClean="0">
                <a:latin typeface="Bell MT" pitchFamily="18" charset="0"/>
              </a:rPr>
              <a:t>Yeni Hayat. </a:t>
            </a:r>
            <a:r>
              <a:rPr lang="tr-TR" sz="2400" dirty="0" smtClean="0">
                <a:latin typeface="Bell MT" pitchFamily="18" charset="0"/>
              </a:rPr>
              <a:t>İstanbul: Yapı Kredi Yayınları</a:t>
            </a:r>
            <a:r>
              <a:rPr lang="tr-TR" sz="2400" dirty="0" smtClean="0">
                <a:latin typeface="Bell MT" pitchFamily="18" charset="0"/>
              </a:rPr>
              <a:t>. (Kitabın </a:t>
            </a:r>
            <a:r>
              <a:rPr lang="tr-TR" sz="2400" smtClean="0">
                <a:latin typeface="Bell MT" pitchFamily="18" charset="0"/>
              </a:rPr>
              <a:t>ilk çeyreği)</a:t>
            </a:r>
            <a:endParaRPr lang="tr-TR" sz="2400" smtClean="0">
              <a:latin typeface="Bell MT" pitchFamily="18" charset="0"/>
            </a:endParaRPr>
          </a:p>
          <a:p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224</Words>
  <Application>Microsoft Office PowerPoint</Application>
  <PresentationFormat>Ekran Gösterisi (4:3)</PresentationFormat>
  <Paragraphs>15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2. konu</vt:lpstr>
      <vt:lpstr>10. hafta</vt:lpstr>
      <vt:lpstr>10. hafta</vt:lpstr>
      <vt:lpstr>10. hafta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çağlar</cp:lastModifiedBy>
  <cp:revision>17</cp:revision>
  <dcterms:created xsi:type="dcterms:W3CDTF">2018-05-08T13:48:36Z</dcterms:created>
  <dcterms:modified xsi:type="dcterms:W3CDTF">2018-05-29T14:14:22Z</dcterms:modified>
</cp:coreProperties>
</file>