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80" r:id="rId6"/>
    <p:sldId id="281" r:id="rId7"/>
    <p:sldId id="289" r:id="rId8"/>
    <p:sldId id="291" r:id="rId9"/>
    <p:sldId id="290" r:id="rId10"/>
    <p:sldId id="292" r:id="rId11"/>
    <p:sldId id="302" r:id="rId12"/>
    <p:sldId id="303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93" r:id="rId21"/>
    <p:sldId id="294" r:id="rId22"/>
    <p:sldId id="295" r:id="rId23"/>
    <p:sldId id="296" r:id="rId24"/>
    <p:sldId id="297" r:id="rId25"/>
    <p:sldId id="298" r:id="rId26"/>
    <p:sldId id="305" r:id="rId27"/>
    <p:sldId id="299" r:id="rId28"/>
    <p:sldId id="300" r:id="rId29"/>
    <p:sldId id="276" r:id="rId30"/>
    <p:sldId id="275" r:id="rId31"/>
    <p:sldId id="277" r:id="rId32"/>
    <p:sldId id="278" r:id="rId33"/>
    <p:sldId id="279" r:id="rId34"/>
    <p:sldId id="301" r:id="rId35"/>
    <p:sldId id="304" r:id="rId36"/>
    <p:sldId id="273" r:id="rId37"/>
    <p:sldId id="306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164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0706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63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1245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9375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383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73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002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1820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36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342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561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B08A76-3B5B-AF93-B9E4-35EC52D275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EMEVİLER DÖNEMİ SANATI VE KÜLTÜRÜ</a:t>
            </a:r>
            <a:endParaRPr lang="tr-TR" sz="40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4CE3979-3C68-18DF-1D77-080342211A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İslam </a:t>
            </a:r>
            <a:r>
              <a:rPr lang="tr-TR"/>
              <a:t>Sanatları ve </a:t>
            </a:r>
            <a:r>
              <a:rPr lang="tr-TR" dirty="0"/>
              <a:t>Estetiği Dersi</a:t>
            </a:r>
          </a:p>
          <a:p>
            <a:r>
              <a:rPr lang="tr-TR" dirty="0"/>
              <a:t>Doç. Dr. Ayşe ERSAY YÜKSEL</a:t>
            </a:r>
          </a:p>
        </p:txBody>
      </p:sp>
    </p:spTree>
    <p:extLst>
      <p:ext uri="{BB962C8B-B14F-4D97-AF65-F5344CB8AC3E}">
        <p14:creationId xmlns:p14="http://schemas.microsoft.com/office/powerpoint/2010/main" val="1586749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858F06-5186-B8A3-1BD0-77A2C5F03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66496CAB-62B2-32E3-1D61-81D7C6B0D22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904" y="118868"/>
            <a:ext cx="4396269" cy="662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>
            <a:extLst>
              <a:ext uri="{FF2B5EF4-FFF2-40B4-BE49-F238E27FC236}">
                <a16:creationId xmlns:a16="http://schemas.microsoft.com/office/drawing/2014/main" id="{12533A4B-E1D1-A650-EFC1-011D167BD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816" y="59434"/>
            <a:ext cx="4435036" cy="6739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392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D0EE24E-BF7C-E114-6590-41EE09CE1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Kubbetus-sahra’nın içi</a:t>
            </a:r>
          </a:p>
        </p:txBody>
      </p:sp>
      <p:pic>
        <p:nvPicPr>
          <p:cNvPr id="4" name="5303394" descr="5303394">
            <a:extLst>
              <a:ext uri="{FF2B5EF4-FFF2-40B4-BE49-F238E27FC236}">
                <a16:creationId xmlns:a16="http://schemas.microsoft.com/office/drawing/2014/main" id="{79BFF4EB-42E5-B489-45BC-24D20EFA5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9198" y="3516837"/>
            <a:ext cx="3886200" cy="2597727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5" name="Dome6" descr="Dome6">
            <a:extLst>
              <a:ext uri="{FF2B5EF4-FFF2-40B4-BE49-F238E27FC236}">
                <a16:creationId xmlns:a16="http://schemas.microsoft.com/office/drawing/2014/main" id="{D5C9732C-CF58-AF77-C632-4090C8A97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3029" y="299326"/>
            <a:ext cx="4860771" cy="625934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90207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5A2F6E5-39FD-5140-9449-3C55C5E83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60881"/>
            <a:ext cx="9795638" cy="1114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tr-TR" sz="5400" dirty="0"/>
              <a:t>Kubbetus-sahra’nın iç süslemeleri</a:t>
            </a:r>
            <a:endParaRPr lang="en-US" sz="5200" dirty="0"/>
          </a:p>
        </p:txBody>
      </p:sp>
      <p:pic>
        <p:nvPicPr>
          <p:cNvPr id="4" name="Fig 9" descr="Fig 9">
            <a:extLst>
              <a:ext uri="{FF2B5EF4-FFF2-40B4-BE49-F238E27FC236}">
                <a16:creationId xmlns:a16="http://schemas.microsoft.com/office/drawing/2014/main" id="{7BAA0F0E-ED93-CE2A-6861-ED92D88220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292" y="2957665"/>
            <a:ext cx="5032144" cy="3346376"/>
          </a:xfrm>
          <a:prstGeom prst="rect">
            <a:avLst/>
          </a:prstGeom>
        </p:spPr>
      </p:pic>
      <p:pic>
        <p:nvPicPr>
          <p:cNvPr id="5" name="6706161" descr="6706161">
            <a:extLst>
              <a:ext uri="{FF2B5EF4-FFF2-40B4-BE49-F238E27FC236}">
                <a16:creationId xmlns:a16="http://schemas.microsoft.com/office/drawing/2014/main" id="{4F18E3C8-2559-2FF7-226C-4FE3DF0308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880" b="19777"/>
          <a:stretch>
            <a:fillRect/>
          </a:stretch>
        </p:blipFill>
        <p:spPr>
          <a:xfrm>
            <a:off x="6182505" y="4002473"/>
            <a:ext cx="5828261" cy="125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006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01" name="Rectangle 8200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C48A925-28F7-6D7B-7887-3833263AD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02920"/>
            <a:ext cx="3419856" cy="1463040"/>
          </a:xfrm>
        </p:spPr>
        <p:txBody>
          <a:bodyPr anchor="ctr">
            <a:normAutofit/>
          </a:bodyPr>
          <a:lstStyle/>
          <a:p>
            <a:endParaRPr lang="tr-TR" sz="4800"/>
          </a:p>
        </p:txBody>
      </p:sp>
      <p:sp>
        <p:nvSpPr>
          <p:cNvPr id="8203" name="sketch line">
            <a:extLst>
              <a:ext uri="{FF2B5EF4-FFF2-40B4-BE49-F238E27FC236}">
                <a16:creationId xmlns:a16="http://schemas.microsoft.com/office/drawing/2014/main" id="{2E92FA66-67D7-4CB4-94D3-E643A9AD4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225296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8" name="Content Placeholder 8197">
            <a:extLst>
              <a:ext uri="{FF2B5EF4-FFF2-40B4-BE49-F238E27FC236}">
                <a16:creationId xmlns:a16="http://schemas.microsoft.com/office/drawing/2014/main" id="{F6EEA042-7321-0AF0-1DE3-7E238B321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502920"/>
            <a:ext cx="6894576" cy="1463040"/>
          </a:xfrm>
        </p:spPr>
        <p:txBody>
          <a:bodyPr anchor="ctr">
            <a:normAutofit/>
          </a:bodyPr>
          <a:lstStyle/>
          <a:p>
            <a:r>
              <a:rPr lang="tr-TR" sz="1600" b="0" i="0" dirty="0" err="1">
                <a:effectLst/>
                <a:latin typeface="Calibri" panose="020F0502020204030204" pitchFamily="34" charset="0"/>
              </a:rPr>
              <a:t>Zeytindağı</a:t>
            </a:r>
            <a:r>
              <a:rPr lang="tr-TR" sz="1600" b="0" i="0" dirty="0">
                <a:effectLst/>
                <a:latin typeface="Calibri" panose="020F0502020204030204" pitchFamily="34" charset="0"/>
              </a:rPr>
              <a:t> tarafından çekilmiş</a:t>
            </a:r>
            <a:br>
              <a:rPr lang="tr-TR" sz="1600" dirty="0"/>
            </a:br>
            <a:r>
              <a:rPr lang="tr-TR" sz="1600" b="0" i="0" dirty="0" err="1">
                <a:effectLst/>
                <a:latin typeface="Calibri" panose="020F0502020204030204" pitchFamily="34" charset="0"/>
              </a:rPr>
              <a:t>Mescid</a:t>
            </a:r>
            <a:r>
              <a:rPr lang="tr-TR" sz="1600" b="0" i="0" dirty="0">
                <a:effectLst/>
                <a:latin typeface="Calibri" panose="020F0502020204030204" pitchFamily="34" charset="0"/>
              </a:rPr>
              <a:t>-i </a:t>
            </a:r>
            <a:r>
              <a:rPr lang="tr-TR" sz="1600" b="0" i="0" dirty="0" err="1">
                <a:effectLst/>
                <a:latin typeface="Calibri" panose="020F0502020204030204" pitchFamily="34" charset="0"/>
              </a:rPr>
              <a:t>Aksâ’yı</a:t>
            </a:r>
            <a:r>
              <a:rPr lang="tr-TR" sz="1600" b="0" i="0" dirty="0">
                <a:effectLst/>
                <a:latin typeface="Calibri" panose="020F0502020204030204" pitchFamily="34" charset="0"/>
              </a:rPr>
              <a:t> da gösteren bir Kudüs fotoğrafı</a:t>
            </a:r>
            <a:br>
              <a:rPr lang="tr-TR" sz="1600" dirty="0"/>
            </a:br>
            <a:r>
              <a:rPr lang="tr-TR" sz="1600" b="0" i="0" dirty="0">
                <a:effectLst/>
                <a:latin typeface="Calibri" panose="020F0502020204030204" pitchFamily="34" charset="0"/>
              </a:rPr>
              <a:t>(İÜNEK, II. Abdülhamid Han Fotoğraf Albümleri,</a:t>
            </a:r>
            <a:br>
              <a:rPr lang="tr-TR" sz="1600" dirty="0"/>
            </a:br>
            <a:r>
              <a:rPr lang="tr-TR" sz="1600" b="0" i="0" dirty="0" err="1">
                <a:effectLst/>
                <a:latin typeface="Calibri" panose="020F0502020204030204" pitchFamily="34" charset="0"/>
              </a:rPr>
              <a:t>nr</a:t>
            </a:r>
            <a:r>
              <a:rPr lang="tr-TR" sz="1600" b="0" i="0" dirty="0">
                <a:effectLst/>
                <a:latin typeface="Calibri" panose="020F0502020204030204" pitchFamily="34" charset="0"/>
              </a:rPr>
              <a:t>. 90504/1)</a:t>
            </a:r>
            <a:endParaRPr lang="en-US" sz="2200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0C6C34C0-8D81-0773-B2D4-BB63303F3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219" y="2322760"/>
            <a:ext cx="11860781" cy="426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316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D940627-03F1-C4EE-40BA-84A87F54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Harem-i şerif’in kuzey tarafından çekilmiş Kubbetü’s-sahre’nin ön planda, Mescid-i Aksâ’nın arkada yer aldığı bir fotoğraf (İÜNEK, II. Abdülhamid Han Fotoğraf Albümleri, nr. 90502/18)</a:t>
            </a:r>
            <a:endParaRPr lang="en-US" sz="2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22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metin, oda, galeri, sahne içeren bir resim&#10;&#10;Açıklama otomatik olarak oluşturuldu">
            <a:extLst>
              <a:ext uri="{FF2B5EF4-FFF2-40B4-BE49-F238E27FC236}">
                <a16:creationId xmlns:a16="http://schemas.microsoft.com/office/drawing/2014/main" id="{9CD1C0DE-A889-7A7C-3C66-16E316ADD1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5751" y="640080"/>
            <a:ext cx="6491705" cy="555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23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7" name="Rectangle 10246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F1845AE9-93EB-16E5-C83B-CD712B26C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Mescid-i Aksâ’nın Harem-i şerif’in içinden Kubbetü’s-sahre yönünden çekilmiş bir fotoğrafı (İÜNEK, II. Abdülhamid Han Fotoğraf Albümleri, nr. 90502/23)</a:t>
            </a:r>
            <a:endParaRPr lang="en-US" sz="2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249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metin, galeri, oda, sahne içeren bir resim&#10;&#10;Açıklama otomatik olarak oluşturuldu">
            <a:extLst>
              <a:ext uri="{FF2B5EF4-FFF2-40B4-BE49-F238E27FC236}">
                <a16:creationId xmlns:a16="http://schemas.microsoft.com/office/drawing/2014/main" id="{0DE1E22B-92E8-3F7E-9D8B-9658275667C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25214" y="640080"/>
            <a:ext cx="6472779" cy="555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74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1" name="Rectangle 1127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3768693-3701-3906-FA8B-A2CE50565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1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Mescid-i Aksâ’nın Harem-i şerif’in içinden doğu yönünden bir görünümü (İÜNEK, II. Abdülhamid Han Fotoğraf Albümleri, nr. 90482/28)</a:t>
            </a:r>
            <a:endParaRPr lang="en-US" sz="31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27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 descr="metin, sahne, oda, galeri içeren bir resim&#10;&#10;Açıklama otomatik olarak oluşturuldu">
            <a:extLst>
              <a:ext uri="{FF2B5EF4-FFF2-40B4-BE49-F238E27FC236}">
                <a16:creationId xmlns:a16="http://schemas.microsoft.com/office/drawing/2014/main" id="{F2E88743-2BAE-BB1C-7D79-3E4920DBDF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6233" y="640080"/>
            <a:ext cx="6510742" cy="555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839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5" name="Rectangle 12294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5F7B729-4A0A-E45B-7B2C-7F58F131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Mescid-i Aksâ’nın içinden bir görünüş (İÜNEK, II. Abdülhamid Han Fotoğraf Albümleri, nr. 90577/27)</a:t>
            </a:r>
            <a:endParaRPr lang="en-US" sz="3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29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 descr="metin, bina, eski, kemer içeren bir resim&#10;&#10;Açıklama otomatik olarak oluşturuldu">
            <a:extLst>
              <a:ext uri="{FF2B5EF4-FFF2-40B4-BE49-F238E27FC236}">
                <a16:creationId xmlns:a16="http://schemas.microsoft.com/office/drawing/2014/main" id="{8666690C-B580-FBF6-01EC-3B5E363B05E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146" y="640080"/>
            <a:ext cx="6894916" cy="555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367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19" name="Rectangle 1331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850160D9-7EB1-DF17-63A4-42AB6EF1A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Mescid-i Aksâ’nın mihrap ve minberi (İÜNEK, II. Abdülhamid Han Fotoğraf Albümleri, nr. 90482/22)</a:t>
            </a:r>
            <a:endParaRPr lang="en-US" sz="3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32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4" name="Picture 2" descr="metin içeren bir resim&#10;&#10;Açıklama otomatik olarak oluşturuldu">
            <a:extLst>
              <a:ext uri="{FF2B5EF4-FFF2-40B4-BE49-F238E27FC236}">
                <a16:creationId xmlns:a16="http://schemas.microsoft.com/office/drawing/2014/main" id="{490F33FB-81DF-2B0E-CF09-08597FDEE32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95743" y="640080"/>
            <a:ext cx="4731722" cy="555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631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DE66B6-E0A3-B042-BB87-FEFAAA8A1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Şam Ümeyye Cami planı</a:t>
            </a:r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id="{B5B2147A-5C1E-DAAA-358A-1FBAD6682AF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2143919"/>
            <a:ext cx="6191250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372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497A5B-8AF0-200C-4E4C-AC055EE64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809126" cy="4977437"/>
          </a:xfrm>
        </p:spPr>
        <p:txBody>
          <a:bodyPr/>
          <a:lstStyle/>
          <a:p>
            <a:r>
              <a:rPr lang="tr-TR" dirty="0" err="1">
                <a:solidFill>
                  <a:srgbClr val="777777"/>
                </a:solidFill>
                <a:latin typeface="Calibri" panose="020F0502020204030204" pitchFamily="34" charset="0"/>
              </a:rPr>
              <a:t>Emevi</a:t>
            </a:r>
            <a:r>
              <a:rPr lang="tr-TR" b="0" i="0" dirty="0" err="1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ler’in</a:t>
            </a:r>
            <a:r>
              <a:rPr lang="tr-TR" b="0" i="0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 ulaştığı en geniş sınırları gösteren harita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4AD7BF-078D-5669-C367-CF4DD75B40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8" name="Picture 4" descr="Emevîler'in en geniş sınırları">
            <a:extLst>
              <a:ext uri="{FF2B5EF4-FFF2-40B4-BE49-F238E27FC236}">
                <a16:creationId xmlns:a16="http://schemas.microsoft.com/office/drawing/2014/main" id="{54475502-DCD8-248E-1F02-374169049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292" y="681037"/>
            <a:ext cx="7876854" cy="524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695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465" name="Rectangle 19464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458" name="Picture 2">
            <a:extLst>
              <a:ext uri="{FF2B5EF4-FFF2-40B4-BE49-F238E27FC236}">
                <a16:creationId xmlns:a16="http://schemas.microsoft.com/office/drawing/2014/main" id="{D21D34AA-5906-6429-D7B9-454344D2EA8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99" r="1" b="1"/>
          <a:stretch/>
        </p:blipFill>
        <p:spPr bwMode="auto">
          <a:xfrm>
            <a:off x="-4" y="-4"/>
            <a:ext cx="7534640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5BAFB7EE-C4B8-956E-3762-3875F7F66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50" y="3962400"/>
            <a:ext cx="5505814" cy="1690409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9460" name="Picture 4">
            <a:extLst>
              <a:ext uri="{FF2B5EF4-FFF2-40B4-BE49-F238E27FC236}">
                <a16:creationId xmlns:a16="http://schemas.microsoft.com/office/drawing/2014/main" id="{40E5B9E7-44C4-1D5C-23E3-8D15D0B540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45" b="3"/>
          <a:stretch/>
        </p:blipFill>
        <p:spPr bwMode="auto">
          <a:xfrm>
            <a:off x="7653541" y="6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5465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1" name="Rectangle 20490">
            <a:extLst>
              <a:ext uri="{FF2B5EF4-FFF2-40B4-BE49-F238E27FC236}">
                <a16:creationId xmlns:a16="http://schemas.microsoft.com/office/drawing/2014/main" id="{A3BAF07C-C39E-42EB-BB22-8D46691D9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3061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493" name="Group 20492">
            <a:extLst>
              <a:ext uri="{FF2B5EF4-FFF2-40B4-BE49-F238E27FC236}">
                <a16:creationId xmlns:a16="http://schemas.microsoft.com/office/drawing/2014/main" id="{D8E9CF54-0466-4261-9E62-0249E60E1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20494" name="Freeform 5">
              <a:extLst>
                <a:ext uri="{FF2B5EF4-FFF2-40B4-BE49-F238E27FC236}">
                  <a16:creationId xmlns:a16="http://schemas.microsoft.com/office/drawing/2014/main" id="{33E32106-E8B1-4F76-9EE6-58537738A3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495" name="Freeform 6">
              <a:extLst>
                <a:ext uri="{FF2B5EF4-FFF2-40B4-BE49-F238E27FC236}">
                  <a16:creationId xmlns:a16="http://schemas.microsoft.com/office/drawing/2014/main" id="{C32C2C46-A045-44FB-8A74-5EBD650C2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496" name="Freeform 7">
              <a:extLst>
                <a:ext uri="{FF2B5EF4-FFF2-40B4-BE49-F238E27FC236}">
                  <a16:creationId xmlns:a16="http://schemas.microsoft.com/office/drawing/2014/main" id="{6A76F79C-6683-4940-BCF7-4BCCCEE406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497" name="Freeform 8">
              <a:extLst>
                <a:ext uri="{FF2B5EF4-FFF2-40B4-BE49-F238E27FC236}">
                  <a16:creationId xmlns:a16="http://schemas.microsoft.com/office/drawing/2014/main" id="{FF4675A3-6D07-4B1F-9BFC-AEBEA1AD0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498" name="Freeform 9">
              <a:extLst>
                <a:ext uri="{FF2B5EF4-FFF2-40B4-BE49-F238E27FC236}">
                  <a16:creationId xmlns:a16="http://schemas.microsoft.com/office/drawing/2014/main" id="{765E127A-B6B7-4B1D-B7BD-6C8C969D29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499" name="Freeform 10">
              <a:extLst>
                <a:ext uri="{FF2B5EF4-FFF2-40B4-BE49-F238E27FC236}">
                  <a16:creationId xmlns:a16="http://schemas.microsoft.com/office/drawing/2014/main" id="{3BCA9D9E-C72C-4751-BFA9-10B85CACE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500" name="Freeform 11">
              <a:extLst>
                <a:ext uri="{FF2B5EF4-FFF2-40B4-BE49-F238E27FC236}">
                  <a16:creationId xmlns:a16="http://schemas.microsoft.com/office/drawing/2014/main" id="{080C708C-69BF-441B-AB75-C98160ED06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501" name="Freeform 12">
              <a:extLst>
                <a:ext uri="{FF2B5EF4-FFF2-40B4-BE49-F238E27FC236}">
                  <a16:creationId xmlns:a16="http://schemas.microsoft.com/office/drawing/2014/main" id="{3E79964E-F8F1-4763-8892-7BC3DAE306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502" name="Freeform 13">
              <a:extLst>
                <a:ext uri="{FF2B5EF4-FFF2-40B4-BE49-F238E27FC236}">
                  <a16:creationId xmlns:a16="http://schemas.microsoft.com/office/drawing/2014/main" id="{FE09592A-FCC9-4AE5-BA0B-730C6F3BBE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503" name="Freeform 14">
              <a:extLst>
                <a:ext uri="{FF2B5EF4-FFF2-40B4-BE49-F238E27FC236}">
                  <a16:creationId xmlns:a16="http://schemas.microsoft.com/office/drawing/2014/main" id="{96448994-820C-4BC1-ABF3-4579C6F99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504" name="Freeform 15">
              <a:extLst>
                <a:ext uri="{FF2B5EF4-FFF2-40B4-BE49-F238E27FC236}">
                  <a16:creationId xmlns:a16="http://schemas.microsoft.com/office/drawing/2014/main" id="{9BB0D192-565A-42B9-B292-CC032D71A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505" name="Freeform 16">
              <a:extLst>
                <a:ext uri="{FF2B5EF4-FFF2-40B4-BE49-F238E27FC236}">
                  <a16:creationId xmlns:a16="http://schemas.microsoft.com/office/drawing/2014/main" id="{6D1CA09C-5F40-4E92-A7E9-D1FCEE5128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506" name="Freeform 17">
              <a:extLst>
                <a:ext uri="{FF2B5EF4-FFF2-40B4-BE49-F238E27FC236}">
                  <a16:creationId xmlns:a16="http://schemas.microsoft.com/office/drawing/2014/main" id="{379F5AA5-2E14-4880-A5A6-07AEF2AD8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507" name="Freeform 18">
              <a:extLst>
                <a:ext uri="{FF2B5EF4-FFF2-40B4-BE49-F238E27FC236}">
                  <a16:creationId xmlns:a16="http://schemas.microsoft.com/office/drawing/2014/main" id="{EF14BD32-D239-4DA3-98B3-7752073657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508" name="Freeform 19">
              <a:extLst>
                <a:ext uri="{FF2B5EF4-FFF2-40B4-BE49-F238E27FC236}">
                  <a16:creationId xmlns:a16="http://schemas.microsoft.com/office/drawing/2014/main" id="{CF07B250-E5E4-4624-9BD7-8D513A67B7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509" name="Freeform 20">
              <a:extLst>
                <a:ext uri="{FF2B5EF4-FFF2-40B4-BE49-F238E27FC236}">
                  <a16:creationId xmlns:a16="http://schemas.microsoft.com/office/drawing/2014/main" id="{BCC5D120-7C8C-4290-865C-4EE6E4F24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510" name="Freeform 21">
              <a:extLst>
                <a:ext uri="{FF2B5EF4-FFF2-40B4-BE49-F238E27FC236}">
                  <a16:creationId xmlns:a16="http://schemas.microsoft.com/office/drawing/2014/main" id="{C24688C6-CAE5-4EF2-B2BA-A138DA0A2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511" name="Freeform 22">
              <a:extLst>
                <a:ext uri="{FF2B5EF4-FFF2-40B4-BE49-F238E27FC236}">
                  <a16:creationId xmlns:a16="http://schemas.microsoft.com/office/drawing/2014/main" id="{6BD31099-7C13-4901-A04F-632B1CD84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512" name="Freeform 23">
              <a:extLst>
                <a:ext uri="{FF2B5EF4-FFF2-40B4-BE49-F238E27FC236}">
                  <a16:creationId xmlns:a16="http://schemas.microsoft.com/office/drawing/2014/main" id="{679F5FF7-82B2-4033-8FBE-63170C9378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573B7969-AB16-FAD3-F54E-8960AA8B6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0" y="4563895"/>
            <a:ext cx="5109005" cy="1777829"/>
          </a:xfrm>
        </p:spPr>
        <p:txBody>
          <a:bodyPr>
            <a:normAutofit/>
          </a:bodyPr>
          <a:lstStyle/>
          <a:p>
            <a:pPr algn="r"/>
            <a:endParaRPr lang="tr-TR" sz="4000"/>
          </a:p>
        </p:txBody>
      </p:sp>
      <p:pic>
        <p:nvPicPr>
          <p:cNvPr id="20482" name="Picture 2" descr="bina, gök, açık hava, eski içeren bir resim&#10;&#10;Açıklama otomatik olarak oluşturuldu">
            <a:extLst>
              <a:ext uri="{FF2B5EF4-FFF2-40B4-BE49-F238E27FC236}">
                <a16:creationId xmlns:a16="http://schemas.microsoft.com/office/drawing/2014/main" id="{6B2B1481-95BF-526C-7854-D232790879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99" b="-1"/>
          <a:stretch/>
        </p:blipFill>
        <p:spPr bwMode="auto">
          <a:xfrm>
            <a:off x="20" y="10"/>
            <a:ext cx="5997616" cy="4306823"/>
          </a:xfrm>
          <a:custGeom>
            <a:avLst/>
            <a:gdLst/>
            <a:ahLst/>
            <a:cxnLst/>
            <a:rect l="l" t="t" r="r" b="b"/>
            <a:pathLst>
              <a:path w="5997636" h="4306833">
                <a:moveTo>
                  <a:pt x="0" y="0"/>
                </a:moveTo>
                <a:lnTo>
                  <a:pt x="5997636" y="0"/>
                </a:lnTo>
                <a:lnTo>
                  <a:pt x="5997636" y="4302053"/>
                </a:lnTo>
                <a:lnTo>
                  <a:pt x="5313331" y="4306748"/>
                </a:lnTo>
                <a:cubicBezTo>
                  <a:pt x="3800480" y="4309129"/>
                  <a:pt x="2093145" y="4262282"/>
                  <a:pt x="400746" y="4118385"/>
                </a:cubicBezTo>
                <a:lnTo>
                  <a:pt x="0" y="4081409"/>
                </a:lnTo>
                <a:lnTo>
                  <a:pt x="0" y="2982070"/>
                </a:lnTo>
                <a:lnTo>
                  <a:pt x="0" y="278994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metin, gruplar, tam, eski içeren bir resim&#10;&#10;Açıklama otomatik olarak oluşturuldu">
            <a:extLst>
              <a:ext uri="{FF2B5EF4-FFF2-40B4-BE49-F238E27FC236}">
                <a16:creationId xmlns:a16="http://schemas.microsoft.com/office/drawing/2014/main" id="{37DA4686-0901-8401-24E2-A425AC07EC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1" r="1" b="1"/>
          <a:stretch/>
        </p:blipFill>
        <p:spPr bwMode="auto">
          <a:xfrm>
            <a:off x="6176435" y="10"/>
            <a:ext cx="6015565" cy="4299555"/>
          </a:xfrm>
          <a:custGeom>
            <a:avLst/>
            <a:gdLst/>
            <a:ahLst/>
            <a:cxnLst/>
            <a:rect l="l" t="t" r="r" b="b"/>
            <a:pathLst>
              <a:path w="6015565" h="4299565">
                <a:moveTo>
                  <a:pt x="0" y="0"/>
                </a:moveTo>
                <a:lnTo>
                  <a:pt x="6015565" y="0"/>
                </a:lnTo>
                <a:lnTo>
                  <a:pt x="6015565" y="2789945"/>
                </a:lnTo>
                <a:lnTo>
                  <a:pt x="6015565" y="2982070"/>
                </a:lnTo>
                <a:lnTo>
                  <a:pt x="6015565" y="3957888"/>
                </a:lnTo>
                <a:lnTo>
                  <a:pt x="5937368" y="3966171"/>
                </a:lnTo>
                <a:cubicBezTo>
                  <a:pt x="3963073" y="4164120"/>
                  <a:pt x="2060717" y="4257123"/>
                  <a:pt x="577162" y="4289728"/>
                </a:cubicBezTo>
                <a:lnTo>
                  <a:pt x="0" y="429956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8" name="Content Placeholder 20487">
            <a:extLst>
              <a:ext uri="{FF2B5EF4-FFF2-40B4-BE49-F238E27FC236}">
                <a16:creationId xmlns:a16="http://schemas.microsoft.com/office/drawing/2014/main" id="{2C91F7F2-5B2F-8188-5321-F6DD62310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1776" y="4571423"/>
            <a:ext cx="5208544" cy="1770300"/>
          </a:xfrm>
        </p:spPr>
        <p:txBody>
          <a:bodyPr anchor="ctr">
            <a:normAutofit/>
          </a:bodyPr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951237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E3E5D3-D416-9524-2E88-BD9BE20E8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F47EF9E0-328F-870F-F7A2-E0877BD88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143750" cy="467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>
            <a:extLst>
              <a:ext uri="{FF2B5EF4-FFF2-40B4-BE49-F238E27FC236}">
                <a16:creationId xmlns:a16="http://schemas.microsoft.com/office/drawing/2014/main" id="{09D51BBF-1613-7273-4099-0ED3A18D4AA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750" y="3287730"/>
            <a:ext cx="5178250" cy="347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135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5" name="Rectangle 2253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2530" name="Picture 2" descr="bina, açık hava, eski, resmi bina içeren bir resim&#10;&#10;Açıklama otomatik olarak oluşturuldu">
            <a:extLst>
              <a:ext uri="{FF2B5EF4-FFF2-40B4-BE49-F238E27FC236}">
                <a16:creationId xmlns:a16="http://schemas.microsoft.com/office/drawing/2014/main" id="{E6D62FB6-CA0B-5FDC-03D3-2A76D69C4F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08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566" name="Rectangle 23565">
            <a:extLst>
              <a:ext uri="{FF2B5EF4-FFF2-40B4-BE49-F238E27FC236}">
                <a16:creationId xmlns:a16="http://schemas.microsoft.com/office/drawing/2014/main" id="{93062723-6941-4ABE-8146-AC6FA530B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568" name="Rectangle 23567">
            <a:extLst>
              <a:ext uri="{FF2B5EF4-FFF2-40B4-BE49-F238E27FC236}">
                <a16:creationId xmlns:a16="http://schemas.microsoft.com/office/drawing/2014/main" id="{917859B3-4C91-478D-929D-BB6433F90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421890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05-032" descr="05-032">
            <a:extLst>
              <a:ext uri="{FF2B5EF4-FFF2-40B4-BE49-F238E27FC236}">
                <a16:creationId xmlns:a16="http://schemas.microsoft.com/office/drawing/2014/main" id="{48DD0340-C5A0-9D04-C84A-98474B774E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85" r="-1" b="6307"/>
          <a:stretch/>
        </p:blipFill>
        <p:spPr>
          <a:xfrm>
            <a:off x="20" y="-13"/>
            <a:ext cx="2926060" cy="4005072"/>
          </a:xfrm>
          <a:prstGeom prst="rect">
            <a:avLst/>
          </a:prstGeom>
        </p:spPr>
      </p:pic>
      <p:pic>
        <p:nvPicPr>
          <p:cNvPr id="4" name="04-013" descr="04-013">
            <a:extLst>
              <a:ext uri="{FF2B5EF4-FFF2-40B4-BE49-F238E27FC236}">
                <a16:creationId xmlns:a16="http://schemas.microsoft.com/office/drawing/2014/main" id="{906010E0-B4C6-FC09-1BDF-5733474F8E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5" r="3729" b="3"/>
          <a:stretch/>
        </p:blipFill>
        <p:spPr>
          <a:xfrm>
            <a:off x="3077487" y="8"/>
            <a:ext cx="2935224" cy="4005067"/>
          </a:xfrm>
          <a:prstGeom prst="rect">
            <a:avLst/>
          </a:prstGeom>
        </p:spPr>
      </p:pic>
      <p:pic>
        <p:nvPicPr>
          <p:cNvPr id="6" name="04-052" descr="04-052">
            <a:extLst>
              <a:ext uri="{FF2B5EF4-FFF2-40B4-BE49-F238E27FC236}">
                <a16:creationId xmlns:a16="http://schemas.microsoft.com/office/drawing/2014/main" id="{D6E6117D-B599-44AA-390E-E03A2437C9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353" r="-3" b="4247"/>
          <a:stretch/>
        </p:blipFill>
        <p:spPr>
          <a:xfrm>
            <a:off x="6174474" y="13"/>
            <a:ext cx="2935224" cy="4005071"/>
          </a:xfrm>
          <a:prstGeom prst="rect">
            <a:avLst/>
          </a:prstGeom>
        </p:spPr>
      </p:pic>
      <p:pic>
        <p:nvPicPr>
          <p:cNvPr id="23554" name="Picture 2">
            <a:extLst>
              <a:ext uri="{FF2B5EF4-FFF2-40B4-BE49-F238E27FC236}">
                <a16:creationId xmlns:a16="http://schemas.microsoft.com/office/drawing/2014/main" id="{16B002C9-5550-10AB-8737-41D755A23D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74" r="15905" b="-2"/>
          <a:stretch/>
        </p:blipFill>
        <p:spPr bwMode="auto">
          <a:xfrm>
            <a:off x="9256776" y="-9"/>
            <a:ext cx="2935224" cy="400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70" name="Rectangle 23569">
            <a:extLst>
              <a:ext uri="{FF2B5EF4-FFF2-40B4-BE49-F238E27FC236}">
                <a16:creationId xmlns:a16="http://schemas.microsoft.com/office/drawing/2014/main" id="{6283FBD2-A663-469F-855C-06D86E3C1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491151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72" name="Rectangle 23571">
            <a:extLst>
              <a:ext uri="{FF2B5EF4-FFF2-40B4-BE49-F238E27FC236}">
                <a16:creationId xmlns:a16="http://schemas.microsoft.com/office/drawing/2014/main" id="{8A1279FC-7441-4E55-B082-2774E6316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411220" y="525441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63" name="Content Placeholder 23562">
            <a:extLst>
              <a:ext uri="{FF2B5EF4-FFF2-40B4-BE49-F238E27FC236}">
                <a16:creationId xmlns:a16="http://schemas.microsoft.com/office/drawing/2014/main" id="{FC4AC9A6-0EC9-901D-3645-3FEDDF1B8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0266" y="4440602"/>
            <a:ext cx="7104188" cy="1645920"/>
          </a:xfrm>
        </p:spPr>
        <p:txBody>
          <a:bodyPr anchor="ctr">
            <a:normAutofit/>
          </a:bodyPr>
          <a:lstStyle/>
          <a:p>
            <a:r>
              <a:rPr lang="tr-TR" sz="1800" dirty="0"/>
              <a:t>Mozaik süslemeler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9533120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4F222A-5383-B45F-BA67-E84342768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4578" name="Picture 2">
            <a:extLst>
              <a:ext uri="{FF2B5EF4-FFF2-40B4-BE49-F238E27FC236}">
                <a16:creationId xmlns:a16="http://schemas.microsoft.com/office/drawing/2014/main" id="{007089AA-B94E-CBD0-294C-19A1F057E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938" y="0"/>
            <a:ext cx="45561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>
            <a:extLst>
              <a:ext uri="{FF2B5EF4-FFF2-40B4-BE49-F238E27FC236}">
                <a16:creationId xmlns:a16="http://schemas.microsoft.com/office/drawing/2014/main" id="{D67D3228-6000-E269-D185-F7609FF830A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83" y="2431801"/>
            <a:ext cx="286021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435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598436-B7B2-0E16-C906-D100F3A5B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Emevi</a:t>
            </a:r>
            <a:r>
              <a:rPr lang="tr-TR" dirty="0"/>
              <a:t> Sarayları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60241E-8982-3FBF-7797-FBEDB31E6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2770" name="Picture 2" descr="Lägeskarta över ökenslotten">
            <a:extLst>
              <a:ext uri="{FF2B5EF4-FFF2-40B4-BE49-F238E27FC236}">
                <a16:creationId xmlns:a16="http://schemas.microsoft.com/office/drawing/2014/main" id="{C2EC8735-950E-8026-7641-CCE1D0106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935" y="461963"/>
            <a:ext cx="66675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60838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DCF5C2-2856-8DE7-BD71-49A03BFF8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 i="0" dirty="0" err="1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Kasrü’l-hayri’l-garbî’nin</a:t>
            </a:r>
            <a:r>
              <a:rPr lang="tr-TR" b="0" i="0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 planı</a:t>
            </a:r>
            <a:endParaRPr lang="tr-TR" dirty="0"/>
          </a:p>
        </p:txBody>
      </p:sp>
      <p:pic>
        <p:nvPicPr>
          <p:cNvPr id="25602" name="Picture 2">
            <a:extLst>
              <a:ext uri="{FF2B5EF4-FFF2-40B4-BE49-F238E27FC236}">
                <a16:creationId xmlns:a16="http://schemas.microsoft.com/office/drawing/2014/main" id="{6211A0D3-0C22-F5CE-628B-93EFAF99D35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606" y="1825625"/>
            <a:ext cx="452478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58777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C60D34-587F-039C-3A0D-91D2F6CF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 i="0" dirty="0" err="1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Kasrü’l</a:t>
            </a:r>
            <a:r>
              <a:rPr lang="tr-TR" b="0" i="0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-</a:t>
            </a:r>
            <a:r>
              <a:rPr lang="tr-TR" b="0" i="0" dirty="0" err="1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hayri’ş</a:t>
            </a:r>
            <a:r>
              <a:rPr lang="tr-TR" b="0" i="0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-şarkî – Suriye</a:t>
            </a:r>
            <a:endParaRPr lang="tr-TR" dirty="0"/>
          </a:p>
        </p:txBody>
      </p:sp>
      <p:pic>
        <p:nvPicPr>
          <p:cNvPr id="26626" name="Picture 2">
            <a:extLst>
              <a:ext uri="{FF2B5EF4-FFF2-40B4-BE49-F238E27FC236}">
                <a16:creationId xmlns:a16="http://schemas.microsoft.com/office/drawing/2014/main" id="{51E409D9-F374-B230-AD0F-E3DC5701547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62" y="1825625"/>
            <a:ext cx="1002227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1419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81EC6C-1BF6-4B20-8652-B1C151C34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 i="0" dirty="0">
                <a:effectLst/>
                <a:latin typeface="Calibri" panose="020F0502020204030204" pitchFamily="34" charset="0"/>
              </a:rPr>
              <a:t>Emevî sarayı Hırbetü’l-mefcer’in planı</a:t>
            </a:r>
            <a:endParaRPr lang="tr-TR" dirty="0"/>
          </a:p>
        </p:txBody>
      </p:sp>
      <p:pic>
        <p:nvPicPr>
          <p:cNvPr id="27650" name="Picture 2">
            <a:extLst>
              <a:ext uri="{FF2B5EF4-FFF2-40B4-BE49-F238E27FC236}">
                <a16:creationId xmlns:a16="http://schemas.microsoft.com/office/drawing/2014/main" id="{0F46AB72-7BD5-0F75-CC70-26ADD5131E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600" y="1825625"/>
            <a:ext cx="563280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705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545EBEE-10A5-DCB3-78A7-66BC793BD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Emeviler</a:t>
            </a:r>
            <a:r>
              <a:rPr lang="en-US" sz="36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:</a:t>
            </a:r>
            <a:br>
              <a:rPr lang="en-US" sz="36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36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Hulefâ-yi</a:t>
            </a:r>
            <a:r>
              <a:rPr lang="en-US" sz="36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Râşidîn’den</a:t>
            </a:r>
            <a:r>
              <a:rPr lang="en-US" sz="36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sonra</a:t>
            </a:r>
            <a:r>
              <a:rPr lang="en-US" sz="36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661-750 </a:t>
            </a:r>
            <a:r>
              <a:rPr lang="en-US" sz="36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yılları</a:t>
            </a:r>
            <a:r>
              <a:rPr lang="en-US" sz="36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arasında</a:t>
            </a:r>
            <a:r>
              <a:rPr lang="en-US" sz="36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hüküm</a:t>
            </a:r>
            <a:r>
              <a:rPr lang="en-US" sz="36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süren</a:t>
            </a:r>
            <a:r>
              <a:rPr lang="en-US" sz="36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ilk </a:t>
            </a:r>
            <a:r>
              <a:rPr lang="en-US" sz="36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İslâm</a:t>
            </a:r>
            <a:r>
              <a:rPr lang="en-US" sz="36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hânedanı</a:t>
            </a:r>
            <a:r>
              <a:rPr lang="en-US" sz="36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.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İçerik Yer Tutucusu 5">
            <a:extLst>
              <a:ext uri="{FF2B5EF4-FFF2-40B4-BE49-F238E27FC236}">
                <a16:creationId xmlns:a16="http://schemas.microsoft.com/office/drawing/2014/main" id="{6906927D-A828-35F6-CBC3-9A680A12E2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2832162"/>
              </p:ext>
            </p:extLst>
          </p:nvPr>
        </p:nvGraphicFramePr>
        <p:xfrm>
          <a:off x="5506040" y="640080"/>
          <a:ext cx="5511129" cy="5550419"/>
        </p:xfrm>
        <a:graphic>
          <a:graphicData uri="http://schemas.openxmlformats.org/drawingml/2006/table">
            <a:tbl>
              <a:tblPr/>
              <a:tblGrid>
                <a:gridCol w="3121688">
                  <a:extLst>
                    <a:ext uri="{9D8B030D-6E8A-4147-A177-3AD203B41FA5}">
                      <a16:colId xmlns:a16="http://schemas.microsoft.com/office/drawing/2014/main" val="673728097"/>
                    </a:ext>
                  </a:extLst>
                </a:gridCol>
                <a:gridCol w="2389441">
                  <a:extLst>
                    <a:ext uri="{9D8B030D-6E8A-4147-A177-3AD203B41FA5}">
                      <a16:colId xmlns:a16="http://schemas.microsoft.com/office/drawing/2014/main" val="1025059742"/>
                    </a:ext>
                  </a:extLst>
                </a:gridCol>
              </a:tblGrid>
              <a:tr h="36094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1400" b="1">
                          <a:solidFill>
                            <a:srgbClr val="000000"/>
                          </a:solidFill>
                          <a:effectLst/>
                        </a:rPr>
                        <a:t>EMEVÎ HALİFELERİ</a:t>
                      </a:r>
                    </a:p>
                  </a:txBody>
                  <a:tcPr marL="29278" marR="29278" marT="50192" marB="5019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7914125"/>
                  </a:ext>
                </a:extLst>
              </a:tr>
              <a:tr h="36094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1400" b="1">
                          <a:solidFill>
                            <a:srgbClr val="000000"/>
                          </a:solidFill>
                          <a:effectLst/>
                        </a:rPr>
                        <a:t>Süfyânî Kolundan Gelen Halifeler</a:t>
                      </a:r>
                    </a:p>
                  </a:txBody>
                  <a:tcPr marL="29278" marR="29278" marT="50192" marB="5019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4814554"/>
                  </a:ext>
                </a:extLst>
              </a:tr>
              <a:tr h="31911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I. Muâviye b. Ebû Süfyân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41 (661)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3558259"/>
                  </a:ext>
                </a:extLst>
              </a:tr>
              <a:tr h="31911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I. Yezîd b. Muâviye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60 (680)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372829"/>
                  </a:ext>
                </a:extLst>
              </a:tr>
              <a:tr h="31911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II. Muâviye b. Yezîd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64 (683)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609580"/>
                  </a:ext>
                </a:extLst>
              </a:tr>
              <a:tr h="36094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1400" b="1">
                          <a:solidFill>
                            <a:srgbClr val="000000"/>
                          </a:solidFill>
                          <a:effectLst/>
                        </a:rPr>
                        <a:t>Mervânî Kolundan Gelen Halifeler</a:t>
                      </a:r>
                    </a:p>
                  </a:txBody>
                  <a:tcPr marL="29278" marR="29278" marT="50192" marB="5019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5039447"/>
                  </a:ext>
                </a:extLst>
              </a:tr>
              <a:tr h="31911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I. Mervân b. Hakem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64 (684)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4750668"/>
                  </a:ext>
                </a:extLst>
              </a:tr>
              <a:tr h="31911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Abdülmelik b. Mervân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65 (685)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260219"/>
                  </a:ext>
                </a:extLst>
              </a:tr>
              <a:tr h="31911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I. Velîd b. Abdülmelik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86 (705)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320406"/>
                  </a:ext>
                </a:extLst>
              </a:tr>
              <a:tr h="31911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Süleyman b. Abdülmelik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96 (715)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051307"/>
                  </a:ext>
                </a:extLst>
              </a:tr>
              <a:tr h="31911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Ömer b. Abdülazîz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99 (717)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6485485"/>
                  </a:ext>
                </a:extLst>
              </a:tr>
              <a:tr h="31911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II. Yezîd b. Abdülmelik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101 (720)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200654"/>
                  </a:ext>
                </a:extLst>
              </a:tr>
              <a:tr h="31911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Hişâm b. Abdülmelik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105 (724)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140955"/>
                  </a:ext>
                </a:extLst>
              </a:tr>
              <a:tr h="31911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II. Velîd b. II. Yezîd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125 (743)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2357118"/>
                  </a:ext>
                </a:extLst>
              </a:tr>
              <a:tr h="31911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III. Yezîd b. I. Velîd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126 (744)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511558"/>
                  </a:ext>
                </a:extLst>
              </a:tr>
              <a:tr h="31911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İbrâhim b. I. Velîd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126 (744)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7810798"/>
                  </a:ext>
                </a:extLst>
              </a:tr>
              <a:tr h="31911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>
                          <a:solidFill>
                            <a:srgbClr val="000000"/>
                          </a:solidFill>
                          <a:effectLst/>
                        </a:rPr>
                        <a:t>II. Mervân b. Muhammed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dirty="0">
                          <a:solidFill>
                            <a:srgbClr val="000000"/>
                          </a:solidFill>
                          <a:effectLst/>
                        </a:rPr>
                        <a:t>127-132 (744-750)</a:t>
                      </a:r>
                    </a:p>
                  </a:txBody>
                  <a:tcPr marL="37643" marR="37643" marT="29278" marB="29278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4643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95988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Rectangle 5128">
            <a:extLst>
              <a:ext uri="{FF2B5EF4-FFF2-40B4-BE49-F238E27FC236}">
                <a16:creationId xmlns:a16="http://schemas.microsoft.com/office/drawing/2014/main" id="{96918796-2918-40D6-BE3A-4600C47FCD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BB72D087-2F1E-B577-AF7B-53EB8E88F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863" y="2166938"/>
            <a:ext cx="4524375" cy="34575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C29539B1-05CF-EA80-E944-B7B2E5E048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2166938"/>
            <a:ext cx="5481638" cy="34575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4DC92286-F319-08C5-2215-278056F8A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2747"/>
            <a:ext cx="10515600" cy="7155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5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Hırbetü’l-mefcer adlı Emevî sarayının mozaik ve taş süslemelerine bir örnek – Filistin</a:t>
            </a:r>
            <a:endParaRPr lang="tr-TR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9908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385ACB-4F3D-50F6-4619-70E68701C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 i="0" dirty="0" err="1">
                <a:effectLst/>
                <a:latin typeface="Calibri" panose="020F0502020204030204" pitchFamily="34" charset="0"/>
              </a:rPr>
              <a:t>Kasrü’t-Tûbe</a:t>
            </a:r>
            <a:r>
              <a:rPr lang="tr-TR" b="0" i="0" dirty="0">
                <a:effectLst/>
                <a:latin typeface="Calibri" panose="020F0502020204030204" pitchFamily="34" charset="0"/>
              </a:rPr>
              <a:t> – Ürdün</a:t>
            </a:r>
            <a:endParaRPr lang="tr-TR" dirty="0"/>
          </a:p>
        </p:txBody>
      </p:sp>
      <p:pic>
        <p:nvPicPr>
          <p:cNvPr id="31746" name="Picture 2">
            <a:extLst>
              <a:ext uri="{FF2B5EF4-FFF2-40B4-BE49-F238E27FC236}">
                <a16:creationId xmlns:a16="http://schemas.microsoft.com/office/drawing/2014/main" id="{BD405254-BB6B-5691-D8BE-978A533A29A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044" y="1825625"/>
            <a:ext cx="652191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0172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69F29E-134A-FEFE-CBFD-600631044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 i="0" dirty="0" err="1">
                <a:effectLst/>
                <a:latin typeface="Calibri" panose="020F0502020204030204" pitchFamily="34" charset="0"/>
              </a:rPr>
              <a:t>Kasru</a:t>
            </a:r>
            <a:r>
              <a:rPr lang="tr-TR" b="0" i="0" dirty="0">
                <a:effectLst/>
                <a:latin typeface="Calibri" panose="020F0502020204030204" pitchFamily="34" charset="0"/>
              </a:rPr>
              <a:t> </a:t>
            </a:r>
            <a:r>
              <a:rPr lang="tr-TR" b="0" i="0" dirty="0" err="1">
                <a:effectLst/>
                <a:latin typeface="Calibri" panose="020F0502020204030204" pitchFamily="34" charset="0"/>
              </a:rPr>
              <a:t>Harâne</a:t>
            </a:r>
            <a:r>
              <a:rPr lang="tr-TR" b="0" i="0" dirty="0">
                <a:effectLst/>
                <a:latin typeface="Calibri" panose="020F0502020204030204" pitchFamily="34" charset="0"/>
              </a:rPr>
              <a:t> – Ürdün</a:t>
            </a:r>
            <a:endParaRPr lang="tr-TR" dirty="0"/>
          </a:p>
        </p:txBody>
      </p:sp>
      <p:pic>
        <p:nvPicPr>
          <p:cNvPr id="33794" name="Picture 2" descr="Qasr Al-Kharanah - Desert Castles in Jordan (Qasr al-Harrana)">
            <a:extLst>
              <a:ext uri="{FF2B5EF4-FFF2-40B4-BE49-F238E27FC236}">
                <a16:creationId xmlns:a16="http://schemas.microsoft.com/office/drawing/2014/main" id="{EC31BD96-7A00-565D-BB98-6E52B211677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496" y="1825625"/>
            <a:ext cx="652700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2465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050F7E3-7BCD-7B94-EF82-ECC441FC9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0" i="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Kusayru Amr</a:t>
            </a:r>
            <a:r>
              <a:rPr lang="tr-TR" sz="3600" b="0" i="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a Planı</a:t>
            </a:r>
            <a:r>
              <a:rPr lang="en-US" sz="3600" b="0" i="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– </a:t>
            </a:r>
            <a:r>
              <a:rPr lang="en-US" sz="3600" b="0" i="0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Ürdün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8674" name="Picture 2">
            <a:extLst>
              <a:ext uri="{FF2B5EF4-FFF2-40B4-BE49-F238E27FC236}">
                <a16:creationId xmlns:a16="http://schemas.microsoft.com/office/drawing/2014/main" id="{D5ECEFC6-8F48-AE64-333A-F42C0BEED3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0257" y="643466"/>
            <a:ext cx="5554817" cy="5568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8659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707" name="Rectangle 29706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6EA001E-B0D5-58BB-5BA1-C987F06B9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60881"/>
            <a:ext cx="9795638" cy="1114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b="0" i="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Kusayru Amr</a:t>
            </a:r>
            <a:r>
              <a:rPr lang="tr-TR" sz="5400" b="0" i="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a Sarayı</a:t>
            </a:r>
            <a:endParaRPr lang="en-US" sz="5200" dirty="0"/>
          </a:p>
        </p:txBody>
      </p:sp>
      <p:pic>
        <p:nvPicPr>
          <p:cNvPr id="29700" name="Picture 4">
            <a:extLst>
              <a:ext uri="{FF2B5EF4-FFF2-40B4-BE49-F238E27FC236}">
                <a16:creationId xmlns:a16="http://schemas.microsoft.com/office/drawing/2014/main" id="{727B13C1-D158-5851-31EC-DD99F2F098F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4734" y="2957665"/>
            <a:ext cx="5441261" cy="3346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>
            <a:extLst>
              <a:ext uri="{FF2B5EF4-FFF2-40B4-BE49-F238E27FC236}">
                <a16:creationId xmlns:a16="http://schemas.microsoft.com/office/drawing/2014/main" id="{E2CDAEA1-571D-4E91-E01B-D5448C010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82505" y="2991655"/>
            <a:ext cx="5828261" cy="3278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3481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29" name="Rectangle 30728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C5C8D79-11B1-2FF0-CA6F-E313FD4FF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60881"/>
            <a:ext cx="9795638" cy="1114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b="0" i="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Kusayru Amr</a:t>
            </a:r>
            <a:r>
              <a:rPr lang="tr-TR" sz="5400" b="0" i="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a freskleri</a:t>
            </a:r>
            <a:endParaRPr lang="en-US" sz="5200" dirty="0"/>
          </a:p>
        </p:txBody>
      </p:sp>
      <p:pic>
        <p:nvPicPr>
          <p:cNvPr id="30724" name="Picture 4">
            <a:extLst>
              <a:ext uri="{FF2B5EF4-FFF2-40B4-BE49-F238E27FC236}">
                <a16:creationId xmlns:a16="http://schemas.microsoft.com/office/drawing/2014/main" id="{276503E7-9C3C-007D-E8EE-EBDEA0D69D7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8716" y="2957665"/>
            <a:ext cx="5013297" cy="3346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" name="Picture 2">
            <a:extLst>
              <a:ext uri="{FF2B5EF4-FFF2-40B4-BE49-F238E27FC236}">
                <a16:creationId xmlns:a16="http://schemas.microsoft.com/office/drawing/2014/main" id="{3827E31C-64D5-0DC2-8E11-809D3E61B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9987" y="2957665"/>
            <a:ext cx="5013297" cy="3346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2603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29" name="Rectangle 17428">
            <a:extLst>
              <a:ext uri="{FF2B5EF4-FFF2-40B4-BE49-F238E27FC236}">
                <a16:creationId xmlns:a16="http://schemas.microsoft.com/office/drawing/2014/main" id="{3B47FC9C-2ED3-4100-A4EF-E8CDFEE10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76" name="Picture 4" descr="Vessel with Pierced Designs, Bronze; pierced and chased">
            <a:extLst>
              <a:ext uri="{FF2B5EF4-FFF2-40B4-BE49-F238E27FC236}">
                <a16:creationId xmlns:a16="http://schemas.microsoft.com/office/drawing/2014/main" id="{829638BC-E50F-75B4-532F-22466EDDB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613" y="555625"/>
            <a:ext cx="5802313" cy="46291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Woven Tapestry Fragment, Wool; tapestry weave">
            <a:extLst>
              <a:ext uri="{FF2B5EF4-FFF2-40B4-BE49-F238E27FC236}">
                <a16:creationId xmlns:a16="http://schemas.microsoft.com/office/drawing/2014/main" id="{F9FB245F-48B8-A205-9C06-AED358E088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62838" y="555625"/>
            <a:ext cx="3128963" cy="46291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13D0617F-C086-1A97-E9AC-887F6FCDD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58141"/>
            <a:ext cx="10515600" cy="94266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Emeviler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dönemine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ait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tr-TR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 sanatları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örnekleri</a:t>
            </a: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062347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F65DF5-E3FF-61CC-1EC2-100E7356F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Kaynaklar (sunuya ait)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CE3827-52AC-8078-C21E-DACC02C43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Hattstein</a:t>
            </a:r>
            <a:r>
              <a:rPr lang="tr-TR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, Markus, Peter </a:t>
            </a:r>
            <a:r>
              <a:rPr lang="tr-TR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Delius, </a:t>
            </a:r>
            <a:r>
              <a:rPr lang="tr-TR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İslam: Sanatı ve Mimarisi, Literatür, İstanbul, 2005.</a:t>
            </a:r>
            <a:endParaRPr lang="tr-TR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/>
              <a:t>Archnet.org</a:t>
            </a:r>
          </a:p>
          <a:p>
            <a:r>
              <a:rPr lang="tr-TR" dirty="0" err="1"/>
              <a:t>Metropolian</a:t>
            </a:r>
            <a:r>
              <a:rPr lang="tr-TR" dirty="0"/>
              <a:t> </a:t>
            </a:r>
            <a:r>
              <a:rPr lang="tr-TR" dirty="0" err="1"/>
              <a:t>Museum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2053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5" name="Rectangle 4104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2CCE1FEF-D23F-4D69-29BB-C9C2A344C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57200"/>
            <a:ext cx="4343400" cy="1929384"/>
          </a:xfrm>
        </p:spPr>
        <p:txBody>
          <a:bodyPr anchor="ctr">
            <a:normAutofit/>
          </a:bodyPr>
          <a:lstStyle/>
          <a:p>
            <a:r>
              <a:rPr lang="tr-TR" sz="2000" b="0" i="0" dirty="0" err="1">
                <a:effectLst/>
                <a:latin typeface="Calibri" panose="020F0502020204030204" pitchFamily="34" charset="0"/>
              </a:rPr>
              <a:t>Kubbetü’s-sahre’nin</a:t>
            </a:r>
            <a:r>
              <a:rPr lang="tr-TR" sz="2000" b="0" i="0" dirty="0">
                <a:effectLst/>
                <a:latin typeface="Calibri" panose="020F0502020204030204" pitchFamily="34" charset="0"/>
              </a:rPr>
              <a:t> izometrik planı</a:t>
            </a:r>
            <a:endParaRPr lang="tr-TR" sz="4800" dirty="0"/>
          </a:p>
        </p:txBody>
      </p:sp>
      <p:sp>
        <p:nvSpPr>
          <p:cNvPr id="4107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471415" y="141274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6FD2B5-9321-B38A-87C1-A930911B7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1263" y="457200"/>
            <a:ext cx="6007608" cy="1929384"/>
          </a:xfrm>
        </p:spPr>
        <p:txBody>
          <a:bodyPr anchor="ctr">
            <a:normAutofit/>
          </a:bodyPr>
          <a:lstStyle/>
          <a:p>
            <a:r>
              <a:rPr lang="tr-TR" sz="2200" b="0" i="0">
                <a:effectLst/>
                <a:latin typeface="Calibri" panose="020F0502020204030204" pitchFamily="34" charset="0"/>
              </a:rPr>
              <a:t>Emevî Halifesi Abdülmelik b. Mervân tarafından</a:t>
            </a:r>
            <a:br>
              <a:rPr lang="tr-TR" sz="2200"/>
            </a:br>
            <a:r>
              <a:rPr lang="tr-TR" sz="2200" b="0" i="0">
                <a:effectLst/>
                <a:latin typeface="Calibri" panose="020F0502020204030204" pitchFamily="34" charset="0"/>
              </a:rPr>
              <a:t>72 (691-92) yılında yaptırılan Kubbetü’s-sahre</a:t>
            </a:r>
            <a:br>
              <a:rPr lang="tr-TR" sz="2200"/>
            </a:br>
            <a:r>
              <a:rPr lang="tr-TR" sz="2200" b="0" i="0">
                <a:effectLst/>
                <a:latin typeface="Calibri" panose="020F0502020204030204" pitchFamily="34" charset="0"/>
              </a:rPr>
              <a:t>(Kudüs)</a:t>
            </a:r>
            <a:endParaRPr lang="tr-TR" sz="2200"/>
          </a:p>
        </p:txBody>
      </p:sp>
      <p:pic>
        <p:nvPicPr>
          <p:cNvPr id="4100" name="Picture 4" descr="kara kalem içeren bir resim&#10;&#10;Açıklama otomatik olarak oluşturuldu">
            <a:extLst>
              <a:ext uri="{FF2B5EF4-FFF2-40B4-BE49-F238E27FC236}">
                <a16:creationId xmlns:a16="http://schemas.microsoft.com/office/drawing/2014/main" id="{437ECE40-6642-D568-404E-B8D9448B3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63273" y="2569464"/>
            <a:ext cx="3274253" cy="367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açık hava, gök, bina, cami içeren bir resim&#10;&#10;Açıklama otomatik olarak oluşturuldu">
            <a:extLst>
              <a:ext uri="{FF2B5EF4-FFF2-40B4-BE49-F238E27FC236}">
                <a16:creationId xmlns:a16="http://schemas.microsoft.com/office/drawing/2014/main" id="{60D32AC0-4A0C-4F5A-C048-B2D954112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4496" y="2590785"/>
            <a:ext cx="5468112" cy="363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140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745DBE-6FC0-713A-F93E-CE144D8A6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7255E2F1-6492-644B-BFC6-539B2C538A5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144" y="1825625"/>
            <a:ext cx="773571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1809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DF8480-D42C-8B2D-AE43-4F6AF63D2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52F9F8EE-BACC-CF10-CE97-688D093F225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689" y="1825625"/>
            <a:ext cx="650262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974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43" name="Rectangle 14342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AF67CC5-1E79-B78A-179F-499249471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1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Kubbetü’s-sahre’nin güneyden, Mescid-i Aksâ yönünden görünümü (İÜNEK, II. Abdülhamid Han Fotoğraf Albümleri, nr. 90482/16)</a:t>
            </a:r>
            <a:endParaRPr lang="en-US" sz="31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34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38" name="Picture 2" descr="metin, resim çerçevesi içeren bir resim&#10;&#10;Açıklama otomatik olarak oluşturuldu">
            <a:extLst>
              <a:ext uri="{FF2B5EF4-FFF2-40B4-BE49-F238E27FC236}">
                <a16:creationId xmlns:a16="http://schemas.microsoft.com/office/drawing/2014/main" id="{3F4B36F5-7186-26F9-D77D-78832E7CC8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57790" y="640080"/>
            <a:ext cx="6607628" cy="555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896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2485F065-C155-AFF2-0E43-FFE3F7D1308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31" r="1" b="10690"/>
          <a:stretch/>
        </p:blipFill>
        <p:spPr bwMode="auto">
          <a:xfrm>
            <a:off x="484632" y="1643104"/>
            <a:ext cx="6716272" cy="357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>
            <a:extLst>
              <a:ext uri="{FF2B5EF4-FFF2-40B4-BE49-F238E27FC236}">
                <a16:creationId xmlns:a16="http://schemas.microsoft.com/office/drawing/2014/main" id="{84CB8B6E-E72E-7F11-38EA-B95434A93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34655" y="484632"/>
            <a:ext cx="3960175" cy="588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269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9" name="Rectangle 1536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EAC8ACC-DB1D-2E96-A863-D2699D291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endParaRPr lang="en-US" sz="5400">
              <a:solidFill>
                <a:srgbClr val="FFFFFF"/>
              </a:solidFill>
            </a:endParaRPr>
          </a:p>
        </p:txBody>
      </p:sp>
      <p:cxnSp>
        <p:nvCxnSpPr>
          <p:cNvPr id="15371" name="Straight Connector 1537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2" name="Picture 2" descr="mavi içeren bir resim&#10;&#10;Açıklama otomatik olarak oluşturuldu">
            <a:extLst>
              <a:ext uri="{FF2B5EF4-FFF2-40B4-BE49-F238E27FC236}">
                <a16:creationId xmlns:a16="http://schemas.microsoft.com/office/drawing/2014/main" id="{5CD46A95-A612-49AB-BB28-AF3B16A901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00034" y="2426818"/>
            <a:ext cx="1718983" cy="399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373" name="Straight Connector 15372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4" name="Picture 4" descr="metin, mihrap içeren bir resim&#10;&#10;Açıklama otomatik olarak oluşturuldu">
            <a:extLst>
              <a:ext uri="{FF2B5EF4-FFF2-40B4-BE49-F238E27FC236}">
                <a16:creationId xmlns:a16="http://schemas.microsoft.com/office/drawing/2014/main" id="{73244473-74EB-0D61-13B1-C44DCC0B4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45073" y="3191235"/>
            <a:ext cx="5455917" cy="2468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069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223</TotalTime>
  <Words>462</Words>
  <Application>Microsoft Office PowerPoint</Application>
  <PresentationFormat>Geniş ekran</PresentationFormat>
  <Paragraphs>64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3" baseType="lpstr">
      <vt:lpstr>Arial</vt:lpstr>
      <vt:lpstr>Calibri</vt:lpstr>
      <vt:lpstr>Calibri Light</vt:lpstr>
      <vt:lpstr>Times New Roman</vt:lpstr>
      <vt:lpstr>Verdana</vt:lpstr>
      <vt:lpstr>Office Teması</vt:lpstr>
      <vt:lpstr>EMEVİLER DÖNEMİ SANATI VE KÜLTÜRÜ</vt:lpstr>
      <vt:lpstr>Emeviler’in ulaştığı en geniş sınırları gösteren harita</vt:lpstr>
      <vt:lpstr>Emeviler: Hulefâ-yi Râşidîn’den sonra 661-750 yılları arasında hüküm süren ilk İslâm hânedanı.</vt:lpstr>
      <vt:lpstr>Kubbetü’s-sahre’nin izometrik planı</vt:lpstr>
      <vt:lpstr>PowerPoint Sunusu</vt:lpstr>
      <vt:lpstr>PowerPoint Sunusu</vt:lpstr>
      <vt:lpstr>Kubbetü’s-sahre’nin güneyden, Mescid-i Aksâ yönünden görünümü (İÜNEK, II. Abdülhamid Han Fotoğraf Albümleri, nr. 90482/16)</vt:lpstr>
      <vt:lpstr>PowerPoint Sunusu</vt:lpstr>
      <vt:lpstr>PowerPoint Sunusu</vt:lpstr>
      <vt:lpstr>PowerPoint Sunusu</vt:lpstr>
      <vt:lpstr>Kubbetus-sahra’nın içi</vt:lpstr>
      <vt:lpstr>Kubbetus-sahra’nın iç süslemeleri</vt:lpstr>
      <vt:lpstr>PowerPoint Sunusu</vt:lpstr>
      <vt:lpstr>Harem-i şerif’in kuzey tarafından çekilmiş Kubbetü’s-sahre’nin ön planda, Mescid-i Aksâ’nın arkada yer aldığı bir fotoğraf (İÜNEK, II. Abdülhamid Han Fotoğraf Albümleri, nr. 90502/18)</vt:lpstr>
      <vt:lpstr>Mescid-i Aksâ’nın Harem-i şerif’in içinden Kubbetü’s-sahre yönünden çekilmiş bir fotoğrafı (İÜNEK, II. Abdülhamid Han Fotoğraf Albümleri, nr. 90502/23)</vt:lpstr>
      <vt:lpstr>Mescid-i Aksâ’nın Harem-i şerif’in içinden doğu yönünden bir görünümü (İÜNEK, II. Abdülhamid Han Fotoğraf Albümleri, nr. 90482/28)</vt:lpstr>
      <vt:lpstr>Mescid-i Aksâ’nın içinden bir görünüş (İÜNEK, II. Abdülhamid Han Fotoğraf Albümleri, nr. 90577/27)</vt:lpstr>
      <vt:lpstr>Mescid-i Aksâ’nın mihrap ve minberi (İÜNEK, II. Abdülhamid Han Fotoğraf Albümleri, nr. 90482/22)</vt:lpstr>
      <vt:lpstr>Şam Ümeyye Cami planı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Emevi Sarayları</vt:lpstr>
      <vt:lpstr>Kasrü’l-hayri’l-garbî’nin planı</vt:lpstr>
      <vt:lpstr>Kasrü’l-hayri’ş-şarkî – Suriye</vt:lpstr>
      <vt:lpstr>Emevî sarayı Hırbetü’l-mefcer’in planı</vt:lpstr>
      <vt:lpstr>Hırbetü’l-mefcer adlı Emevî sarayının mozaik ve taş süslemelerine bir örnek – Filistin</vt:lpstr>
      <vt:lpstr>Kasrü’t-Tûbe – Ürdün</vt:lpstr>
      <vt:lpstr>Kasru Harâne – Ürdün</vt:lpstr>
      <vt:lpstr>Kusayru Amra Planı – Ürdün</vt:lpstr>
      <vt:lpstr>Kusayru Amra Sarayı</vt:lpstr>
      <vt:lpstr>Kusayru Amra freskleri</vt:lpstr>
      <vt:lpstr>Emeviler dönemine ait el sanatları örnekleri</vt:lpstr>
      <vt:lpstr>Temel Kaynaklar (sunuya ait)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ABBASİLER DÖNEMİ SANATI VE KÜLTÜRÜ</dc:title>
  <dc:creator>ayse ersay</dc:creator>
  <cp:lastModifiedBy>ayse ersay</cp:lastModifiedBy>
  <cp:revision>17</cp:revision>
  <dcterms:created xsi:type="dcterms:W3CDTF">2023-01-19T15:39:00Z</dcterms:created>
  <dcterms:modified xsi:type="dcterms:W3CDTF">2023-01-22T10:25:24Z</dcterms:modified>
</cp:coreProperties>
</file>