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80" r:id="rId6"/>
    <p:sldId id="281" r:id="rId7"/>
    <p:sldId id="289" r:id="rId8"/>
    <p:sldId id="291" r:id="rId9"/>
    <p:sldId id="290" r:id="rId10"/>
    <p:sldId id="292" r:id="rId11"/>
    <p:sldId id="302" r:id="rId12"/>
    <p:sldId id="303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93" r:id="rId21"/>
    <p:sldId id="294" r:id="rId22"/>
    <p:sldId id="295" r:id="rId23"/>
    <p:sldId id="296" r:id="rId24"/>
    <p:sldId id="297" r:id="rId25"/>
    <p:sldId id="298" r:id="rId26"/>
    <p:sldId id="305" r:id="rId27"/>
    <p:sldId id="299" r:id="rId28"/>
    <p:sldId id="300" r:id="rId29"/>
    <p:sldId id="276" r:id="rId30"/>
    <p:sldId id="275" r:id="rId31"/>
    <p:sldId id="277" r:id="rId32"/>
    <p:sldId id="278" r:id="rId33"/>
    <p:sldId id="279" r:id="rId34"/>
    <p:sldId id="301" r:id="rId35"/>
    <p:sldId id="304" r:id="rId36"/>
    <p:sldId id="273" r:id="rId37"/>
    <p:sldId id="30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16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070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63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12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37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38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73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002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82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36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34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9561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B08A76-3B5B-AF93-B9E4-35EC52D27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EMEVİLER DÖNEMİ SANATI VE KÜLTÜRÜ</a:t>
            </a:r>
            <a:endParaRPr lang="tr-TR" sz="40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4CE3979-3C68-18DF-1D77-080342211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İslam </a:t>
            </a:r>
            <a:r>
              <a:rPr lang="tr-TR"/>
              <a:t>Sanatları ve </a:t>
            </a:r>
            <a:r>
              <a:rPr lang="tr-TR" dirty="0"/>
              <a:t>Estetiği Dersi</a:t>
            </a:r>
          </a:p>
          <a:p>
            <a:r>
              <a:rPr lang="tr-TR" dirty="0"/>
              <a:t>Doç. Dr. Ayşe ERSAY YÜKSEL</a:t>
            </a:r>
          </a:p>
        </p:txBody>
      </p:sp>
    </p:spTree>
    <p:extLst>
      <p:ext uri="{BB962C8B-B14F-4D97-AF65-F5344CB8AC3E}">
        <p14:creationId xmlns:p14="http://schemas.microsoft.com/office/powerpoint/2010/main" val="158674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858F06-5186-B8A3-1BD0-77A2C5F0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6496CAB-62B2-32E3-1D61-81D7C6B0D2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04" y="118868"/>
            <a:ext cx="4396269" cy="66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12533A4B-E1D1-A650-EFC1-011D167B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16" y="59434"/>
            <a:ext cx="4435036" cy="67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92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0EE24E-BF7C-E114-6590-41EE09CE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Kubbetus-sahra’nın içi</a:t>
            </a:r>
          </a:p>
        </p:txBody>
      </p:sp>
      <p:pic>
        <p:nvPicPr>
          <p:cNvPr id="4" name="5303394" descr="5303394">
            <a:extLst>
              <a:ext uri="{FF2B5EF4-FFF2-40B4-BE49-F238E27FC236}">
                <a16:creationId xmlns:a16="http://schemas.microsoft.com/office/drawing/2014/main" id="{79BFF4EB-42E5-B489-45BC-24D20EFA5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198" y="3516837"/>
            <a:ext cx="3886200" cy="259772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Dome6" descr="Dome6">
            <a:extLst>
              <a:ext uri="{FF2B5EF4-FFF2-40B4-BE49-F238E27FC236}">
                <a16:creationId xmlns:a16="http://schemas.microsoft.com/office/drawing/2014/main" id="{D5C9732C-CF58-AF77-C632-4090C8A9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029" y="299326"/>
            <a:ext cx="4860771" cy="6259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020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5A2F6E5-39FD-5140-9449-3C55C5E8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5400" dirty="0"/>
              <a:t>Kubbetus-sahra’nın iç süslemeleri</a:t>
            </a:r>
            <a:endParaRPr lang="en-US" sz="5200" dirty="0"/>
          </a:p>
        </p:txBody>
      </p:sp>
      <p:pic>
        <p:nvPicPr>
          <p:cNvPr id="4" name="Fig 9" descr="Fig 9">
            <a:extLst>
              <a:ext uri="{FF2B5EF4-FFF2-40B4-BE49-F238E27FC236}">
                <a16:creationId xmlns:a16="http://schemas.microsoft.com/office/drawing/2014/main" id="{7BAA0F0E-ED93-CE2A-6861-ED92D8822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292" y="2957665"/>
            <a:ext cx="5032144" cy="3346376"/>
          </a:xfrm>
          <a:prstGeom prst="rect">
            <a:avLst/>
          </a:prstGeom>
        </p:spPr>
      </p:pic>
      <p:pic>
        <p:nvPicPr>
          <p:cNvPr id="5" name="6706161" descr="6706161">
            <a:extLst>
              <a:ext uri="{FF2B5EF4-FFF2-40B4-BE49-F238E27FC236}">
                <a16:creationId xmlns:a16="http://schemas.microsoft.com/office/drawing/2014/main" id="{4F18E3C8-2559-2FF7-226C-4FE3DF030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80" b="19777"/>
          <a:stretch>
            <a:fillRect/>
          </a:stretch>
        </p:blipFill>
        <p:spPr>
          <a:xfrm>
            <a:off x="6182505" y="4002473"/>
            <a:ext cx="5828261" cy="12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0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C48A925-28F7-6D7B-7887-3833263A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endParaRPr lang="tr-TR" sz="4800"/>
          </a:p>
        </p:txBody>
      </p:sp>
      <p:sp>
        <p:nvSpPr>
          <p:cNvPr id="8203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F6EEA042-7321-0AF0-1DE3-7E238B321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tr-TR" sz="1600" b="0" i="0" dirty="0" err="1">
                <a:effectLst/>
                <a:latin typeface="Calibri" panose="020F0502020204030204" pitchFamily="34" charset="0"/>
              </a:rPr>
              <a:t>Zeytindağı</a:t>
            </a:r>
            <a:r>
              <a:rPr lang="tr-TR" sz="1600" b="0" i="0" dirty="0">
                <a:effectLst/>
                <a:latin typeface="Calibri" panose="020F0502020204030204" pitchFamily="34" charset="0"/>
              </a:rPr>
              <a:t> tarafından çekilmiş</a:t>
            </a:r>
            <a:br>
              <a:rPr lang="tr-TR" sz="1600" dirty="0"/>
            </a:br>
            <a:r>
              <a:rPr lang="tr-TR" sz="1600" b="0" i="0" dirty="0" err="1">
                <a:effectLst/>
                <a:latin typeface="Calibri" panose="020F0502020204030204" pitchFamily="34" charset="0"/>
              </a:rPr>
              <a:t>Mescid</a:t>
            </a:r>
            <a:r>
              <a:rPr lang="tr-TR" sz="1600" b="0" i="0" dirty="0">
                <a:effectLst/>
                <a:latin typeface="Calibri" panose="020F0502020204030204" pitchFamily="34" charset="0"/>
              </a:rPr>
              <a:t>-i </a:t>
            </a:r>
            <a:r>
              <a:rPr lang="tr-TR" sz="1600" b="0" i="0" dirty="0" err="1">
                <a:effectLst/>
                <a:latin typeface="Calibri" panose="020F0502020204030204" pitchFamily="34" charset="0"/>
              </a:rPr>
              <a:t>Aksâ’yı</a:t>
            </a:r>
            <a:r>
              <a:rPr lang="tr-TR" sz="1600" b="0" i="0" dirty="0">
                <a:effectLst/>
                <a:latin typeface="Calibri" panose="020F0502020204030204" pitchFamily="34" charset="0"/>
              </a:rPr>
              <a:t> da gösteren bir Kudüs fotoğrafı</a:t>
            </a:r>
            <a:br>
              <a:rPr lang="tr-TR" sz="1600" dirty="0"/>
            </a:br>
            <a:r>
              <a:rPr lang="tr-TR" sz="1600" b="0" i="0" dirty="0">
                <a:effectLst/>
                <a:latin typeface="Calibri" panose="020F0502020204030204" pitchFamily="34" charset="0"/>
              </a:rPr>
              <a:t>(İÜNEK, II. Abdülhamid Han Fotoğraf Albümleri,</a:t>
            </a:r>
            <a:br>
              <a:rPr lang="tr-TR" sz="1600" dirty="0"/>
            </a:br>
            <a:r>
              <a:rPr lang="tr-TR" sz="1600" b="0" i="0" dirty="0" err="1">
                <a:effectLst/>
                <a:latin typeface="Calibri" panose="020F0502020204030204" pitchFamily="34" charset="0"/>
              </a:rPr>
              <a:t>nr</a:t>
            </a:r>
            <a:r>
              <a:rPr lang="tr-TR" sz="1600" b="0" i="0" dirty="0">
                <a:effectLst/>
                <a:latin typeface="Calibri" panose="020F0502020204030204" pitchFamily="34" charset="0"/>
              </a:rPr>
              <a:t>. 90504/1)</a:t>
            </a:r>
            <a:endParaRPr lang="en-US" sz="2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C6C34C0-8D81-0773-B2D4-BB63303F3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219" y="2322760"/>
            <a:ext cx="11860781" cy="426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316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D940627-03F1-C4EE-40BA-84A87F54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Harem-i şerif’in kuzey tarafından çekilmiş Kubbetü’s-sahre’nin ön planda, Mescid-i Aksâ’nın arkada yer aldığı bir fotoğraf (İÜNEK, II. Abdülhamid Han Fotoğraf Albümleri, nr. 90502/18)</a:t>
            </a: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2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metin, oda, galeri, sahne içeren bir resim&#10;&#10;Açıklama otomatik olarak oluşturuldu">
            <a:extLst>
              <a:ext uri="{FF2B5EF4-FFF2-40B4-BE49-F238E27FC236}">
                <a16:creationId xmlns:a16="http://schemas.microsoft.com/office/drawing/2014/main" id="{9CD1C0DE-A889-7A7C-3C66-16E316ADD1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5751" y="640080"/>
            <a:ext cx="6491705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2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1845AE9-93EB-16E5-C83B-CD712B26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Mescid-i Aksâ’nın Harem-i şerif’in içinden Kubbetü’s-sahre yönünden çekilmiş bir fotoğrafı (İÜNEK, II. Abdülhamid Han Fotoğraf Albümleri, nr. 90502/23)</a:t>
            </a: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4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metin, galeri, oda, sahne içeren bir resim&#10;&#10;Açıklama otomatik olarak oluşturuldu">
            <a:extLst>
              <a:ext uri="{FF2B5EF4-FFF2-40B4-BE49-F238E27FC236}">
                <a16:creationId xmlns:a16="http://schemas.microsoft.com/office/drawing/2014/main" id="{0DE1E22B-92E8-3F7E-9D8B-9658275667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5214" y="640080"/>
            <a:ext cx="6472779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3768693-3701-3906-FA8B-A2CE5056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Mescid-i Aksâ’nın Harem-i şerif’in içinden doğu yönünden bir görünümü (İÜNEK, II. Abdülhamid Han Fotoğraf Albümleri, nr. 90482/28)</a:t>
            </a: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metin, sahne, oda, galeri içeren bir resim&#10;&#10;Açıklama otomatik olarak oluşturuldu">
            <a:extLst>
              <a:ext uri="{FF2B5EF4-FFF2-40B4-BE49-F238E27FC236}">
                <a16:creationId xmlns:a16="http://schemas.microsoft.com/office/drawing/2014/main" id="{F2E88743-2BAE-BB1C-7D79-3E4920DBDF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6233" y="640080"/>
            <a:ext cx="6510742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39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5F7B729-4A0A-E45B-7B2C-7F58F131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Mescid-i Aksâ’nın içinden bir görünüş (İÜNEK, II. Abdülhamid Han Fotoğraf Albümleri, nr. 90577/27)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29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metin, bina, eski, kemer içeren bir resim&#10;&#10;Açıklama otomatik olarak oluşturuldu">
            <a:extLst>
              <a:ext uri="{FF2B5EF4-FFF2-40B4-BE49-F238E27FC236}">
                <a16:creationId xmlns:a16="http://schemas.microsoft.com/office/drawing/2014/main" id="{8666690C-B580-FBF6-01EC-3B5E363B05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146" y="640080"/>
            <a:ext cx="6894916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67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50160D9-7EB1-DF17-63A4-42AB6EF1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Mescid-i Aksâ’nın mihrap ve minberi (İÜNEK, II. Abdülhamid Han Fotoğraf Albümleri, nr. 90482/22)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metin içeren bir resim&#10;&#10;Açıklama otomatik olarak oluşturuldu">
            <a:extLst>
              <a:ext uri="{FF2B5EF4-FFF2-40B4-BE49-F238E27FC236}">
                <a16:creationId xmlns:a16="http://schemas.microsoft.com/office/drawing/2014/main" id="{490F33FB-81DF-2B0E-CF09-08597FDEE3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5743" y="640080"/>
            <a:ext cx="4731722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3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DE66B6-E0A3-B042-BB87-FEFAAA8A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Şam Ümeyye Cami planı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5B2147A-5C1E-DAAA-358A-1FBAD6682A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143919"/>
            <a:ext cx="61912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7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497A5B-8AF0-200C-4E4C-AC055EE64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09126" cy="4977437"/>
          </a:xfrm>
        </p:spPr>
        <p:txBody>
          <a:bodyPr/>
          <a:lstStyle/>
          <a:p>
            <a:r>
              <a:rPr lang="tr-TR" dirty="0" err="1">
                <a:solidFill>
                  <a:srgbClr val="777777"/>
                </a:solidFill>
                <a:latin typeface="Calibri" panose="020F0502020204030204" pitchFamily="34" charset="0"/>
              </a:rPr>
              <a:t>Emevi</a:t>
            </a:r>
            <a:r>
              <a:rPr lang="tr-TR" b="0" i="0" dirty="0" err="1">
                <a:solidFill>
                  <a:srgbClr val="777777"/>
                </a:solidFill>
                <a:effectLst/>
                <a:latin typeface="Calibri" panose="020F0502020204030204" pitchFamily="34" charset="0"/>
              </a:rPr>
              <a:t>ler’in</a:t>
            </a:r>
            <a:r>
              <a:rPr lang="tr-TR" b="0" i="0" dirty="0">
                <a:solidFill>
                  <a:srgbClr val="777777"/>
                </a:solidFill>
                <a:effectLst/>
                <a:latin typeface="Calibri" panose="020F0502020204030204" pitchFamily="34" charset="0"/>
              </a:rPr>
              <a:t> ulaştığı en geniş sınırları gösteren harita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4AD7BF-078D-5669-C367-CF4DD75B4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8" name="Picture 4" descr="Emevîler'in en geniş sınırları">
            <a:extLst>
              <a:ext uri="{FF2B5EF4-FFF2-40B4-BE49-F238E27FC236}">
                <a16:creationId xmlns:a16="http://schemas.microsoft.com/office/drawing/2014/main" id="{54475502-DCD8-248E-1F02-374169049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92" y="681037"/>
            <a:ext cx="7876854" cy="524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95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5" name="Rectangle 1946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D21D34AA-5906-6429-D7B9-454344D2EA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9" r="1" b="1"/>
          <a:stretch/>
        </p:blipFill>
        <p:spPr bwMode="auto"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5BAFB7EE-C4B8-956E-3762-3875F7F6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40E5B9E7-44C4-1D5C-23E3-8D15D0B54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" b="3"/>
          <a:stretch/>
        </p:blipFill>
        <p:spPr bwMode="auto"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54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93" name="Group 2049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049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9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0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1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1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1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573B7969-AB16-FAD3-F54E-8960AA8B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endParaRPr lang="tr-TR" sz="4000"/>
          </a:p>
        </p:txBody>
      </p:sp>
      <p:pic>
        <p:nvPicPr>
          <p:cNvPr id="20482" name="Picture 2" descr="bina, gök, açık hava, eski içeren bir resim&#10;&#10;Açıklama otomatik olarak oluşturuldu">
            <a:extLst>
              <a:ext uri="{FF2B5EF4-FFF2-40B4-BE49-F238E27FC236}">
                <a16:creationId xmlns:a16="http://schemas.microsoft.com/office/drawing/2014/main" id="{6B2B1481-95BF-526C-7854-D23279087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" b="-1"/>
          <a:stretch/>
        </p:blipFill>
        <p:spPr bwMode="auto"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metin, gruplar, tam, eski içeren bir resim&#10;&#10;Açıklama otomatik olarak oluşturuldu">
            <a:extLst>
              <a:ext uri="{FF2B5EF4-FFF2-40B4-BE49-F238E27FC236}">
                <a16:creationId xmlns:a16="http://schemas.microsoft.com/office/drawing/2014/main" id="{37DA4686-0901-8401-24E2-A425AC07E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" r="1" b="1"/>
          <a:stretch/>
        </p:blipFill>
        <p:spPr bwMode="auto"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Content Placeholder 20487">
            <a:extLst>
              <a:ext uri="{FF2B5EF4-FFF2-40B4-BE49-F238E27FC236}">
                <a16:creationId xmlns:a16="http://schemas.microsoft.com/office/drawing/2014/main" id="{2C91F7F2-5B2F-8188-5321-F6DD62310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9512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E3E5D3-D416-9524-2E88-BD9BE20E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47EF9E0-328F-870F-F7A2-E0877BD8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4375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9D51BBF-1613-7273-4099-0ED3A18D4A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50" y="3287730"/>
            <a:ext cx="5178250" cy="347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35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225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530" name="Picture 2" descr="bina, açık hava, eski, resmi bina içeren bir resim&#10;&#10;Açıklama otomatik olarak oluşturuldu">
            <a:extLst>
              <a:ext uri="{FF2B5EF4-FFF2-40B4-BE49-F238E27FC236}">
                <a16:creationId xmlns:a16="http://schemas.microsoft.com/office/drawing/2014/main" id="{E6D62FB6-CA0B-5FDC-03D3-2A76D69C4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08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6" name="Rectangle 23565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568" name="Rectangle 23567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05-032" descr="05-032">
            <a:extLst>
              <a:ext uri="{FF2B5EF4-FFF2-40B4-BE49-F238E27FC236}">
                <a16:creationId xmlns:a16="http://schemas.microsoft.com/office/drawing/2014/main" id="{48DD0340-C5A0-9D04-C84A-98474B774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5" r="-1" b="6307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4" name="04-013" descr="04-013">
            <a:extLst>
              <a:ext uri="{FF2B5EF4-FFF2-40B4-BE49-F238E27FC236}">
                <a16:creationId xmlns:a16="http://schemas.microsoft.com/office/drawing/2014/main" id="{906010E0-B4C6-FC09-1BDF-5733474F8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" r="3729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6" name="04-052" descr="04-052">
            <a:extLst>
              <a:ext uri="{FF2B5EF4-FFF2-40B4-BE49-F238E27FC236}">
                <a16:creationId xmlns:a16="http://schemas.microsoft.com/office/drawing/2014/main" id="{D6E6117D-B599-44AA-390E-E03A2437C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53" r="-3" b="4247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16B002C9-5550-10AB-8737-41D755A23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4" r="15905" b="-2"/>
          <a:stretch/>
        </p:blipFill>
        <p:spPr bwMode="auto">
          <a:xfrm>
            <a:off x="9256776" y="-9"/>
            <a:ext cx="2935224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70" name="Rectangle 23569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72" name="Rectangle 23571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63" name="Content Placeholder 23562">
            <a:extLst>
              <a:ext uri="{FF2B5EF4-FFF2-40B4-BE49-F238E27FC236}">
                <a16:creationId xmlns:a16="http://schemas.microsoft.com/office/drawing/2014/main" id="{FC4AC9A6-0EC9-901D-3645-3FEDDF1B8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r>
              <a:rPr lang="tr-TR" sz="1800" dirty="0"/>
              <a:t>Mozaik süslemeler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53312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4F222A-5383-B45F-BA67-E8434276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007089AA-B94E-CBD0-294C-19A1F057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0"/>
            <a:ext cx="455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D67D3228-6000-E269-D185-F7609FF830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3" y="2431801"/>
            <a:ext cx="286021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3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598436-B7B2-0E16-C906-D100F3A5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Emevi</a:t>
            </a:r>
            <a:r>
              <a:rPr lang="tr-TR" dirty="0"/>
              <a:t> Sarayları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560241E-8982-3FBF-7797-FBEDB31E6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2770" name="Picture 2" descr="Lägeskarta över ökenslotten">
            <a:extLst>
              <a:ext uri="{FF2B5EF4-FFF2-40B4-BE49-F238E27FC236}">
                <a16:creationId xmlns:a16="http://schemas.microsoft.com/office/drawing/2014/main" id="{C2EC8735-950E-8026-7641-CCE1D010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35" y="461963"/>
            <a:ext cx="6667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83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DCF5C2-2856-8DE7-BD71-49A03BFF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0" i="0" dirty="0" err="1">
                <a:solidFill>
                  <a:srgbClr val="777777"/>
                </a:solidFill>
                <a:effectLst/>
                <a:latin typeface="Calibri" panose="020F0502020204030204" pitchFamily="34" charset="0"/>
              </a:rPr>
              <a:t>Kasrü’l-hayri’l-garbî’nin</a:t>
            </a:r>
            <a:r>
              <a:rPr lang="tr-TR" b="0" i="0" dirty="0">
                <a:solidFill>
                  <a:srgbClr val="777777"/>
                </a:solidFill>
                <a:effectLst/>
                <a:latin typeface="Calibri" panose="020F0502020204030204" pitchFamily="34" charset="0"/>
              </a:rPr>
              <a:t> planı</a:t>
            </a:r>
            <a:endParaRPr lang="tr-TR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6211A0D3-0C22-F5CE-628B-93EFAF99D3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06" y="1825625"/>
            <a:ext cx="452478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77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C60D34-587F-039C-3A0D-91D2F6CF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0" i="0" dirty="0" err="1">
                <a:solidFill>
                  <a:srgbClr val="777777"/>
                </a:solidFill>
                <a:effectLst/>
                <a:latin typeface="Calibri" panose="020F0502020204030204" pitchFamily="34" charset="0"/>
              </a:rPr>
              <a:t>Kasrü’l</a:t>
            </a:r>
            <a:r>
              <a:rPr lang="tr-TR" b="0" i="0" dirty="0">
                <a:solidFill>
                  <a:srgbClr val="777777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tr-TR" b="0" i="0" dirty="0" err="1">
                <a:solidFill>
                  <a:srgbClr val="777777"/>
                </a:solidFill>
                <a:effectLst/>
                <a:latin typeface="Calibri" panose="020F0502020204030204" pitchFamily="34" charset="0"/>
              </a:rPr>
              <a:t>hayri’ş</a:t>
            </a:r>
            <a:r>
              <a:rPr lang="tr-TR" b="0" i="0" dirty="0">
                <a:solidFill>
                  <a:srgbClr val="777777"/>
                </a:solidFill>
                <a:effectLst/>
                <a:latin typeface="Calibri" panose="020F0502020204030204" pitchFamily="34" charset="0"/>
              </a:rPr>
              <a:t>-şarkî – Suriye</a:t>
            </a:r>
            <a:endParaRPr lang="tr-TR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51E409D9-F374-B230-AD0F-E3DC570154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62" y="1825625"/>
            <a:ext cx="100222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141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81EC6C-1BF6-4B20-8652-B1C151C3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0" i="0" dirty="0">
                <a:effectLst/>
                <a:latin typeface="Calibri" panose="020F0502020204030204" pitchFamily="34" charset="0"/>
              </a:rPr>
              <a:t>Emevî sarayı Hırbetü’l-mefcer’in planı</a:t>
            </a:r>
            <a:endParaRPr lang="tr-TR" dirty="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0F46AB72-7BD5-0F75-CC70-26ADD5131E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00" y="1825625"/>
            <a:ext cx="56328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70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545EBEE-10A5-DCB3-78A7-66BC793B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Emeviler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:</a:t>
            </a:r>
            <a:b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Hulefâ-yi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Râşidîn’den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sonra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661-750 </a:t>
            </a: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yılları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arasında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hüküm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süren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ilk </a:t>
            </a: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İslâm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0" i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hânedanı</a:t>
            </a:r>
            <a:r>
              <a:rPr lang="en-US" sz="36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6906927D-A828-35F6-CBC3-9A680A12E2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832162"/>
              </p:ext>
            </p:extLst>
          </p:nvPr>
        </p:nvGraphicFramePr>
        <p:xfrm>
          <a:off x="5506040" y="640080"/>
          <a:ext cx="5511129" cy="5550419"/>
        </p:xfrm>
        <a:graphic>
          <a:graphicData uri="http://schemas.openxmlformats.org/drawingml/2006/table">
            <a:tbl>
              <a:tblPr/>
              <a:tblGrid>
                <a:gridCol w="3121688">
                  <a:extLst>
                    <a:ext uri="{9D8B030D-6E8A-4147-A177-3AD203B41FA5}">
                      <a16:colId xmlns:a16="http://schemas.microsoft.com/office/drawing/2014/main" val="673728097"/>
                    </a:ext>
                  </a:extLst>
                </a:gridCol>
                <a:gridCol w="2389441">
                  <a:extLst>
                    <a:ext uri="{9D8B030D-6E8A-4147-A177-3AD203B41FA5}">
                      <a16:colId xmlns:a16="http://schemas.microsoft.com/office/drawing/2014/main" val="1025059742"/>
                    </a:ext>
                  </a:extLst>
                </a:gridCol>
              </a:tblGrid>
              <a:tr h="36094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400" b="1">
                          <a:solidFill>
                            <a:srgbClr val="000000"/>
                          </a:solidFill>
                          <a:effectLst/>
                        </a:rPr>
                        <a:t>EMEVÎ HALİFELERİ</a:t>
                      </a:r>
                    </a:p>
                  </a:txBody>
                  <a:tcPr marL="29278" marR="29278" marT="50192" marB="5019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914125"/>
                  </a:ext>
                </a:extLst>
              </a:tr>
              <a:tr h="36094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400" b="1">
                          <a:solidFill>
                            <a:srgbClr val="000000"/>
                          </a:solidFill>
                          <a:effectLst/>
                        </a:rPr>
                        <a:t>Süfyânî Kolundan Gelen Halifeler</a:t>
                      </a:r>
                    </a:p>
                  </a:txBody>
                  <a:tcPr marL="29278" marR="29278" marT="50192" marB="5019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814554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I. Muâviye b. Ebû Süfyân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41 (661)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58259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I. Yezîd b. Muâviye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60 (680)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372829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II. Muâviye b. Yezîd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64 (683)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609580"/>
                  </a:ext>
                </a:extLst>
              </a:tr>
              <a:tr h="36094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400" b="1">
                          <a:solidFill>
                            <a:srgbClr val="000000"/>
                          </a:solidFill>
                          <a:effectLst/>
                        </a:rPr>
                        <a:t>Mervânî Kolundan Gelen Halifeler</a:t>
                      </a:r>
                    </a:p>
                  </a:txBody>
                  <a:tcPr marL="29278" marR="29278" marT="50192" marB="50192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039447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I. Mervân b. Hakem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64 (684)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750668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Abdülmelik b. Mervân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65 (685)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260219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I. Velîd b. Abdülmelik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86 (705)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320406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Süleyman b. Abdülmelik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96 (715)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51307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Ömer b. Abdülazîz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99 (717)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485485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II. Yezîd b. Abdülmelik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101 (720)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200654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Hişâm b. Abdülmelik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105 (724)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140955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II. Velîd b. II. Yezîd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125 (743)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357118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III. Yezîd b. I. Velîd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126 (744)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11558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İbrâhim b. I. Velîd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126 (744)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810798"/>
                  </a:ext>
                </a:extLst>
              </a:tr>
              <a:tr h="3191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>
                          <a:solidFill>
                            <a:srgbClr val="000000"/>
                          </a:solidFill>
                          <a:effectLst/>
                        </a:rPr>
                        <a:t>II. Mervân b. Muhammed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dirty="0">
                          <a:solidFill>
                            <a:srgbClr val="000000"/>
                          </a:solidFill>
                          <a:effectLst/>
                        </a:rPr>
                        <a:t>127-132 (744-750)</a:t>
                      </a:r>
                    </a:p>
                  </a:txBody>
                  <a:tcPr marL="37643" marR="37643" marT="29278" marB="29278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43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598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B72D087-2F1E-B577-AF7B-53EB8E88F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166938"/>
            <a:ext cx="4524375" cy="3457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29539B1-05CF-EA80-E944-B7B2E5E048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166938"/>
            <a:ext cx="5481638" cy="3457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DC92286-F319-08C5-2215-278056F8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5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Hırbetü’l-mefcer adlı Emevî sarayının mozaik ve taş süslemelerine bir örnek – Filistin</a:t>
            </a:r>
            <a:endParaRPr lang="tr-TR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0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385ACB-4F3D-50F6-4619-70E68701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0" i="0" dirty="0" err="1">
                <a:effectLst/>
                <a:latin typeface="Calibri" panose="020F0502020204030204" pitchFamily="34" charset="0"/>
              </a:rPr>
              <a:t>Kasrü’t-Tûbe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– Ürdün</a:t>
            </a:r>
            <a:endParaRPr lang="tr-TR" dirty="0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BD405254-BB6B-5691-D8BE-978A533A2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44" y="1825625"/>
            <a:ext cx="65219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017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69F29E-134A-FEFE-CBFD-60063104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0" i="0" dirty="0" err="1">
                <a:effectLst/>
                <a:latin typeface="Calibri" panose="020F0502020204030204" pitchFamily="34" charset="0"/>
              </a:rPr>
              <a:t>Kasru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</a:t>
            </a:r>
            <a:r>
              <a:rPr lang="tr-TR" b="0" i="0" dirty="0" err="1">
                <a:effectLst/>
                <a:latin typeface="Calibri" panose="020F0502020204030204" pitchFamily="34" charset="0"/>
              </a:rPr>
              <a:t>Harâne</a:t>
            </a:r>
            <a:r>
              <a:rPr lang="tr-TR" b="0" i="0" dirty="0">
                <a:effectLst/>
                <a:latin typeface="Calibri" panose="020F0502020204030204" pitchFamily="34" charset="0"/>
              </a:rPr>
              <a:t> – Ürdün</a:t>
            </a:r>
            <a:endParaRPr lang="tr-TR" dirty="0"/>
          </a:p>
        </p:txBody>
      </p:sp>
      <p:pic>
        <p:nvPicPr>
          <p:cNvPr id="33794" name="Picture 2" descr="Qasr Al-Kharanah - Desert Castles in Jordan (Qasr al-Harrana)">
            <a:extLst>
              <a:ext uri="{FF2B5EF4-FFF2-40B4-BE49-F238E27FC236}">
                <a16:creationId xmlns:a16="http://schemas.microsoft.com/office/drawing/2014/main" id="{EC31BD96-7A00-565D-BB98-6E52B2116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46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050F7E3-7BCD-7B94-EF82-ECC441FC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Kusayru Amr</a:t>
            </a:r>
            <a:r>
              <a:rPr lang="tr-TR" sz="36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 Planı</a:t>
            </a:r>
            <a:r>
              <a:rPr lang="en-US" sz="36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– </a:t>
            </a:r>
            <a:r>
              <a:rPr lang="en-US" sz="3600" b="0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Ürdün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D5ECEFC6-8F48-AE64-333A-F42C0BEED3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0257" y="643466"/>
            <a:ext cx="5554817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865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7" name="Rectangle 2970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6EA001E-B0D5-58BB-5BA1-C987F06B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Kusayru Amr</a:t>
            </a:r>
            <a:r>
              <a:rPr lang="tr-TR" sz="54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 Sarayı</a:t>
            </a:r>
            <a:endParaRPr lang="en-US" sz="5200" dirty="0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727B13C1-D158-5851-31EC-DD99F2F098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734" y="2957665"/>
            <a:ext cx="5441261" cy="33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E2CDAEA1-571D-4E91-E01B-D5448C01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2505" y="2991655"/>
            <a:ext cx="5828261" cy="327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48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9" name="Rectangle 30728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C5C8D79-11B1-2FF0-CA6F-E313FD4F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Kusayru Amr</a:t>
            </a:r>
            <a:r>
              <a:rPr lang="tr-TR" sz="54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 freskleri</a:t>
            </a:r>
            <a:endParaRPr lang="en-US" sz="5200" dirty="0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276503E7-9C3C-007D-E8EE-EBDEA0D69D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16" y="2957665"/>
            <a:ext cx="5013297" cy="33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3827E31C-64D5-0DC2-8E11-809D3E61B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9987" y="2957665"/>
            <a:ext cx="5013297" cy="33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60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9" name="Rectangle 1742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Vessel with Pierced Designs, Bronze; pierced and chased">
            <a:extLst>
              <a:ext uri="{FF2B5EF4-FFF2-40B4-BE49-F238E27FC236}">
                <a16:creationId xmlns:a16="http://schemas.microsoft.com/office/drawing/2014/main" id="{829638BC-E50F-75B4-532F-22466EDD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555625"/>
            <a:ext cx="5802313" cy="46291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oven Tapestry Fragment, Wool; tapestry weave">
            <a:extLst>
              <a:ext uri="{FF2B5EF4-FFF2-40B4-BE49-F238E27FC236}">
                <a16:creationId xmlns:a16="http://schemas.microsoft.com/office/drawing/2014/main" id="{F9FB245F-48B8-A205-9C06-AED358E088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2838" y="555625"/>
            <a:ext cx="3128963" cy="46291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13D0617F-C086-1A97-E9AC-887F6FCD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Emeviler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dönemine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ait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 sanatları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örnekleri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6234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65DF5-E3FF-61CC-1EC2-100E7356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Kaynaklar (sunuya ait)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E3827-52AC-8078-C21E-DACC02C43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Hattstein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Markus, Peter </a:t>
            </a:r>
            <a:r>
              <a:rPr lang="tr-TR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Delius, 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İslam: Sanatı ve Mimarisi, Literatür, İstanbul, 2005.</a:t>
            </a:r>
            <a:endParaRPr lang="tr-T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Archnet.org</a:t>
            </a:r>
          </a:p>
          <a:p>
            <a:r>
              <a:rPr lang="tr-TR" dirty="0" err="1"/>
              <a:t>Metropolian</a:t>
            </a:r>
            <a:r>
              <a:rPr lang="tr-TR" dirty="0"/>
              <a:t> </a:t>
            </a:r>
            <a:r>
              <a:rPr lang="tr-TR" dirty="0" err="1"/>
              <a:t>Museum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053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CCE1FEF-D23F-4D69-29BB-C9C2A344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tr-TR" sz="2000" b="0" i="0" dirty="0" err="1">
                <a:effectLst/>
                <a:latin typeface="Calibri" panose="020F0502020204030204" pitchFamily="34" charset="0"/>
              </a:rPr>
              <a:t>Kubbetü’s-sahre’nin</a:t>
            </a:r>
            <a:r>
              <a:rPr lang="tr-TR" sz="2000" b="0" i="0" dirty="0">
                <a:effectLst/>
                <a:latin typeface="Calibri" panose="020F0502020204030204" pitchFamily="34" charset="0"/>
              </a:rPr>
              <a:t> izometrik planı</a:t>
            </a:r>
            <a:endParaRPr lang="tr-TR" sz="4800" dirty="0"/>
          </a:p>
        </p:txBody>
      </p:sp>
      <p:sp>
        <p:nvSpPr>
          <p:cNvPr id="4107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6FD2B5-9321-B38A-87C1-A930911B7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tr-TR" sz="2200" b="0" i="0">
                <a:effectLst/>
                <a:latin typeface="Calibri" panose="020F0502020204030204" pitchFamily="34" charset="0"/>
              </a:rPr>
              <a:t>Emevî Halifesi Abdülmelik b. Mervân tarafından</a:t>
            </a:r>
            <a:br>
              <a:rPr lang="tr-TR" sz="2200"/>
            </a:br>
            <a:r>
              <a:rPr lang="tr-TR" sz="2200" b="0" i="0">
                <a:effectLst/>
                <a:latin typeface="Calibri" panose="020F0502020204030204" pitchFamily="34" charset="0"/>
              </a:rPr>
              <a:t>72 (691-92) yılında yaptırılan Kubbetü’s-sahre</a:t>
            </a:r>
            <a:br>
              <a:rPr lang="tr-TR" sz="2200"/>
            </a:br>
            <a:r>
              <a:rPr lang="tr-TR" sz="2200" b="0" i="0">
                <a:effectLst/>
                <a:latin typeface="Calibri" panose="020F0502020204030204" pitchFamily="34" charset="0"/>
              </a:rPr>
              <a:t>(Kudüs)</a:t>
            </a:r>
            <a:endParaRPr lang="tr-TR" sz="2200"/>
          </a:p>
        </p:txBody>
      </p:sp>
      <p:pic>
        <p:nvPicPr>
          <p:cNvPr id="4100" name="Picture 4" descr="kara kalem içeren bir resim&#10;&#10;Açıklama otomatik olarak oluşturuldu">
            <a:extLst>
              <a:ext uri="{FF2B5EF4-FFF2-40B4-BE49-F238E27FC236}">
                <a16:creationId xmlns:a16="http://schemas.microsoft.com/office/drawing/2014/main" id="{437ECE40-6642-D568-404E-B8D9448B3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3273" y="2569464"/>
            <a:ext cx="3274253" cy="36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çık hava, gök, bina, cami içeren bir resim&#10;&#10;Açıklama otomatik olarak oluşturuldu">
            <a:extLst>
              <a:ext uri="{FF2B5EF4-FFF2-40B4-BE49-F238E27FC236}">
                <a16:creationId xmlns:a16="http://schemas.microsoft.com/office/drawing/2014/main" id="{60D32AC0-4A0C-4F5A-C048-B2D95411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2590785"/>
            <a:ext cx="5468112" cy="363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40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745DBE-6FC0-713A-F93E-CE144D8A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255E2F1-6492-644B-BFC6-539B2C538A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0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DF8480-D42C-8B2D-AE43-4F6AF63D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2F9F8EE-BACC-CF10-CE97-688D093F22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89" y="1825625"/>
            <a:ext cx="650262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7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AF67CC5-1E79-B78A-179F-49924947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Kubbetü’s-sahre’nin güneyden, Mescid-i Aksâ yönünden görünümü (İÜNEK, II. Abdülhamid Han Fotoğraf Albümleri, nr. 90482/16)</a:t>
            </a: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metin, resim çerçevesi içeren bir resim&#10;&#10;Açıklama otomatik olarak oluşturuldu">
            <a:extLst>
              <a:ext uri="{FF2B5EF4-FFF2-40B4-BE49-F238E27FC236}">
                <a16:creationId xmlns:a16="http://schemas.microsoft.com/office/drawing/2014/main" id="{3F4B36F5-7186-26F9-D77D-78832E7CC8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7790" y="640080"/>
            <a:ext cx="660762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89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485F065-C155-AFF2-0E43-FFE3F7D130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1" r="1" b="10690"/>
          <a:stretch/>
        </p:blipFill>
        <p:spPr bwMode="auto">
          <a:xfrm>
            <a:off x="484632" y="1643104"/>
            <a:ext cx="6716272" cy="35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84CB8B6E-E72E-7F11-38EA-B95434A93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655" y="484632"/>
            <a:ext cx="3960175" cy="58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269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EAC8ACC-DB1D-2E96-A863-D2699D29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15371" name="Straight Connector 1537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mavi içeren bir resim&#10;&#10;Açıklama otomatik olarak oluşturuldu">
            <a:extLst>
              <a:ext uri="{FF2B5EF4-FFF2-40B4-BE49-F238E27FC236}">
                <a16:creationId xmlns:a16="http://schemas.microsoft.com/office/drawing/2014/main" id="{5CD46A95-A612-49AB-BB28-AF3B16A901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0034" y="2426818"/>
            <a:ext cx="171898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73" name="Straight Connector 153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metin, mihrap içeren bir resim&#10;&#10;Açıklama otomatik olarak oluşturuldu">
            <a:extLst>
              <a:ext uri="{FF2B5EF4-FFF2-40B4-BE49-F238E27FC236}">
                <a16:creationId xmlns:a16="http://schemas.microsoft.com/office/drawing/2014/main" id="{73244473-74EB-0D61-13B1-C44DCC0B4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3191235"/>
            <a:ext cx="5455917" cy="24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069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223</TotalTime>
  <Words>462</Words>
  <Application>Microsoft Office PowerPoint</Application>
  <PresentationFormat>Geniş ekran</PresentationFormat>
  <Paragraphs>64</Paragraphs>
  <Slides>37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Verdana</vt:lpstr>
      <vt:lpstr>Office Teması</vt:lpstr>
      <vt:lpstr>EMEVİLER DÖNEMİ SANATI VE KÜLTÜRÜ</vt:lpstr>
      <vt:lpstr>Emeviler’in ulaştığı en geniş sınırları gösteren harita</vt:lpstr>
      <vt:lpstr>Emeviler: Hulefâ-yi Râşidîn’den sonra 661-750 yılları arasında hüküm süren ilk İslâm hânedanı.</vt:lpstr>
      <vt:lpstr>Kubbetü’s-sahre’nin izometrik planı</vt:lpstr>
      <vt:lpstr>PowerPoint Sunusu</vt:lpstr>
      <vt:lpstr>PowerPoint Sunusu</vt:lpstr>
      <vt:lpstr>Kubbetü’s-sahre’nin güneyden, Mescid-i Aksâ yönünden görünümü (İÜNEK, II. Abdülhamid Han Fotoğraf Albümleri, nr. 90482/16)</vt:lpstr>
      <vt:lpstr>PowerPoint Sunusu</vt:lpstr>
      <vt:lpstr>PowerPoint Sunusu</vt:lpstr>
      <vt:lpstr>PowerPoint Sunusu</vt:lpstr>
      <vt:lpstr>Kubbetus-sahra’nın içi</vt:lpstr>
      <vt:lpstr>Kubbetus-sahra’nın iç süslemeleri</vt:lpstr>
      <vt:lpstr>PowerPoint Sunusu</vt:lpstr>
      <vt:lpstr>Harem-i şerif’in kuzey tarafından çekilmiş Kubbetü’s-sahre’nin ön planda, Mescid-i Aksâ’nın arkada yer aldığı bir fotoğraf (İÜNEK, II. Abdülhamid Han Fotoğraf Albümleri, nr. 90502/18)</vt:lpstr>
      <vt:lpstr>Mescid-i Aksâ’nın Harem-i şerif’in içinden Kubbetü’s-sahre yönünden çekilmiş bir fotoğrafı (İÜNEK, II. Abdülhamid Han Fotoğraf Albümleri, nr. 90502/23)</vt:lpstr>
      <vt:lpstr>Mescid-i Aksâ’nın Harem-i şerif’in içinden doğu yönünden bir görünümü (İÜNEK, II. Abdülhamid Han Fotoğraf Albümleri, nr. 90482/28)</vt:lpstr>
      <vt:lpstr>Mescid-i Aksâ’nın içinden bir görünüş (İÜNEK, II. Abdülhamid Han Fotoğraf Albümleri, nr. 90577/27)</vt:lpstr>
      <vt:lpstr>Mescid-i Aksâ’nın mihrap ve minberi (İÜNEK, II. Abdülhamid Han Fotoğraf Albümleri, nr. 90482/22)</vt:lpstr>
      <vt:lpstr>Şam Ümeyye Cami planı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Emevi Sarayları</vt:lpstr>
      <vt:lpstr>Kasrü’l-hayri’l-garbî’nin planı</vt:lpstr>
      <vt:lpstr>Kasrü’l-hayri’ş-şarkî – Suriye</vt:lpstr>
      <vt:lpstr>Emevî sarayı Hırbetü’l-mefcer’in planı</vt:lpstr>
      <vt:lpstr>Hırbetü’l-mefcer adlı Emevî sarayının mozaik ve taş süslemelerine bir örnek – Filistin</vt:lpstr>
      <vt:lpstr>Kasrü’t-Tûbe – Ürdün</vt:lpstr>
      <vt:lpstr>Kasru Harâne – Ürdün</vt:lpstr>
      <vt:lpstr>Kusayru Amra Planı – Ürdün</vt:lpstr>
      <vt:lpstr>Kusayru Amra Sarayı</vt:lpstr>
      <vt:lpstr>Kusayru Amra freskleri</vt:lpstr>
      <vt:lpstr>Emeviler dönemine ait el sanatları örnekleri</vt:lpstr>
      <vt:lpstr>Temel Kaynaklar (sunuya ait)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ABBASİLER DÖNEMİ SANATI VE KÜLTÜRÜ</dc:title>
  <dc:creator>ayse ersay</dc:creator>
  <cp:lastModifiedBy>ayse ersay</cp:lastModifiedBy>
  <cp:revision>17</cp:revision>
  <dcterms:created xsi:type="dcterms:W3CDTF">2023-01-19T15:39:00Z</dcterms:created>
  <dcterms:modified xsi:type="dcterms:W3CDTF">2023-01-22T10:25:24Z</dcterms:modified>
</cp:coreProperties>
</file>