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1"/>
  </p:sldMasterIdLst>
  <p:notesMasterIdLst>
    <p:notesMasterId r:id="rId38"/>
  </p:notesMasterIdLst>
  <p:sldIdLst>
    <p:sldId id="256" r:id="rId2"/>
    <p:sldId id="327" r:id="rId3"/>
    <p:sldId id="308" r:id="rId4"/>
    <p:sldId id="310" r:id="rId5"/>
    <p:sldId id="329" r:id="rId6"/>
    <p:sldId id="330" r:id="rId7"/>
    <p:sldId id="331" r:id="rId8"/>
    <p:sldId id="323" r:id="rId9"/>
    <p:sldId id="324" r:id="rId10"/>
    <p:sldId id="332" r:id="rId11"/>
    <p:sldId id="333" r:id="rId12"/>
    <p:sldId id="325" r:id="rId13"/>
    <p:sldId id="326" r:id="rId14"/>
    <p:sldId id="258" r:id="rId15"/>
    <p:sldId id="259" r:id="rId16"/>
    <p:sldId id="260" r:id="rId17"/>
    <p:sldId id="261" r:id="rId18"/>
    <p:sldId id="262" r:id="rId19"/>
    <p:sldId id="263" r:id="rId20"/>
    <p:sldId id="264" r:id="rId21"/>
    <p:sldId id="265" r:id="rId22"/>
    <p:sldId id="316" r:id="rId23"/>
    <p:sldId id="317" r:id="rId24"/>
    <p:sldId id="318" r:id="rId25"/>
    <p:sldId id="319" r:id="rId26"/>
    <p:sldId id="320" r:id="rId27"/>
    <p:sldId id="321" r:id="rId28"/>
    <p:sldId id="322" r:id="rId29"/>
    <p:sldId id="290" r:id="rId30"/>
    <p:sldId id="291" r:id="rId31"/>
    <p:sldId id="292" r:id="rId32"/>
    <p:sldId id="293" r:id="rId33"/>
    <p:sldId id="294" r:id="rId34"/>
    <p:sldId id="295" r:id="rId35"/>
    <p:sldId id="296" r:id="rId36"/>
    <p:sldId id="297" r:id="rId3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267" autoAdjust="0"/>
    <p:restoredTop sz="94660"/>
  </p:normalViewPr>
  <p:slideViewPr>
    <p:cSldViewPr>
      <p:cViewPr varScale="1">
        <p:scale>
          <a:sx n="91" d="100"/>
          <a:sy n="91" d="100"/>
        </p:scale>
        <p:origin x="11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774B83-58EA-AF49-A002-B615D50B0706}" type="datetimeFigureOut">
              <a:rPr lang="en-US" smtClean="0"/>
              <a:t>5/12/2019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8F8AEF-3079-5B47-86F0-F8F7AEF95F02}" type="slidenum">
              <a:rPr lang="en-US" smtClean="0"/>
              <a:t>‹#›</a:t>
            </a:fld>
            <a:endParaRPr lang="en-US"/>
          </a:p>
        </p:txBody>
      </p:sp>
    </p:spTree>
    <p:extLst>
      <p:ext uri="{BB962C8B-B14F-4D97-AF65-F5344CB8AC3E}">
        <p14:creationId xmlns:p14="http://schemas.microsoft.com/office/powerpoint/2010/main" val="351001393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909827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332732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363235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1537291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11"/>
          </p:nvPr>
        </p:nvSpPr>
        <p:spPr/>
        <p:txBody>
          <a:bodyPr/>
          <a:lstStyle/>
          <a:p>
            <a:pPr>
              <a:defRPr/>
            </a:pPr>
            <a:endParaRPr lang="tr-TR"/>
          </a:p>
        </p:txBody>
      </p:sp>
      <p:sp>
        <p:nvSpPr>
          <p:cNvPr id="6" name="Slayt Numarası Yer Tutucusu 5"/>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4205233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47750915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8" name="Altbilgi Yer Tutucusu 7"/>
          <p:cNvSpPr>
            <a:spLocks noGrp="1"/>
          </p:cNvSpPr>
          <p:nvPr>
            <p:ph type="ftr" sz="quarter" idx="11"/>
          </p:nvPr>
        </p:nvSpPr>
        <p:spPr/>
        <p:txBody>
          <a:bodyPr/>
          <a:lstStyle/>
          <a:p>
            <a:pPr>
              <a:defRPr/>
            </a:pPr>
            <a:endParaRPr lang="tr-TR"/>
          </a:p>
        </p:txBody>
      </p:sp>
      <p:sp>
        <p:nvSpPr>
          <p:cNvPr id="9" name="Slayt Numarası Yer Tutucusu 8"/>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192474405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4" name="Altbilgi Yer Tutucusu 3"/>
          <p:cNvSpPr>
            <a:spLocks noGrp="1"/>
          </p:cNvSpPr>
          <p:nvPr>
            <p:ph type="ftr" sz="quarter" idx="11"/>
          </p:nvPr>
        </p:nvSpPr>
        <p:spPr/>
        <p:txBody>
          <a:bodyPr/>
          <a:lstStyle/>
          <a:p>
            <a:pPr>
              <a:defRPr/>
            </a:pPr>
            <a:endParaRPr lang="tr-TR"/>
          </a:p>
        </p:txBody>
      </p:sp>
      <p:sp>
        <p:nvSpPr>
          <p:cNvPr id="5" name="Slayt Numarası Yer Tutucusu 4"/>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343275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3" name="Altbilgi Yer Tutucusu 2"/>
          <p:cNvSpPr>
            <a:spLocks noGrp="1"/>
          </p:cNvSpPr>
          <p:nvPr>
            <p:ph type="ftr" sz="quarter" idx="11"/>
          </p:nvPr>
        </p:nvSpPr>
        <p:spPr/>
        <p:txBody>
          <a:bodyPr/>
          <a:lstStyle/>
          <a:p>
            <a:pPr>
              <a:defRPr/>
            </a:pPr>
            <a:endParaRPr lang="tr-TR"/>
          </a:p>
        </p:txBody>
      </p:sp>
      <p:sp>
        <p:nvSpPr>
          <p:cNvPr id="4" name="Slayt Numarası Yer Tutucusu 3"/>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34828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194150347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pPr>
              <a:defRPr/>
            </a:pPr>
            <a:fld id="{2AA9BEB0-115B-4212-B656-074F33A2F3A1}" type="datetimeFigureOut">
              <a:rPr lang="tr-TR" smtClean="0"/>
              <a:pPr>
                <a:defRPr/>
              </a:pPr>
              <a:t>12.05.2019</a:t>
            </a:fld>
            <a:endParaRPr lang="tr-TR"/>
          </a:p>
        </p:txBody>
      </p:sp>
      <p:sp>
        <p:nvSpPr>
          <p:cNvPr id="6" name="Altbilgi Yer Tutucusu 5"/>
          <p:cNvSpPr>
            <a:spLocks noGrp="1"/>
          </p:cNvSpPr>
          <p:nvPr>
            <p:ph type="ftr" sz="quarter" idx="11"/>
          </p:nvPr>
        </p:nvSpPr>
        <p:spPr/>
        <p:txBody>
          <a:bodyPr/>
          <a:lstStyle/>
          <a:p>
            <a:pPr>
              <a:defRPr/>
            </a:pPr>
            <a:endParaRPr lang="tr-TR"/>
          </a:p>
        </p:txBody>
      </p:sp>
      <p:sp>
        <p:nvSpPr>
          <p:cNvPr id="7" name="Slayt Numarası Yer Tutucusu 6"/>
          <p:cNvSpPr>
            <a:spLocks noGrp="1"/>
          </p:cNvSpPr>
          <p:nvPr>
            <p:ph type="sldNum" sz="quarter" idx="12"/>
          </p:nvPr>
        </p:nvSpPr>
        <p:spPr/>
        <p:txBody>
          <a:body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894257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2AA9BEB0-115B-4212-B656-074F33A2F3A1}" type="datetimeFigureOut">
              <a:rPr lang="tr-TR" smtClean="0"/>
              <a:pPr>
                <a:defRPr/>
              </a:pPr>
              <a:t>12.05.2019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FBE494B3-D4E2-4A0C-91FE-A4D428BD541F}" type="slidenum">
              <a:rPr lang="tr-TR" smtClean="0"/>
              <a:pPr>
                <a:defRPr/>
              </a:pPr>
              <a:t>‹#›</a:t>
            </a:fld>
            <a:endParaRPr lang="tr-TR"/>
          </a:p>
        </p:txBody>
      </p:sp>
    </p:spTree>
    <p:extLst>
      <p:ext uri="{BB962C8B-B14F-4D97-AF65-F5344CB8AC3E}">
        <p14:creationId xmlns:p14="http://schemas.microsoft.com/office/powerpoint/2010/main" val="3883814530"/>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Başlık"/>
          <p:cNvSpPr>
            <a:spLocks noGrp="1"/>
          </p:cNvSpPr>
          <p:nvPr>
            <p:ph type="ctrTitle" idx="4294967295"/>
          </p:nvPr>
        </p:nvSpPr>
        <p:spPr>
          <a:xfrm>
            <a:off x="1331640" y="2780928"/>
            <a:ext cx="6656388" cy="1470025"/>
          </a:xfrm>
        </p:spPr>
        <p:txBody>
          <a:bodyPr anchor="ctr">
            <a:normAutofit/>
          </a:bodyPr>
          <a:lstStyle/>
          <a:p>
            <a:pPr algn="ctr" eaLnBrk="1" hangingPunct="1"/>
            <a:r>
              <a:rPr lang="tr-TR" sz="4000" b="1" dirty="0" smtClean="0">
                <a:latin typeface="+mn-lt"/>
              </a:rPr>
              <a:t>ÜRETİM YÖNETİMİ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Ürün tasarımı nedir?</a:t>
            </a:r>
            <a:endParaRPr lang="tr-TR" b="1" dirty="0">
              <a:latin typeface="+mn-lt"/>
            </a:endParaRPr>
          </a:p>
        </p:txBody>
      </p:sp>
      <p:sp>
        <p:nvSpPr>
          <p:cNvPr id="3" name="İçerik Yer Tutucusu 2"/>
          <p:cNvSpPr>
            <a:spLocks noGrp="1"/>
          </p:cNvSpPr>
          <p:nvPr>
            <p:ph idx="1"/>
          </p:nvPr>
        </p:nvSpPr>
        <p:spPr/>
        <p:txBody>
          <a:bodyPr>
            <a:normAutofit/>
          </a:bodyPr>
          <a:lstStyle/>
          <a:p>
            <a:r>
              <a:rPr lang="tr-TR" sz="3200" dirty="0" smtClean="0"/>
              <a:t>Ürün tasarımı, işletmenin ürününün özelliklerini, kendine özgü karakteristiklerini belirleme sürecidir</a:t>
            </a:r>
            <a:r>
              <a:rPr lang="tr-TR" dirty="0" smtClean="0"/>
              <a:t>. </a:t>
            </a:r>
          </a:p>
          <a:p>
            <a:r>
              <a:rPr lang="tr-TR" sz="3200" dirty="0" smtClean="0"/>
              <a:t>Piyasadaki ürün tasarımları müşteri gruplarının tercihlerine göre farklılaşır.</a:t>
            </a:r>
          </a:p>
          <a:p>
            <a:r>
              <a:rPr lang="tr-TR" sz="3200" dirty="0" smtClean="0"/>
              <a:t>Ürün tasarımı; ürünün görünüm, yapılacağı malzeme, boyut- tolerans, performans standartları gibi özelliklerini belirleme sürecidir.</a:t>
            </a:r>
            <a:endParaRPr lang="tr-TR" sz="3200" dirty="0"/>
          </a:p>
        </p:txBody>
      </p:sp>
    </p:spTree>
    <p:extLst>
      <p:ext uri="{BB962C8B-B14F-4D97-AF65-F5344CB8AC3E}">
        <p14:creationId xmlns:p14="http://schemas.microsoft.com/office/powerpoint/2010/main" val="3616293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mn-lt"/>
              </a:rPr>
              <a:t>Hizmet tasarımı nedir?</a:t>
            </a:r>
            <a:endParaRPr lang="tr-TR" sz="4000" b="1" dirty="0">
              <a:latin typeface="+mn-lt"/>
            </a:endParaRPr>
          </a:p>
        </p:txBody>
      </p:sp>
      <p:sp>
        <p:nvSpPr>
          <p:cNvPr id="3" name="İçerik Yer Tutucusu 2"/>
          <p:cNvSpPr>
            <a:spLocks noGrp="1"/>
          </p:cNvSpPr>
          <p:nvPr>
            <p:ph idx="1"/>
          </p:nvPr>
        </p:nvSpPr>
        <p:spPr/>
        <p:txBody>
          <a:bodyPr/>
          <a:lstStyle/>
          <a:p>
            <a:r>
              <a:rPr lang="tr-TR" sz="3200" dirty="0" smtClean="0"/>
              <a:t>Hizmet tasarımı, hizmetin, fiziksel, duygusal, estetik, psikolojik yararlarına ilişkin özelliklerinin oluşturulmasıdır.</a:t>
            </a:r>
          </a:p>
          <a:p>
            <a:endParaRPr lang="tr-TR" sz="3200" dirty="0"/>
          </a:p>
          <a:p>
            <a:r>
              <a:rPr lang="tr-TR" sz="3200" dirty="0" smtClean="0"/>
              <a:t>Hizmet tasarımında hem hizmet hem de hizmetin içinde bulunduğu konsept tasarlanır. İmaj, ortam, ambiyans, kendini iyi hissetme gibi elemanlar eklenir.</a:t>
            </a:r>
          </a:p>
          <a:p>
            <a:endParaRPr lang="tr-TR" dirty="0"/>
          </a:p>
        </p:txBody>
      </p:sp>
    </p:spTree>
    <p:extLst>
      <p:ext uri="{BB962C8B-B14F-4D97-AF65-F5344CB8AC3E}">
        <p14:creationId xmlns:p14="http://schemas.microsoft.com/office/powerpoint/2010/main" val="3872352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1 Başlık"/>
          <p:cNvSpPr>
            <a:spLocks noGrp="1"/>
          </p:cNvSpPr>
          <p:nvPr>
            <p:ph type="title" idx="4294967295"/>
          </p:nvPr>
        </p:nvSpPr>
        <p:spPr>
          <a:xfrm>
            <a:off x="1043608" y="301625"/>
            <a:ext cx="8100392" cy="1143000"/>
          </a:xfrm>
        </p:spPr>
        <p:txBody>
          <a:bodyPr anchor="ctr"/>
          <a:lstStyle/>
          <a:p>
            <a:pPr eaLnBrk="1" hangingPunct="1"/>
            <a:r>
              <a:rPr lang="tr-TR" b="1" dirty="0" smtClean="0">
                <a:latin typeface="+mn-lt"/>
              </a:rPr>
              <a:t>Üretim Planlaması</a:t>
            </a:r>
          </a:p>
        </p:txBody>
      </p:sp>
      <p:sp>
        <p:nvSpPr>
          <p:cNvPr id="57346" name="2 İçerik Yer Tutucusu"/>
          <p:cNvSpPr>
            <a:spLocks noGrp="1"/>
          </p:cNvSpPr>
          <p:nvPr>
            <p:ph idx="4294967295"/>
          </p:nvPr>
        </p:nvSpPr>
        <p:spPr>
          <a:xfrm>
            <a:off x="467544" y="1628800"/>
            <a:ext cx="8280920" cy="4680520"/>
          </a:xfrm>
        </p:spPr>
        <p:txBody>
          <a:bodyPr/>
          <a:lstStyle/>
          <a:p>
            <a:pPr eaLnBrk="1" hangingPunct="1"/>
            <a:r>
              <a:rPr lang="tr-TR" sz="3600" dirty="0" smtClean="0"/>
              <a:t>Üretim yöneticilerinin, üretimi istenen kalitede ve düşük düzey maliyetle gerçekleştirme amacına yönelik yaptıkları planlardır.</a:t>
            </a:r>
          </a:p>
          <a:p>
            <a:pPr eaLnBrk="1" hangingPunct="1"/>
            <a:endParaRPr lang="tr-TR" dirty="0" smtClean="0"/>
          </a:p>
        </p:txBody>
      </p:sp>
    </p:spTree>
    <p:extLst>
      <p:ext uri="{BB962C8B-B14F-4D97-AF65-F5344CB8AC3E}">
        <p14:creationId xmlns:p14="http://schemas.microsoft.com/office/powerpoint/2010/main" val="2033057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1 Başlık"/>
          <p:cNvSpPr>
            <a:spLocks noGrp="1"/>
          </p:cNvSpPr>
          <p:nvPr>
            <p:ph type="title" idx="4294967295"/>
          </p:nvPr>
        </p:nvSpPr>
        <p:spPr>
          <a:xfrm>
            <a:off x="827584" y="301625"/>
            <a:ext cx="3744416" cy="1143000"/>
          </a:xfrm>
        </p:spPr>
        <p:txBody>
          <a:bodyPr anchor="ctr"/>
          <a:lstStyle/>
          <a:p>
            <a:pPr eaLnBrk="1" hangingPunct="1"/>
            <a:r>
              <a:rPr lang="tr-TR" b="1" dirty="0" smtClean="0">
                <a:latin typeface="+mn-lt"/>
              </a:rPr>
              <a:t>Üretim Kontrolü</a:t>
            </a:r>
          </a:p>
        </p:txBody>
      </p:sp>
      <p:sp>
        <p:nvSpPr>
          <p:cNvPr id="58370" name="2 İçerik Yer Tutucusu"/>
          <p:cNvSpPr>
            <a:spLocks noGrp="1"/>
          </p:cNvSpPr>
          <p:nvPr>
            <p:ph idx="4294967295"/>
          </p:nvPr>
        </p:nvSpPr>
        <p:spPr>
          <a:xfrm>
            <a:off x="755577" y="1906588"/>
            <a:ext cx="7704855" cy="4114800"/>
          </a:xfrm>
        </p:spPr>
        <p:txBody>
          <a:bodyPr/>
          <a:lstStyle/>
          <a:p>
            <a:pPr eaLnBrk="1" hangingPunct="1">
              <a:lnSpc>
                <a:spcPct val="80000"/>
              </a:lnSpc>
            </a:pPr>
            <a:r>
              <a:rPr lang="tr-TR" sz="2700" dirty="0" smtClean="0"/>
              <a:t>Kontrolün amacı planlanan ve gerçekleşen üretimin uyumlu olmasının sağlanmasıdır. </a:t>
            </a:r>
          </a:p>
          <a:p>
            <a:pPr eaLnBrk="1" hangingPunct="1">
              <a:lnSpc>
                <a:spcPct val="80000"/>
              </a:lnSpc>
            </a:pPr>
            <a:r>
              <a:rPr lang="tr-TR" sz="2700" dirty="0" smtClean="0"/>
              <a:t>Üretim yönetiminde kontrol üretime hazırlık, dönüşüm ve çıktı kontrolü olarak üç aşamada ele alınmalıdır. </a:t>
            </a:r>
          </a:p>
          <a:p>
            <a:pPr eaLnBrk="1" hangingPunct="1">
              <a:lnSpc>
                <a:spcPct val="80000"/>
              </a:lnSpc>
            </a:pPr>
            <a:r>
              <a:rPr lang="tr-TR" sz="2700" dirty="0" smtClean="0"/>
              <a:t>Üretime hazırlık aşamasında kontrol hammadde ve yarı mamul tedarikine ilişkindir; dönüşüm sırasındaki kontrol planlanmış süreçlerin planlara uygun gerçekleşip gerçekleşmediğine ve çıktı kontrolü ise çıktı kalitesi ile planlanan kalitenin uyumunun denetlenmesidir.  </a:t>
            </a:r>
          </a:p>
        </p:txBody>
      </p:sp>
    </p:spTree>
    <p:extLst>
      <p:ext uri="{BB962C8B-B14F-4D97-AF65-F5344CB8AC3E}">
        <p14:creationId xmlns:p14="http://schemas.microsoft.com/office/powerpoint/2010/main" val="398937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Başlık"/>
          <p:cNvSpPr>
            <a:spLocks noGrp="1"/>
          </p:cNvSpPr>
          <p:nvPr>
            <p:ph type="title" idx="4294967295"/>
          </p:nvPr>
        </p:nvSpPr>
        <p:spPr>
          <a:xfrm>
            <a:off x="683568" y="301625"/>
            <a:ext cx="8460432" cy="1143000"/>
          </a:xfrm>
        </p:spPr>
        <p:txBody>
          <a:bodyPr anchor="ctr"/>
          <a:lstStyle/>
          <a:p>
            <a:pPr eaLnBrk="1" hangingPunct="1"/>
            <a:r>
              <a:rPr lang="tr-TR" b="1" dirty="0" smtClean="0">
                <a:latin typeface="+mn-lt"/>
              </a:rPr>
              <a:t>Temel Üretim Sistemleri</a:t>
            </a:r>
          </a:p>
        </p:txBody>
      </p:sp>
      <p:sp>
        <p:nvSpPr>
          <p:cNvPr id="15362" name="2 İçerik Yer Tutucusu"/>
          <p:cNvSpPr>
            <a:spLocks noGrp="1"/>
          </p:cNvSpPr>
          <p:nvPr>
            <p:ph idx="4294967295"/>
          </p:nvPr>
        </p:nvSpPr>
        <p:spPr>
          <a:xfrm>
            <a:off x="611188" y="1827213"/>
            <a:ext cx="8532812" cy="4114800"/>
          </a:xfrm>
        </p:spPr>
        <p:txBody>
          <a:bodyPr>
            <a:normAutofit/>
          </a:bodyPr>
          <a:lstStyle/>
          <a:p>
            <a:pPr eaLnBrk="1" hangingPunct="1"/>
            <a:r>
              <a:rPr lang="tr-TR" sz="3200" dirty="0" smtClean="0"/>
              <a:t>El Üretimi</a:t>
            </a:r>
          </a:p>
          <a:p>
            <a:pPr eaLnBrk="1" hangingPunct="1"/>
            <a:r>
              <a:rPr lang="tr-TR" sz="3200" dirty="0" smtClean="0"/>
              <a:t>Atölye Tipi Üretim</a:t>
            </a:r>
          </a:p>
          <a:p>
            <a:pPr eaLnBrk="1" hangingPunct="1"/>
            <a:r>
              <a:rPr lang="tr-TR" sz="3200" dirty="0" smtClean="0"/>
              <a:t>Fabrikasyon Üretim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Başlık"/>
          <p:cNvSpPr>
            <a:spLocks noGrp="1"/>
          </p:cNvSpPr>
          <p:nvPr>
            <p:ph type="title"/>
          </p:nvPr>
        </p:nvSpPr>
        <p:spPr/>
        <p:txBody>
          <a:bodyPr anchor="ctr"/>
          <a:lstStyle/>
          <a:p>
            <a:pPr eaLnBrk="1" hangingPunct="1"/>
            <a:r>
              <a:rPr lang="tr-TR" b="1" dirty="0" smtClean="0">
                <a:latin typeface="+mn-lt"/>
              </a:rPr>
              <a:t>El Üretimi</a:t>
            </a:r>
          </a:p>
        </p:txBody>
      </p:sp>
      <p:sp>
        <p:nvSpPr>
          <p:cNvPr id="16386" name="2 İçerik Yer Tutucusu"/>
          <p:cNvSpPr>
            <a:spLocks noGrp="1"/>
          </p:cNvSpPr>
          <p:nvPr>
            <p:ph sz="half" idx="1"/>
          </p:nvPr>
        </p:nvSpPr>
        <p:spPr/>
        <p:txBody>
          <a:bodyPr>
            <a:normAutofit/>
          </a:bodyPr>
          <a:lstStyle/>
          <a:p>
            <a:pPr eaLnBrk="1" hangingPunct="1"/>
            <a:r>
              <a:rPr lang="tr-TR" sz="2800" dirty="0" smtClean="0"/>
              <a:t>Genel olarak zanaat biçiminde öğrenilen, bir ürünün bütün üretim evrelerinin bir kişi tarafından gerçekleştirildiği üretim sistemidir. </a:t>
            </a:r>
          </a:p>
        </p:txBody>
      </p:sp>
      <p:pic>
        <p:nvPicPr>
          <p:cNvPr id="3" name="Content Placeholder 2" descr="handmade.jpg"/>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29150" y="2058194"/>
            <a:ext cx="3886200" cy="3886200"/>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Başlık"/>
          <p:cNvSpPr>
            <a:spLocks noGrp="1"/>
          </p:cNvSpPr>
          <p:nvPr>
            <p:ph type="title" idx="4294967295"/>
          </p:nvPr>
        </p:nvSpPr>
        <p:spPr>
          <a:xfrm>
            <a:off x="755576" y="301625"/>
            <a:ext cx="8388424" cy="1143000"/>
          </a:xfrm>
        </p:spPr>
        <p:txBody>
          <a:bodyPr anchor="ctr">
            <a:normAutofit/>
          </a:bodyPr>
          <a:lstStyle/>
          <a:p>
            <a:pPr eaLnBrk="1" hangingPunct="1"/>
            <a:r>
              <a:rPr lang="tr-TR" b="1" dirty="0" smtClean="0">
                <a:latin typeface="+mn-lt"/>
              </a:rPr>
              <a:t>El Üretiminin Temel Özellikleri</a:t>
            </a:r>
          </a:p>
        </p:txBody>
      </p:sp>
      <p:sp>
        <p:nvSpPr>
          <p:cNvPr id="17410" name="2 İçerik Yer Tutucusu"/>
          <p:cNvSpPr>
            <a:spLocks noGrp="1"/>
          </p:cNvSpPr>
          <p:nvPr>
            <p:ph idx="4294967295"/>
          </p:nvPr>
        </p:nvSpPr>
        <p:spPr>
          <a:xfrm>
            <a:off x="1187450" y="1827213"/>
            <a:ext cx="6984950" cy="4114800"/>
          </a:xfrm>
        </p:spPr>
        <p:txBody>
          <a:bodyPr>
            <a:normAutofit/>
          </a:bodyPr>
          <a:lstStyle/>
          <a:p>
            <a:pPr eaLnBrk="1" hangingPunct="1"/>
            <a:r>
              <a:rPr lang="tr-TR" sz="2800" dirty="0" smtClean="0"/>
              <a:t>Küçük birimlerden oluşması</a:t>
            </a:r>
          </a:p>
          <a:p>
            <a:pPr eaLnBrk="1" hangingPunct="1"/>
            <a:r>
              <a:rPr lang="tr-TR" sz="2800" dirty="0" smtClean="0"/>
              <a:t>Genellikle sipariş üzerine üretim yapması</a:t>
            </a:r>
          </a:p>
          <a:p>
            <a:pPr eaLnBrk="1" hangingPunct="1"/>
            <a:r>
              <a:rPr lang="tr-TR" sz="2800" dirty="0" smtClean="0"/>
              <a:t>Çok az sermayeye gereksinim duyması</a:t>
            </a:r>
          </a:p>
          <a:p>
            <a:pPr eaLnBrk="1" hangingPunct="1"/>
            <a:r>
              <a:rPr lang="tr-TR" sz="2800" dirty="0" smtClean="0"/>
              <a:t>Emeğe dayalı olması</a:t>
            </a:r>
          </a:p>
          <a:p>
            <a:pPr eaLnBrk="1" hangingPunct="1"/>
            <a:r>
              <a:rPr lang="tr-TR" sz="2800" dirty="0" smtClean="0"/>
              <a:t>Genellikle müşteri ile doğrudan ilişkiye dayanması</a:t>
            </a:r>
          </a:p>
          <a:p>
            <a:pPr eaLnBrk="1" hangingPunct="1"/>
            <a:r>
              <a:rPr lang="tr-TR" sz="2800" dirty="0" smtClean="0"/>
              <a:t>Genellikle yerel ürünler üretilmesi</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Başlık"/>
          <p:cNvSpPr>
            <a:spLocks noGrp="1"/>
          </p:cNvSpPr>
          <p:nvPr>
            <p:ph type="title"/>
          </p:nvPr>
        </p:nvSpPr>
        <p:spPr/>
        <p:txBody>
          <a:bodyPr anchor="ctr"/>
          <a:lstStyle/>
          <a:p>
            <a:pPr eaLnBrk="1" hangingPunct="1"/>
            <a:r>
              <a:rPr lang="tr-TR" b="1" dirty="0" smtClean="0">
                <a:latin typeface="+mn-lt"/>
              </a:rPr>
              <a:t>Atölye Tipi Üretim</a:t>
            </a:r>
          </a:p>
        </p:txBody>
      </p:sp>
      <p:sp>
        <p:nvSpPr>
          <p:cNvPr id="18434" name="2 İçerik Yer Tutucusu"/>
          <p:cNvSpPr>
            <a:spLocks noGrp="1"/>
          </p:cNvSpPr>
          <p:nvPr>
            <p:ph idx="1"/>
          </p:nvPr>
        </p:nvSpPr>
        <p:spPr/>
        <p:txBody>
          <a:bodyPr>
            <a:normAutofit/>
          </a:bodyPr>
          <a:lstStyle/>
          <a:p>
            <a:pPr eaLnBrk="1" hangingPunct="1"/>
            <a:r>
              <a:rPr lang="tr-TR" sz="3200" dirty="0" smtClean="0"/>
              <a:t>Emeğe dayalı olan, ancak uzmanlaşmaya yer veren ve kişilerin üretimin, değişik aşamalarında yer aldıkları üretim sistemidir.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Başlık"/>
          <p:cNvSpPr>
            <a:spLocks noGrp="1"/>
          </p:cNvSpPr>
          <p:nvPr>
            <p:ph type="title" idx="4294967295"/>
          </p:nvPr>
        </p:nvSpPr>
        <p:spPr>
          <a:xfrm>
            <a:off x="611560" y="301625"/>
            <a:ext cx="8532440" cy="1143000"/>
          </a:xfrm>
        </p:spPr>
        <p:txBody>
          <a:bodyPr anchor="ctr">
            <a:normAutofit/>
          </a:bodyPr>
          <a:lstStyle/>
          <a:p>
            <a:pPr eaLnBrk="1" hangingPunct="1"/>
            <a:r>
              <a:rPr lang="tr-TR" b="1" dirty="0" smtClean="0">
                <a:latin typeface="+mn-lt"/>
              </a:rPr>
              <a:t>Atölye Üretiminin Temel Özellikleri</a:t>
            </a:r>
          </a:p>
        </p:txBody>
      </p:sp>
      <p:sp>
        <p:nvSpPr>
          <p:cNvPr id="19458" name="2 İçerik Yer Tutucusu"/>
          <p:cNvSpPr>
            <a:spLocks noGrp="1"/>
          </p:cNvSpPr>
          <p:nvPr>
            <p:ph idx="4294967295"/>
          </p:nvPr>
        </p:nvSpPr>
        <p:spPr>
          <a:xfrm>
            <a:off x="1042988" y="1827213"/>
            <a:ext cx="7705476" cy="4114800"/>
          </a:xfrm>
        </p:spPr>
        <p:txBody>
          <a:bodyPr>
            <a:normAutofit/>
          </a:bodyPr>
          <a:lstStyle/>
          <a:p>
            <a:pPr eaLnBrk="1" hangingPunct="1"/>
            <a:r>
              <a:rPr lang="tr-TR" sz="2800" dirty="0" smtClean="0"/>
              <a:t>Emeğe dayalı olması</a:t>
            </a:r>
          </a:p>
          <a:p>
            <a:pPr eaLnBrk="1" hangingPunct="1"/>
            <a:r>
              <a:rPr lang="tr-TR" sz="2800" dirty="0" smtClean="0"/>
              <a:t>Çok yoğun sermaye gerektirmemesi</a:t>
            </a:r>
          </a:p>
          <a:p>
            <a:pPr eaLnBrk="1" hangingPunct="1"/>
            <a:r>
              <a:rPr lang="tr-TR" sz="2800" dirty="0" smtClean="0"/>
              <a:t>Müşterinin birebir tanınmaması</a:t>
            </a:r>
          </a:p>
          <a:p>
            <a:pPr eaLnBrk="1" hangingPunct="1"/>
            <a:r>
              <a:rPr lang="tr-TR" sz="2800" dirty="0" smtClean="0"/>
              <a:t>Talep tahminlerine dayalı üretim yapılması</a:t>
            </a:r>
          </a:p>
          <a:p>
            <a:pPr eaLnBrk="1" hangingPunct="1"/>
            <a:r>
              <a:rPr lang="tr-TR" sz="2800" dirty="0" smtClean="0"/>
              <a:t>İşbölümü ve uzmanlaşmanın el üretimine göre daha gelişkin olması</a:t>
            </a:r>
          </a:p>
          <a:p>
            <a:pPr eaLnBrk="1" hangingPunct="1"/>
            <a:r>
              <a:rPr lang="tr-TR" sz="2800" dirty="0" smtClean="0"/>
              <a:t>Genellikle bölgesel müşteriler için üretim yapılması</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1 Başlık"/>
          <p:cNvSpPr>
            <a:spLocks noGrp="1"/>
          </p:cNvSpPr>
          <p:nvPr>
            <p:ph type="title"/>
          </p:nvPr>
        </p:nvSpPr>
        <p:spPr/>
        <p:txBody>
          <a:bodyPr anchor="ctr"/>
          <a:lstStyle/>
          <a:p>
            <a:pPr eaLnBrk="1" hangingPunct="1"/>
            <a:r>
              <a:rPr lang="tr-TR" b="1" dirty="0" smtClean="0">
                <a:latin typeface="+mn-lt"/>
              </a:rPr>
              <a:t>Fabrikasyon Üretim</a:t>
            </a:r>
          </a:p>
        </p:txBody>
      </p:sp>
      <p:sp>
        <p:nvSpPr>
          <p:cNvPr id="20482" name="2 İçerik Yer Tutucusu"/>
          <p:cNvSpPr>
            <a:spLocks noGrp="1"/>
          </p:cNvSpPr>
          <p:nvPr>
            <p:ph sz="half" idx="1"/>
          </p:nvPr>
        </p:nvSpPr>
        <p:spPr>
          <a:xfrm>
            <a:off x="628650" y="1825624"/>
            <a:ext cx="3799334" cy="4411687"/>
          </a:xfrm>
        </p:spPr>
        <p:txBody>
          <a:bodyPr/>
          <a:lstStyle/>
          <a:p>
            <a:pPr eaLnBrk="1" hangingPunct="1"/>
            <a:r>
              <a:rPr lang="tr-TR" sz="2800" dirty="0" smtClean="0"/>
              <a:t>Üretim işlemlerinin makineler tarafından yapıldığı insanların makinelerin çalıştırılması ve üretimin sağlıklı yürütülmesinden sorumlu olduğu üretim sistemidir</a:t>
            </a:r>
            <a:r>
              <a:rPr lang="tr-TR" dirty="0" smtClean="0"/>
              <a:t>. </a:t>
            </a:r>
          </a:p>
        </p:txBody>
      </p:sp>
      <p:pic>
        <p:nvPicPr>
          <p:cNvPr id="3" name="Content Placeholder 2" descr="factory.jpg"/>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29150" y="2908300"/>
            <a:ext cx="3886200" cy="2185987"/>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43608" y="1196753"/>
            <a:ext cx="7056784" cy="4081117"/>
          </a:xfrm>
          <a:prstGeom prst="rect">
            <a:avLst/>
          </a:prstGeom>
        </p:spPr>
        <p:txBody>
          <a:bodyPr wrap="square">
            <a:spAutoFit/>
          </a:bodyPr>
          <a:lstStyle/>
          <a:p>
            <a:pPr>
              <a:lnSpc>
                <a:spcPct val="120000"/>
              </a:lnSpc>
              <a:buClr>
                <a:srgbClr val="A50021"/>
              </a:buClr>
              <a:buFont typeface="Wingdings" charset="0"/>
              <a:buChar char="§"/>
            </a:pPr>
            <a:r>
              <a:rPr lang="tr-TR" sz="2400" b="1" dirty="0">
                <a:latin typeface="Calibri "/>
              </a:rPr>
              <a:t>Üretim Nedir?</a:t>
            </a:r>
          </a:p>
          <a:p>
            <a:pPr>
              <a:lnSpc>
                <a:spcPct val="120000"/>
              </a:lnSpc>
              <a:buClr>
                <a:srgbClr val="A50021"/>
              </a:buClr>
            </a:pPr>
            <a:r>
              <a:rPr lang="tr-TR" sz="2400" dirty="0">
                <a:solidFill>
                  <a:srgbClr val="000000"/>
                </a:solidFill>
                <a:latin typeface="Calibri "/>
                <a:cs typeface="Palatino Linotype"/>
              </a:rPr>
              <a:t>Üretim, bir işletmenin beşeri ve maddi kaynakları kullanarak ihtiyaçlarını karşılayacak mal ve hizmetleri yaratmasıdır. </a:t>
            </a:r>
            <a:endParaRPr lang="tr-TR" sz="2400" b="1" dirty="0">
              <a:solidFill>
                <a:srgbClr val="FFCCCC"/>
              </a:solidFill>
              <a:latin typeface="Calibri "/>
            </a:endParaRPr>
          </a:p>
          <a:p>
            <a:pPr>
              <a:lnSpc>
                <a:spcPct val="120000"/>
              </a:lnSpc>
              <a:buClr>
                <a:srgbClr val="A50021"/>
              </a:buClr>
              <a:buFont typeface="Wingdings" charset="0"/>
              <a:buChar char="§"/>
            </a:pPr>
            <a:endParaRPr lang="tr-TR" sz="2400" b="1" dirty="0" smtClean="0">
              <a:solidFill>
                <a:srgbClr val="FFCCCC"/>
              </a:solidFill>
              <a:latin typeface="Calibri "/>
            </a:endParaRPr>
          </a:p>
          <a:p>
            <a:pPr>
              <a:lnSpc>
                <a:spcPct val="120000"/>
              </a:lnSpc>
              <a:buClr>
                <a:srgbClr val="A50021"/>
              </a:buClr>
              <a:buFont typeface="Wingdings" charset="0"/>
              <a:buChar char="§"/>
            </a:pPr>
            <a:r>
              <a:rPr lang="tr-TR" sz="2400" b="1" dirty="0" smtClean="0">
                <a:latin typeface="Calibri "/>
              </a:rPr>
              <a:t>Üretim </a:t>
            </a:r>
            <a:r>
              <a:rPr lang="tr-TR" sz="2400" b="1" dirty="0">
                <a:latin typeface="Calibri "/>
              </a:rPr>
              <a:t>Yönetimi Nasıl Tanımlanabilir? </a:t>
            </a:r>
          </a:p>
          <a:p>
            <a:pPr>
              <a:lnSpc>
                <a:spcPct val="120000"/>
              </a:lnSpc>
            </a:pPr>
            <a:r>
              <a:rPr lang="tr-TR" sz="2400" dirty="0">
                <a:solidFill>
                  <a:srgbClr val="000000"/>
                </a:solidFill>
                <a:latin typeface="Calibri "/>
              </a:rPr>
              <a:t>Üretim yönetimi ürün ya da hizmet üretimine ilişkin süreçlerin tasarımı, işletilmesi ve geliştirilmesine ilişkindir. </a:t>
            </a:r>
            <a:endParaRPr lang="tr-TR" sz="2400" dirty="0">
              <a:solidFill>
                <a:srgbClr val="000000"/>
              </a:solidFill>
              <a:effectLst>
                <a:outerShdw blurRad="38100" dist="38100" dir="2700000" algn="tl">
                  <a:srgbClr val="FFFFFF"/>
                </a:outerShdw>
              </a:effectLst>
              <a:latin typeface="Calibri "/>
            </a:endParaRPr>
          </a:p>
        </p:txBody>
      </p:sp>
    </p:spTree>
    <p:extLst>
      <p:ext uri="{BB962C8B-B14F-4D97-AF65-F5344CB8AC3E}">
        <p14:creationId xmlns:p14="http://schemas.microsoft.com/office/powerpoint/2010/main" val="8076012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Başlık"/>
          <p:cNvSpPr>
            <a:spLocks noGrp="1"/>
          </p:cNvSpPr>
          <p:nvPr>
            <p:ph type="title" idx="4294967295"/>
          </p:nvPr>
        </p:nvSpPr>
        <p:spPr>
          <a:xfrm>
            <a:off x="539552" y="301625"/>
            <a:ext cx="7416824" cy="1143000"/>
          </a:xfrm>
        </p:spPr>
        <p:txBody>
          <a:bodyPr anchor="ctr">
            <a:normAutofit/>
          </a:bodyPr>
          <a:lstStyle/>
          <a:p>
            <a:pPr eaLnBrk="1" hangingPunct="1"/>
            <a:r>
              <a:rPr lang="tr-TR" sz="3200" b="1" dirty="0" smtClean="0">
                <a:latin typeface="+mn-lt"/>
              </a:rPr>
              <a:t>Fabrika Üretim Sisteminin Özellikleri</a:t>
            </a:r>
          </a:p>
        </p:txBody>
      </p:sp>
      <p:sp>
        <p:nvSpPr>
          <p:cNvPr id="21506" name="2 İçerik Yer Tutucusu"/>
          <p:cNvSpPr>
            <a:spLocks noGrp="1"/>
          </p:cNvSpPr>
          <p:nvPr>
            <p:ph idx="4294967295"/>
          </p:nvPr>
        </p:nvSpPr>
        <p:spPr>
          <a:xfrm>
            <a:off x="755650" y="1827213"/>
            <a:ext cx="8388350" cy="4114800"/>
          </a:xfrm>
        </p:spPr>
        <p:txBody>
          <a:bodyPr/>
          <a:lstStyle/>
          <a:p>
            <a:pPr eaLnBrk="1" hangingPunct="1"/>
            <a:r>
              <a:rPr lang="tr-TR" sz="2800" dirty="0" smtClean="0"/>
              <a:t>Sermaye yoğun olması</a:t>
            </a:r>
          </a:p>
          <a:p>
            <a:pPr eaLnBrk="1" hangingPunct="1"/>
            <a:r>
              <a:rPr lang="tr-TR" sz="2800" dirty="0" smtClean="0"/>
              <a:t>Büyük işletmeler olması</a:t>
            </a:r>
          </a:p>
          <a:p>
            <a:pPr eaLnBrk="1" hangingPunct="1"/>
            <a:r>
              <a:rPr lang="tr-TR" sz="2800" dirty="0" smtClean="0"/>
              <a:t>Geniş pazarlar için üretim yapması</a:t>
            </a:r>
          </a:p>
          <a:p>
            <a:pPr eaLnBrk="1" hangingPunct="1"/>
            <a:r>
              <a:rPr lang="tr-TR" sz="2800" dirty="0" smtClean="0"/>
              <a:t>Teknolojik gelişmelere karşı duyarlı olması</a:t>
            </a:r>
          </a:p>
          <a:p>
            <a:pPr eaLnBrk="1" hangingPunct="1">
              <a:buFont typeface="Wingdings" pitchFamily="2" charset="2"/>
              <a:buNone/>
            </a:pPr>
            <a:endParaRPr lang="tr-T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Başlık"/>
          <p:cNvSpPr>
            <a:spLocks noGrp="1"/>
          </p:cNvSpPr>
          <p:nvPr>
            <p:ph type="title" idx="4294967295"/>
          </p:nvPr>
        </p:nvSpPr>
        <p:spPr>
          <a:xfrm>
            <a:off x="251520" y="301625"/>
            <a:ext cx="8892480" cy="1143000"/>
          </a:xfrm>
        </p:spPr>
        <p:txBody>
          <a:bodyPr anchor="ctr">
            <a:normAutofit/>
          </a:bodyPr>
          <a:lstStyle/>
          <a:p>
            <a:pPr eaLnBrk="1" hangingPunct="1"/>
            <a:r>
              <a:rPr lang="tr-TR" sz="3200" b="1" dirty="0" smtClean="0"/>
              <a:t>Üretim Sistemlerinin Sınıflandırılması</a:t>
            </a:r>
          </a:p>
        </p:txBody>
      </p:sp>
      <p:sp>
        <p:nvSpPr>
          <p:cNvPr id="22530" name="2 İçerik Yer Tutucusu"/>
          <p:cNvSpPr>
            <a:spLocks noGrp="1"/>
          </p:cNvSpPr>
          <p:nvPr>
            <p:ph idx="4294967295"/>
          </p:nvPr>
        </p:nvSpPr>
        <p:spPr>
          <a:xfrm>
            <a:off x="827088" y="1827213"/>
            <a:ext cx="8316912" cy="4114800"/>
          </a:xfrm>
        </p:spPr>
        <p:txBody>
          <a:bodyPr>
            <a:normAutofit/>
          </a:bodyPr>
          <a:lstStyle/>
          <a:p>
            <a:r>
              <a:rPr lang="tr-TR" sz="2800" dirty="0" smtClean="0"/>
              <a:t>Tek </a:t>
            </a:r>
            <a:r>
              <a:rPr lang="tr-TR" sz="2800" dirty="0"/>
              <a:t>(</a:t>
            </a:r>
            <a:r>
              <a:rPr lang="tr-TR" sz="2800" dirty="0" err="1"/>
              <a:t>jop</a:t>
            </a:r>
            <a:r>
              <a:rPr lang="tr-TR" sz="2800" dirty="0"/>
              <a:t> = proje) Üretim Sistemi</a:t>
            </a:r>
          </a:p>
          <a:p>
            <a:r>
              <a:rPr lang="tr-TR" sz="2800" dirty="0" smtClean="0"/>
              <a:t>Parti </a:t>
            </a:r>
            <a:r>
              <a:rPr lang="tr-TR" sz="2800" dirty="0"/>
              <a:t>(</a:t>
            </a:r>
            <a:r>
              <a:rPr lang="tr-TR" sz="2800" dirty="0" err="1"/>
              <a:t>batch</a:t>
            </a:r>
            <a:r>
              <a:rPr lang="tr-TR" sz="2800" dirty="0"/>
              <a:t>) Üretimi Sistemi</a:t>
            </a:r>
          </a:p>
          <a:p>
            <a:r>
              <a:rPr lang="tr-TR" sz="2800" dirty="0" smtClean="0"/>
              <a:t>Akıcı </a:t>
            </a:r>
            <a:r>
              <a:rPr lang="tr-TR" sz="2800" dirty="0"/>
              <a:t>(</a:t>
            </a:r>
            <a:r>
              <a:rPr lang="tr-TR" sz="2800" dirty="0" err="1"/>
              <a:t>flow</a:t>
            </a:r>
            <a:r>
              <a:rPr lang="tr-TR" sz="2800" dirty="0"/>
              <a:t>) Üretim Sistemi</a:t>
            </a:r>
          </a:p>
          <a:p>
            <a:r>
              <a:rPr lang="tr-TR" sz="2800" dirty="0" smtClean="0"/>
              <a:t>Sipariş </a:t>
            </a:r>
            <a:r>
              <a:rPr lang="tr-TR" sz="2800" dirty="0"/>
              <a:t>(</a:t>
            </a:r>
            <a:r>
              <a:rPr lang="tr-TR" sz="2800" dirty="0" err="1"/>
              <a:t>jobbing</a:t>
            </a:r>
            <a:r>
              <a:rPr lang="tr-TR" sz="2800" dirty="0"/>
              <a:t>) Üretimi Sistemi</a:t>
            </a:r>
          </a:p>
          <a:p>
            <a:r>
              <a:rPr lang="tr-TR" sz="2800" dirty="0" smtClean="0"/>
              <a:t>Sürekli </a:t>
            </a:r>
            <a:r>
              <a:rPr lang="tr-TR" sz="2800" dirty="0"/>
              <a:t>(</a:t>
            </a:r>
            <a:r>
              <a:rPr lang="tr-TR" sz="2800" dirty="0" err="1"/>
              <a:t>continuous</a:t>
            </a:r>
            <a:r>
              <a:rPr lang="tr-TR" sz="2800" dirty="0"/>
              <a:t>) Üretim Sistemi</a:t>
            </a:r>
          </a:p>
          <a:p>
            <a:r>
              <a:rPr lang="tr-TR" sz="2800" dirty="0" smtClean="0"/>
              <a:t>Kitle </a:t>
            </a:r>
            <a:r>
              <a:rPr lang="tr-TR" sz="2800" dirty="0"/>
              <a:t>(</a:t>
            </a:r>
            <a:r>
              <a:rPr lang="tr-TR" sz="2800" dirty="0" err="1"/>
              <a:t>mass</a:t>
            </a:r>
            <a:r>
              <a:rPr lang="tr-TR" sz="2800" dirty="0"/>
              <a:t>) Üretim Sistemi</a:t>
            </a:r>
          </a:p>
          <a:p>
            <a:r>
              <a:rPr lang="tr-TR" sz="2800" dirty="0" smtClean="0"/>
              <a:t>Sıfır </a:t>
            </a:r>
            <a:r>
              <a:rPr lang="tr-TR" sz="2800" dirty="0"/>
              <a:t>Stoklu Üretim (JIT) Sistemi</a:t>
            </a:r>
          </a:p>
          <a:p>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Tek</a:t>
            </a:r>
            <a:r>
              <a:rPr lang="en-US" b="1" dirty="0" smtClean="0"/>
              <a:t> </a:t>
            </a:r>
            <a:r>
              <a:rPr lang="en-US" b="1" dirty="0" err="1" smtClean="0"/>
              <a:t>Üretim</a:t>
            </a:r>
            <a:r>
              <a:rPr lang="en-US" b="1" dirty="0" smtClean="0"/>
              <a:t> </a:t>
            </a:r>
            <a:r>
              <a:rPr lang="en-US" b="1" dirty="0" err="1" smtClean="0"/>
              <a:t>Sistemi</a:t>
            </a:r>
            <a:endParaRPr lang="en-US" b="1" dirty="0"/>
          </a:p>
        </p:txBody>
      </p:sp>
      <p:sp>
        <p:nvSpPr>
          <p:cNvPr id="3" name="Content Placeholder 2"/>
          <p:cNvSpPr>
            <a:spLocks noGrp="1"/>
          </p:cNvSpPr>
          <p:nvPr>
            <p:ph idx="1"/>
          </p:nvPr>
        </p:nvSpPr>
        <p:spPr/>
        <p:txBody>
          <a:bodyPr>
            <a:normAutofit/>
          </a:bodyPr>
          <a:lstStyle/>
          <a:p>
            <a:r>
              <a:rPr lang="tr-TR" sz="2400" dirty="0"/>
              <a:t>B</a:t>
            </a:r>
            <a:r>
              <a:rPr lang="tr-TR" sz="2400" dirty="0" smtClean="0"/>
              <a:t>ir </a:t>
            </a:r>
            <a:r>
              <a:rPr lang="tr-TR" sz="2400" dirty="0"/>
              <a:t>üretim grubunun, yalnızca bir tek üretim biriminin tamamını, aynı yerde üretmesidir. </a:t>
            </a:r>
            <a:endParaRPr lang="tr-TR" sz="2400" dirty="0" smtClean="0"/>
          </a:p>
          <a:p>
            <a:r>
              <a:rPr lang="tr-TR" sz="2400" dirty="0" smtClean="0"/>
              <a:t>Köprü </a:t>
            </a:r>
            <a:r>
              <a:rPr lang="tr-TR" sz="2400" dirty="0"/>
              <a:t>yapma, fabrika kurma, baraj inşa etme, gemi imalatı ve benzerleri, bu tür üretimin en yaygın örnekleridir. </a:t>
            </a:r>
            <a:endParaRPr lang="tr-TR" sz="2400" dirty="0" smtClean="0"/>
          </a:p>
          <a:p>
            <a:r>
              <a:rPr lang="tr-TR" sz="2400" dirty="0" smtClean="0"/>
              <a:t>Tek </a:t>
            </a:r>
            <a:r>
              <a:rPr lang="tr-TR" sz="2400" dirty="0"/>
              <a:t>üretimde kullanılacak üretim teknolojisi, üretilecek birimin karmaşıklığı oranında değişiklik gösterir. Bazı üretim konuları için basit teknolojiler kullanmak yeterli olabilirken, bazı üretim konuları için çok yüksek teknolojiler gerekebilir. </a:t>
            </a:r>
          </a:p>
        </p:txBody>
      </p:sp>
    </p:spTree>
    <p:extLst>
      <p:ext uri="{BB962C8B-B14F-4D97-AF65-F5344CB8AC3E}">
        <p14:creationId xmlns:p14="http://schemas.microsoft.com/office/powerpoint/2010/main" val="1892652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Parti</a:t>
            </a:r>
            <a:r>
              <a:rPr lang="en-US" dirty="0" smtClean="0"/>
              <a:t> </a:t>
            </a:r>
            <a:r>
              <a:rPr lang="en-US" dirty="0" err="1" smtClean="0"/>
              <a:t>Üretimi</a:t>
            </a:r>
            <a:r>
              <a:rPr lang="en-US" dirty="0" smtClean="0"/>
              <a:t> </a:t>
            </a:r>
            <a:r>
              <a:rPr lang="en-US" dirty="0" err="1" smtClean="0"/>
              <a:t>Sistemi</a:t>
            </a:r>
            <a:endParaRPr lang="en-US" dirty="0"/>
          </a:p>
        </p:txBody>
      </p:sp>
      <p:sp>
        <p:nvSpPr>
          <p:cNvPr id="7" name="Content Placeholder 6"/>
          <p:cNvSpPr>
            <a:spLocks noGrp="1"/>
          </p:cNvSpPr>
          <p:nvPr>
            <p:ph idx="1"/>
          </p:nvPr>
        </p:nvSpPr>
        <p:spPr/>
        <p:txBody>
          <a:bodyPr>
            <a:normAutofit/>
          </a:bodyPr>
          <a:lstStyle/>
          <a:p>
            <a:r>
              <a:rPr lang="tr-TR" sz="2400" dirty="0" smtClean="0"/>
              <a:t>Belirli </a:t>
            </a:r>
            <a:r>
              <a:rPr lang="tr-TR" sz="2400" dirty="0"/>
              <a:t>bir mamul türünden bir parti veya bir seri üretim yapıldıktan sonra, üretim programı değiştirilerek, başka bir mamul türünden başka bir partinin üretimine </a:t>
            </a:r>
            <a:r>
              <a:rPr lang="tr-TR" sz="2400" dirty="0" smtClean="0"/>
              <a:t>geçilir</a:t>
            </a:r>
          </a:p>
          <a:p>
            <a:r>
              <a:rPr lang="tr-TR" sz="2400" dirty="0" smtClean="0"/>
              <a:t>Örnek </a:t>
            </a:r>
            <a:r>
              <a:rPr lang="tr-TR" sz="2400" dirty="0"/>
              <a:t>olarak üretim, önce 2 cm. </a:t>
            </a:r>
            <a:r>
              <a:rPr lang="tr-TR" sz="2400" dirty="0" err="1"/>
              <a:t>lik</a:t>
            </a:r>
            <a:r>
              <a:rPr lang="tr-TR" sz="2400" dirty="0"/>
              <a:t> cıvata üretecek biçimde programlanır. Bu seriden </a:t>
            </a:r>
            <a:r>
              <a:rPr lang="tr-TR" sz="2400" dirty="0" smtClean="0"/>
              <a:t>7000 </a:t>
            </a:r>
            <a:r>
              <a:rPr lang="tr-TR" sz="2400" dirty="0"/>
              <a:t>birim üretildikten sonra, 3 cm. </a:t>
            </a:r>
            <a:r>
              <a:rPr lang="tr-TR" sz="2400" dirty="0" err="1"/>
              <a:t>lik</a:t>
            </a:r>
            <a:r>
              <a:rPr lang="tr-TR" sz="2400" dirty="0"/>
              <a:t> yeni bir partinin üretim programına geçilir. Aynı şekilde, hazır giyim üretiminde, 38 beden, </a:t>
            </a:r>
            <a:r>
              <a:rPr lang="tr-TR" sz="2400" dirty="0" smtClean="0"/>
              <a:t>40 </a:t>
            </a:r>
            <a:r>
              <a:rPr lang="tr-TR" sz="2400" dirty="0"/>
              <a:t>beden gibi ölçülere göre parti parti üretim yapılır. </a:t>
            </a:r>
            <a:endParaRPr lang="tr-TR" sz="2400" dirty="0" smtClean="0"/>
          </a:p>
          <a:p>
            <a:r>
              <a:rPr lang="tr-TR" sz="2400" dirty="0" smtClean="0"/>
              <a:t>Transformatör </a:t>
            </a:r>
            <a:r>
              <a:rPr lang="tr-TR" sz="2400" dirty="0"/>
              <a:t>üretiminde, elektronik mamuller üretiminde ve benzeri üretimlerde, bu üretim türü gözlemlenir.</a:t>
            </a:r>
          </a:p>
          <a:p>
            <a:pPr marL="0" indent="0">
              <a:buNone/>
            </a:pPr>
            <a:endParaRPr lang="tr-TR" dirty="0"/>
          </a:p>
        </p:txBody>
      </p:sp>
    </p:spTree>
    <p:extLst>
      <p:ext uri="{BB962C8B-B14F-4D97-AF65-F5344CB8AC3E}">
        <p14:creationId xmlns:p14="http://schemas.microsoft.com/office/powerpoint/2010/main" val="1905379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Akıcı</a:t>
            </a:r>
            <a:r>
              <a:rPr lang="en-US" dirty="0" smtClean="0"/>
              <a:t>  (Flow) </a:t>
            </a:r>
            <a:r>
              <a:rPr lang="en-US" dirty="0" err="1" smtClean="0"/>
              <a:t>Üretim</a:t>
            </a:r>
            <a:r>
              <a:rPr lang="en-US" dirty="0" smtClean="0"/>
              <a:t> </a:t>
            </a:r>
            <a:r>
              <a:rPr lang="en-US" dirty="0" err="1" smtClean="0"/>
              <a:t>Sistemi</a:t>
            </a:r>
            <a:endParaRPr lang="en-US" dirty="0"/>
          </a:p>
        </p:txBody>
      </p:sp>
      <p:sp>
        <p:nvSpPr>
          <p:cNvPr id="5" name="Content Placeholder 4"/>
          <p:cNvSpPr>
            <a:spLocks noGrp="1"/>
          </p:cNvSpPr>
          <p:nvPr>
            <p:ph idx="1"/>
          </p:nvPr>
        </p:nvSpPr>
        <p:spPr/>
        <p:txBody>
          <a:bodyPr>
            <a:normAutofit lnSpcReduction="10000"/>
          </a:bodyPr>
          <a:lstStyle/>
          <a:p>
            <a:r>
              <a:rPr lang="tr-TR" dirty="0"/>
              <a:t>Akıcı üretim </a:t>
            </a:r>
            <a:r>
              <a:rPr lang="tr-TR" dirty="0" smtClean="0"/>
              <a:t>sisteminde, </a:t>
            </a:r>
            <a:r>
              <a:rPr lang="tr-TR" dirty="0"/>
              <a:t>bütün üretim araç gereci ve makineleri, baştan sona kadar, bir üretim hattı etrafına ya da kayan şerit etrafına yerleştirilmiştir. </a:t>
            </a:r>
            <a:endParaRPr lang="tr-TR" dirty="0" smtClean="0"/>
          </a:p>
          <a:p>
            <a:endParaRPr lang="tr-TR" dirty="0" smtClean="0"/>
          </a:p>
          <a:p>
            <a:r>
              <a:rPr lang="tr-TR" dirty="0" smtClean="0"/>
              <a:t>Üretim </a:t>
            </a:r>
            <a:r>
              <a:rPr lang="tr-TR" dirty="0"/>
              <a:t>hattının başında hammadde, sisteme girer, ilk işlem merkezine yeni hammadde gelmiş ve işlem görmeye başlamış olur. Böylece, üretim hattı veya belirli raylar üzerinde kayan şerit, belirli aralıklarla durup hareket ettikçe, mamul de oluşmaya başlar ve hattın sonunda, örneğin, her 45 dakikada bir mamul sistemden mamul deposuna yerleştirilmiş olur.</a:t>
            </a:r>
          </a:p>
          <a:p>
            <a:endParaRPr lang="tr-TR" dirty="0"/>
          </a:p>
          <a:p>
            <a:r>
              <a:rPr lang="tr-TR" dirty="0"/>
              <a:t>Akıcı üretimde, tüm sistemin, en ince ayrıntılarına kadar dengelenmesi gerekir. Herhangi bir işlem merkezindeki bir dakikalık bir gecikme, bütün işlem merkezlerini birer dakika geciktirir.</a:t>
            </a:r>
          </a:p>
          <a:p>
            <a:endParaRPr lang="tr-TR" dirty="0"/>
          </a:p>
          <a:p>
            <a:endParaRPr lang="tr-TR" dirty="0"/>
          </a:p>
        </p:txBody>
      </p:sp>
    </p:spTree>
    <p:extLst>
      <p:ext uri="{BB962C8B-B14F-4D97-AF65-F5344CB8AC3E}">
        <p14:creationId xmlns:p14="http://schemas.microsoft.com/office/powerpoint/2010/main" val="9650300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err="1" smtClean="0"/>
              <a:t>Sipariş</a:t>
            </a:r>
            <a:r>
              <a:rPr lang="en-US" dirty="0" smtClean="0"/>
              <a:t> </a:t>
            </a:r>
            <a:r>
              <a:rPr lang="en-US" dirty="0" err="1" smtClean="0"/>
              <a:t>Üretimi</a:t>
            </a:r>
            <a:r>
              <a:rPr lang="en-US" dirty="0" smtClean="0"/>
              <a:t> </a:t>
            </a:r>
            <a:r>
              <a:rPr lang="en-US" dirty="0" err="1" smtClean="0"/>
              <a:t>Sistemi</a:t>
            </a:r>
            <a:endParaRPr lang="en-US" dirty="0"/>
          </a:p>
        </p:txBody>
      </p:sp>
      <p:sp>
        <p:nvSpPr>
          <p:cNvPr id="5" name="Content Placeholder 4"/>
          <p:cNvSpPr>
            <a:spLocks noGrp="1"/>
          </p:cNvSpPr>
          <p:nvPr>
            <p:ph idx="1"/>
          </p:nvPr>
        </p:nvSpPr>
        <p:spPr/>
        <p:txBody>
          <a:bodyPr>
            <a:normAutofit lnSpcReduction="10000"/>
          </a:bodyPr>
          <a:lstStyle/>
          <a:p>
            <a:r>
              <a:rPr lang="tr-TR" sz="2800" dirty="0"/>
              <a:t>Sipariş üretimi, müşterilerin tanımladığı tasarım ve ölçülere göre yapılan özel bir üretimdir. Bu sistemde, stok yapılmaz. Müşteri ne istediyse ve ne kadar istediyse, o kadar üretim yapılır. </a:t>
            </a:r>
            <a:endParaRPr lang="tr-TR" sz="2800" dirty="0" smtClean="0"/>
          </a:p>
          <a:p>
            <a:r>
              <a:rPr lang="tr-TR" sz="2800" dirty="0" smtClean="0"/>
              <a:t>Sipariş </a:t>
            </a:r>
            <a:r>
              <a:rPr lang="tr-TR" sz="2800" dirty="0"/>
              <a:t>üretimine özgü herhangi bir üretim türü veya üretim yöntemi yoktur. Üretim süreci veya üretim aşamaları, müşterinin isteklerine göre her seferinde yeniden planlanıp uygulamaya konulur. Bazı durumlarda, müşterinin arzuladığı estetik veya sanat yönlü tasarımlar da göz önünde bulundurulur.</a:t>
            </a:r>
          </a:p>
          <a:p>
            <a:endParaRPr lang="tr-TR" dirty="0"/>
          </a:p>
          <a:p>
            <a:pPr marL="0" indent="0">
              <a:buNone/>
            </a:pPr>
            <a:r>
              <a:rPr lang="tr-TR" dirty="0" smtClean="0"/>
              <a:t> </a:t>
            </a:r>
            <a:endParaRPr lang="en-US" dirty="0"/>
          </a:p>
        </p:txBody>
      </p:sp>
    </p:spTree>
    <p:extLst>
      <p:ext uri="{BB962C8B-B14F-4D97-AF65-F5344CB8AC3E}">
        <p14:creationId xmlns:p14="http://schemas.microsoft.com/office/powerpoint/2010/main" val="1374251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Sürekli</a:t>
            </a:r>
            <a:r>
              <a:rPr lang="en-US" dirty="0" smtClean="0"/>
              <a:t> </a:t>
            </a:r>
            <a:r>
              <a:rPr lang="en-US" dirty="0" err="1" smtClean="0"/>
              <a:t>Üretim</a:t>
            </a:r>
            <a:r>
              <a:rPr lang="en-US" dirty="0" smtClean="0"/>
              <a:t> </a:t>
            </a:r>
            <a:r>
              <a:rPr lang="en-US" dirty="0" err="1" smtClean="0"/>
              <a:t>Sistemi</a:t>
            </a:r>
            <a:endParaRPr lang="en-US" dirty="0"/>
          </a:p>
        </p:txBody>
      </p:sp>
      <p:sp>
        <p:nvSpPr>
          <p:cNvPr id="3" name="Content Placeholder 2"/>
          <p:cNvSpPr>
            <a:spLocks noGrp="1"/>
          </p:cNvSpPr>
          <p:nvPr>
            <p:ph idx="1"/>
          </p:nvPr>
        </p:nvSpPr>
        <p:spPr/>
        <p:txBody>
          <a:bodyPr>
            <a:normAutofit/>
          </a:bodyPr>
          <a:lstStyle/>
          <a:p>
            <a:r>
              <a:rPr lang="tr-TR" sz="2400" dirty="0"/>
              <a:t>Günde 24 saat, haftada 7 gün ve yılda 365 gün devam eden üretime, sürekli üretim adı verilir. Bu üretimin, akıcı üretim sistemiyle yapılacağı açıktır. </a:t>
            </a:r>
            <a:endParaRPr lang="tr-TR" sz="2400" dirty="0" smtClean="0"/>
          </a:p>
          <a:p>
            <a:r>
              <a:rPr lang="tr-TR" sz="2400" dirty="0" smtClean="0"/>
              <a:t>Sürekli </a:t>
            </a:r>
            <a:r>
              <a:rPr lang="tr-TR" sz="2400" dirty="0"/>
              <a:t>üretim sistemleri, çok büyük hacimli üretimi gerçekleştiren, bütünüyle sermaye yoğun yatırımlardır. Petrol rafinerileri, demir-çelik fabrikaları, kağıt fabrikaları, şişe ve cam fabrikaları ve benzerleri, sürekli üretimin örnekleridir</a:t>
            </a:r>
            <a:r>
              <a:rPr lang="tr-TR" sz="2400" dirty="0" smtClean="0"/>
              <a:t>.</a:t>
            </a:r>
          </a:p>
          <a:p>
            <a:pPr marL="0" indent="0">
              <a:buNone/>
            </a:pPr>
            <a:endParaRPr lang="tr-TR" dirty="0"/>
          </a:p>
        </p:txBody>
      </p:sp>
    </p:spTree>
    <p:extLst>
      <p:ext uri="{BB962C8B-B14F-4D97-AF65-F5344CB8AC3E}">
        <p14:creationId xmlns:p14="http://schemas.microsoft.com/office/powerpoint/2010/main" val="11903510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Kitle</a:t>
            </a:r>
            <a:r>
              <a:rPr lang="en-US" dirty="0" smtClean="0"/>
              <a:t> </a:t>
            </a:r>
            <a:r>
              <a:rPr lang="en-US" dirty="0" err="1" smtClean="0"/>
              <a:t>Üretim</a:t>
            </a:r>
            <a:r>
              <a:rPr lang="en-US" dirty="0" smtClean="0"/>
              <a:t> </a:t>
            </a:r>
            <a:r>
              <a:rPr lang="en-US" dirty="0" err="1" smtClean="0"/>
              <a:t>Sistemi</a:t>
            </a:r>
            <a:endParaRPr lang="en-US" dirty="0"/>
          </a:p>
        </p:txBody>
      </p:sp>
      <p:sp>
        <p:nvSpPr>
          <p:cNvPr id="3" name="Content Placeholder 2"/>
          <p:cNvSpPr>
            <a:spLocks noGrp="1"/>
          </p:cNvSpPr>
          <p:nvPr>
            <p:ph idx="1"/>
          </p:nvPr>
        </p:nvSpPr>
        <p:spPr/>
        <p:txBody>
          <a:bodyPr>
            <a:normAutofit/>
          </a:bodyPr>
          <a:lstStyle/>
          <a:p>
            <a:r>
              <a:rPr lang="tr-TR" sz="2400" dirty="0"/>
              <a:t>Kitle üretimi, tek üretim, parti üretimi veya akıcı üretim türlerinden herhangi biriyle yapılan çok büyük ölçekli üretime verilen bir addır. </a:t>
            </a:r>
          </a:p>
          <a:p>
            <a:r>
              <a:rPr lang="tr-TR" sz="2400" dirty="0"/>
              <a:t>Kitle üretimine geçilebilmesi için, pazarın çok büyük olması ya da en iyisi, uluslararası pazarlara girilmiş olması gerekir. Talebin azaldığı dönemlerde stoka çalışılması, çoğaldığı dönemlerde de hem stoktan hem de üretimden satış yapılması gerekir. </a:t>
            </a:r>
            <a:endParaRPr lang="tr-TR" sz="2400" dirty="0" smtClean="0"/>
          </a:p>
          <a:p>
            <a:r>
              <a:rPr lang="tr-TR" sz="2400" dirty="0" smtClean="0"/>
              <a:t>Günümüzde</a:t>
            </a:r>
            <a:r>
              <a:rPr lang="tr-TR" sz="2400" dirty="0"/>
              <a:t>, ulusal ve uluslararası pazarlamanın gelişmesi, çeşitli, market, süpermarket, büyük mağaza ve benzeri pazarlama birimlerinin giderek artması, kitle üretiminin önemini artırmıştır.</a:t>
            </a:r>
          </a:p>
          <a:p>
            <a:endParaRPr lang="tr-TR" dirty="0"/>
          </a:p>
        </p:txBody>
      </p:sp>
    </p:spTree>
    <p:extLst>
      <p:ext uri="{BB962C8B-B14F-4D97-AF65-F5344CB8AC3E}">
        <p14:creationId xmlns:p14="http://schemas.microsoft.com/office/powerpoint/2010/main" val="3563362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Sıfır</a:t>
            </a:r>
            <a:r>
              <a:rPr lang="en-US" dirty="0" smtClean="0"/>
              <a:t> </a:t>
            </a:r>
            <a:r>
              <a:rPr lang="en-US" dirty="0" err="1" smtClean="0"/>
              <a:t>Stoklu</a:t>
            </a:r>
            <a:r>
              <a:rPr lang="en-US" dirty="0" smtClean="0"/>
              <a:t> </a:t>
            </a:r>
            <a:r>
              <a:rPr lang="en-US" dirty="0" err="1" smtClean="0"/>
              <a:t>Üretim</a:t>
            </a:r>
            <a:r>
              <a:rPr lang="en-US" dirty="0" smtClean="0"/>
              <a:t> </a:t>
            </a:r>
            <a:r>
              <a:rPr lang="en-US" dirty="0" err="1" smtClean="0"/>
              <a:t>Sistemi</a:t>
            </a:r>
            <a:endParaRPr lang="en-US" dirty="0"/>
          </a:p>
        </p:txBody>
      </p:sp>
      <p:sp>
        <p:nvSpPr>
          <p:cNvPr id="3" name="Content Placeholder 2"/>
          <p:cNvSpPr>
            <a:spLocks noGrp="1"/>
          </p:cNvSpPr>
          <p:nvPr>
            <p:ph idx="1"/>
          </p:nvPr>
        </p:nvSpPr>
        <p:spPr/>
        <p:txBody>
          <a:bodyPr>
            <a:normAutofit/>
          </a:bodyPr>
          <a:lstStyle/>
          <a:p>
            <a:r>
              <a:rPr lang="tr-TR" sz="2400" dirty="0"/>
              <a:t>Sıfır stokla çalışma kavramı, ilk defa, 1970’li yılların ortasında Toyota Motor </a:t>
            </a:r>
            <a:r>
              <a:rPr lang="tr-TR" sz="2400" dirty="0" err="1"/>
              <a:t>Company</a:t>
            </a:r>
            <a:r>
              <a:rPr lang="tr-TR" sz="2400" dirty="0"/>
              <a:t> tarafından uygulamaya konulduğu için bazı kaynaklarda, “Sıfır Stokla Çalışma” kavramı, “Toyota Sistemi” olarak da ifade edilmektedir</a:t>
            </a:r>
            <a:r>
              <a:rPr lang="tr-TR" sz="2400" dirty="0" smtClean="0"/>
              <a:t>.</a:t>
            </a:r>
          </a:p>
          <a:p>
            <a:endParaRPr lang="tr-TR" dirty="0"/>
          </a:p>
          <a:p>
            <a:pPr marL="0" indent="0">
              <a:buNone/>
            </a:pPr>
            <a:endParaRPr lang="tr-TR" dirty="0"/>
          </a:p>
        </p:txBody>
      </p:sp>
    </p:spTree>
    <p:extLst>
      <p:ext uri="{BB962C8B-B14F-4D97-AF65-F5344CB8AC3E}">
        <p14:creationId xmlns:p14="http://schemas.microsoft.com/office/powerpoint/2010/main" val="850204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Başlık"/>
          <p:cNvSpPr>
            <a:spLocks noGrp="1"/>
          </p:cNvSpPr>
          <p:nvPr>
            <p:ph type="title" idx="4294967295"/>
          </p:nvPr>
        </p:nvSpPr>
        <p:spPr>
          <a:xfrm>
            <a:off x="539553" y="301625"/>
            <a:ext cx="5184575" cy="1143000"/>
          </a:xfrm>
        </p:spPr>
        <p:txBody>
          <a:bodyPr anchor="ctr"/>
          <a:lstStyle/>
          <a:p>
            <a:pPr eaLnBrk="1" hangingPunct="1"/>
            <a:r>
              <a:rPr lang="tr-TR" b="1" dirty="0" smtClean="0">
                <a:latin typeface="+mn-lt"/>
              </a:rPr>
              <a:t>Hizmet Üretimi</a:t>
            </a:r>
          </a:p>
        </p:txBody>
      </p:sp>
      <p:sp>
        <p:nvSpPr>
          <p:cNvPr id="47106" name="2 İçerik Yer Tutucusu"/>
          <p:cNvSpPr>
            <a:spLocks noGrp="1"/>
          </p:cNvSpPr>
          <p:nvPr>
            <p:ph idx="4294967295"/>
          </p:nvPr>
        </p:nvSpPr>
        <p:spPr>
          <a:xfrm>
            <a:off x="539553" y="1827213"/>
            <a:ext cx="8064895" cy="4114800"/>
          </a:xfrm>
        </p:spPr>
        <p:txBody>
          <a:bodyPr>
            <a:normAutofit/>
          </a:bodyPr>
          <a:lstStyle/>
          <a:p>
            <a:pPr eaLnBrk="1" hangingPunct="1"/>
            <a:r>
              <a:rPr lang="tr-TR" sz="3200" dirty="0" smtClean="0"/>
              <a:t>Tüketicilerin ihtiyaçlarını karşılamak ve tatmin sağlamak amacıyla üretilen maddi olmayan her türlü faaliyetlerdir.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44" name="Rectangle 2"/>
          <p:cNvSpPr>
            <a:spLocks noChangeArrowheads="1"/>
          </p:cNvSpPr>
          <p:nvPr/>
        </p:nvSpPr>
        <p:spPr bwMode="auto">
          <a:xfrm>
            <a:off x="592667" y="571500"/>
            <a:ext cx="8043333" cy="6531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00008" tIns="50004" rIns="100008" bIns="50004" anchor="ctr"/>
          <a:lstStyle>
            <a:lvl1pPr algn="ctr">
              <a:defRPr sz="4000">
                <a:solidFill>
                  <a:schemeClr val="tx2"/>
                </a:solidFill>
                <a:effectLst>
                  <a:outerShdw blurRad="38100" dist="38100" dir="2700000" algn="tl">
                    <a:srgbClr val="000000"/>
                  </a:outerShdw>
                </a:effectLst>
                <a:latin typeface="Arial" panose="020B0604020202020204" pitchFamily="34" charset="0"/>
              </a:defRPr>
            </a:lvl1pPr>
            <a:lvl2pPr algn="ctr">
              <a:defRPr sz="4000">
                <a:solidFill>
                  <a:schemeClr val="tx2"/>
                </a:solidFill>
                <a:effectLst>
                  <a:outerShdw blurRad="38100" dist="38100" dir="2700000" algn="tl">
                    <a:srgbClr val="000000"/>
                  </a:outerShdw>
                </a:effectLst>
                <a:latin typeface="Arial" panose="020B0604020202020204" pitchFamily="34" charset="0"/>
              </a:defRPr>
            </a:lvl2pPr>
            <a:lvl3pPr algn="ctr">
              <a:defRPr sz="4000">
                <a:solidFill>
                  <a:schemeClr val="tx2"/>
                </a:solidFill>
                <a:effectLst>
                  <a:outerShdw blurRad="38100" dist="38100" dir="2700000" algn="tl">
                    <a:srgbClr val="000000"/>
                  </a:outerShdw>
                </a:effectLst>
                <a:latin typeface="Arial" panose="020B0604020202020204" pitchFamily="34" charset="0"/>
              </a:defRPr>
            </a:lvl3pPr>
            <a:lvl4pPr algn="ctr">
              <a:defRPr sz="4000">
                <a:solidFill>
                  <a:schemeClr val="tx2"/>
                </a:solidFill>
                <a:effectLst>
                  <a:outerShdw blurRad="38100" dist="38100" dir="2700000" algn="tl">
                    <a:srgbClr val="000000"/>
                  </a:outerShdw>
                </a:effectLst>
                <a:latin typeface="Arial" panose="020B0604020202020204" pitchFamily="34" charset="0"/>
              </a:defRPr>
            </a:lvl4pPr>
            <a:lvl5pPr algn="ctr">
              <a:defRPr sz="4000">
                <a:solidFill>
                  <a:schemeClr val="tx2"/>
                </a:solidFill>
                <a:effectLst>
                  <a:outerShdw blurRad="38100" dist="38100" dir="2700000" algn="tl">
                    <a:srgbClr val="000000"/>
                  </a:outerShdw>
                </a:effectLst>
                <a:latin typeface="Arial" panose="020B0604020202020204" pitchFamily="34" charset="0"/>
              </a:defRPr>
            </a:lvl5pPr>
            <a:lvl6pPr marL="4572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6pPr>
            <a:lvl7pPr marL="9144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7pPr>
            <a:lvl8pPr marL="13716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8pPr>
            <a:lvl9pPr marL="18288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9pPr>
          </a:lstStyle>
          <a:p>
            <a:pPr eaLnBrk="1" hangingPunct="1">
              <a:defRPr/>
            </a:pPr>
            <a:r>
              <a:rPr lang="tr-TR" altLang="tr-TR" sz="3900" b="1" dirty="0" smtClean="0">
                <a:solidFill>
                  <a:schemeClr val="tx1"/>
                </a:solidFill>
                <a:effectLst/>
                <a:latin typeface="Calibri "/>
              </a:rPr>
              <a:t>Arz &amp; Talep</a:t>
            </a:r>
            <a:endParaRPr lang="en-US" altLang="tr-TR" sz="3900" b="1" dirty="0">
              <a:solidFill>
                <a:schemeClr val="tx1"/>
              </a:solidFill>
              <a:effectLst/>
              <a:latin typeface="Calibri "/>
            </a:endParaRPr>
          </a:p>
        </p:txBody>
      </p:sp>
      <p:grpSp>
        <p:nvGrpSpPr>
          <p:cNvPr id="8195" name="Group 30"/>
          <p:cNvGrpSpPr>
            <a:grpSpLocks/>
          </p:cNvGrpSpPr>
          <p:nvPr/>
        </p:nvGrpSpPr>
        <p:grpSpPr bwMode="auto">
          <a:xfrm>
            <a:off x="899592" y="2060848"/>
            <a:ext cx="4487333" cy="3755571"/>
            <a:chOff x="432" y="1276"/>
            <a:chExt cx="3145" cy="2564"/>
          </a:xfrm>
        </p:grpSpPr>
        <p:grpSp>
          <p:nvGrpSpPr>
            <p:cNvPr id="8207" name="Group 34"/>
            <p:cNvGrpSpPr>
              <a:grpSpLocks/>
            </p:cNvGrpSpPr>
            <p:nvPr/>
          </p:nvGrpSpPr>
          <p:grpSpPr bwMode="auto">
            <a:xfrm>
              <a:off x="432" y="1276"/>
              <a:ext cx="3145" cy="752"/>
              <a:chOff x="144" y="1248"/>
              <a:chExt cx="3456" cy="816"/>
            </a:xfrm>
          </p:grpSpPr>
          <p:sp>
            <p:nvSpPr>
              <p:cNvPr id="8218" name="Rectangle 24"/>
              <p:cNvSpPr>
                <a:spLocks noChangeArrowheads="1"/>
              </p:cNvSpPr>
              <p:nvPr/>
            </p:nvSpPr>
            <p:spPr bwMode="auto">
              <a:xfrm>
                <a:off x="144" y="1248"/>
                <a:ext cx="3456" cy="816"/>
              </a:xfrm>
              <a:prstGeom prst="rect">
                <a:avLst/>
              </a:prstGeom>
              <a:gradFill rotWithShape="1">
                <a:gsLst>
                  <a:gs pos="0">
                    <a:srgbClr val="182F47"/>
                  </a:gs>
                  <a:gs pos="50000">
                    <a:srgbClr val="336699"/>
                  </a:gs>
                  <a:gs pos="100000">
                    <a:srgbClr val="182F47"/>
                  </a:gs>
                </a:gsLst>
                <a:lin ang="5400000" scaled="1"/>
              </a:gradFill>
              <a:ln w="12700">
                <a:solidFill>
                  <a:schemeClr val="tx1"/>
                </a:solidFill>
                <a:miter lim="800000"/>
                <a:headEnd/>
                <a:tailEnd/>
              </a:ln>
            </p:spPr>
            <p:txBody>
              <a:bodyPr wrap="none" anchor="ctr"/>
              <a:lstStyle/>
              <a:p>
                <a:pPr eaLnBrk="1" hangingPunct="1"/>
                <a:endParaRPr lang="tr-TR" sz="2000"/>
              </a:p>
            </p:txBody>
          </p:sp>
          <p:sp>
            <p:nvSpPr>
              <p:cNvPr id="128004" name="Rectangle 4"/>
              <p:cNvSpPr>
                <a:spLocks noChangeArrowheads="1"/>
              </p:cNvSpPr>
              <p:nvPr/>
            </p:nvSpPr>
            <p:spPr bwMode="auto">
              <a:xfrm>
                <a:off x="240" y="1392"/>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Arz</a:t>
                </a:r>
                <a:endParaRPr lang="en-US" sz="2000" dirty="0"/>
              </a:p>
            </p:txBody>
          </p:sp>
          <p:sp>
            <p:nvSpPr>
              <p:cNvPr id="128005" name="Rectangle 5"/>
              <p:cNvSpPr>
                <a:spLocks noChangeArrowheads="1"/>
              </p:cNvSpPr>
              <p:nvPr/>
            </p:nvSpPr>
            <p:spPr bwMode="auto">
              <a:xfrm>
                <a:off x="2112" y="1392"/>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Talep</a:t>
                </a:r>
                <a:endParaRPr lang="en-US" sz="2000" dirty="0"/>
              </a:p>
            </p:txBody>
          </p:sp>
          <p:sp>
            <p:nvSpPr>
              <p:cNvPr id="8221" name="Text Box 16"/>
              <p:cNvSpPr txBox="1">
                <a:spLocks noChangeArrowheads="1"/>
              </p:cNvSpPr>
              <p:nvPr/>
            </p:nvSpPr>
            <p:spPr bwMode="auto">
              <a:xfrm>
                <a:off x="1680" y="1440"/>
                <a:ext cx="419" cy="6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4800" b="0" i="0">
                    <a:solidFill>
                      <a:schemeClr val="tx1"/>
                    </a:solidFill>
                    <a:effectLst/>
                  </a:rPr>
                  <a:t>&gt;</a:t>
                </a:r>
              </a:p>
            </p:txBody>
          </p:sp>
        </p:grpSp>
        <p:grpSp>
          <p:nvGrpSpPr>
            <p:cNvPr id="8208" name="Group 35"/>
            <p:cNvGrpSpPr>
              <a:grpSpLocks/>
            </p:cNvGrpSpPr>
            <p:nvPr/>
          </p:nvGrpSpPr>
          <p:grpSpPr bwMode="auto">
            <a:xfrm>
              <a:off x="432" y="2160"/>
              <a:ext cx="3145" cy="752"/>
              <a:chOff x="144" y="2208"/>
              <a:chExt cx="3456" cy="816"/>
            </a:xfrm>
          </p:grpSpPr>
          <p:sp>
            <p:nvSpPr>
              <p:cNvPr id="8214" name="Rectangle 25"/>
              <p:cNvSpPr>
                <a:spLocks noChangeArrowheads="1"/>
              </p:cNvSpPr>
              <p:nvPr/>
            </p:nvSpPr>
            <p:spPr bwMode="auto">
              <a:xfrm>
                <a:off x="144" y="2208"/>
                <a:ext cx="3456" cy="816"/>
              </a:xfrm>
              <a:prstGeom prst="rect">
                <a:avLst/>
              </a:prstGeom>
              <a:gradFill rotWithShape="1">
                <a:gsLst>
                  <a:gs pos="0">
                    <a:srgbClr val="182F47"/>
                  </a:gs>
                  <a:gs pos="50000">
                    <a:srgbClr val="336699"/>
                  </a:gs>
                  <a:gs pos="100000">
                    <a:srgbClr val="182F47"/>
                  </a:gs>
                </a:gsLst>
                <a:lin ang="5400000" scaled="1"/>
              </a:gradFill>
              <a:ln w="12700">
                <a:solidFill>
                  <a:schemeClr val="tx1"/>
                </a:solidFill>
                <a:miter lim="800000"/>
                <a:headEnd/>
                <a:tailEnd/>
              </a:ln>
            </p:spPr>
            <p:txBody>
              <a:bodyPr wrap="none" anchor="ctr"/>
              <a:lstStyle/>
              <a:p>
                <a:pPr eaLnBrk="1" hangingPunct="1"/>
                <a:endParaRPr lang="tr-TR" sz="2000"/>
              </a:p>
            </p:txBody>
          </p:sp>
          <p:sp>
            <p:nvSpPr>
              <p:cNvPr id="128006" name="Rectangle 6"/>
              <p:cNvSpPr>
                <a:spLocks noChangeArrowheads="1"/>
              </p:cNvSpPr>
              <p:nvPr/>
            </p:nvSpPr>
            <p:spPr bwMode="auto">
              <a:xfrm>
                <a:off x="240" y="2302"/>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Arz</a:t>
                </a:r>
                <a:r>
                  <a:rPr lang="en-US" sz="2000" dirty="0" smtClean="0"/>
                  <a:t> </a:t>
                </a:r>
                <a:endParaRPr lang="en-US" sz="2000" dirty="0"/>
              </a:p>
            </p:txBody>
          </p:sp>
          <p:sp>
            <p:nvSpPr>
              <p:cNvPr id="128007" name="Rectangle 7"/>
              <p:cNvSpPr>
                <a:spLocks noChangeArrowheads="1"/>
              </p:cNvSpPr>
              <p:nvPr/>
            </p:nvSpPr>
            <p:spPr bwMode="auto">
              <a:xfrm>
                <a:off x="2112" y="2302"/>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Talep</a:t>
                </a:r>
                <a:endParaRPr lang="en-US" sz="2000" dirty="0"/>
              </a:p>
            </p:txBody>
          </p:sp>
          <p:sp>
            <p:nvSpPr>
              <p:cNvPr id="8217" name="Text Box 17"/>
              <p:cNvSpPr txBox="1">
                <a:spLocks noChangeArrowheads="1"/>
              </p:cNvSpPr>
              <p:nvPr/>
            </p:nvSpPr>
            <p:spPr bwMode="auto">
              <a:xfrm>
                <a:off x="1680" y="2351"/>
                <a:ext cx="419" cy="6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4800" b="0" i="0">
                    <a:solidFill>
                      <a:schemeClr val="tx1"/>
                    </a:solidFill>
                    <a:effectLst/>
                  </a:rPr>
                  <a:t>&lt;</a:t>
                </a:r>
              </a:p>
            </p:txBody>
          </p:sp>
        </p:grpSp>
        <p:grpSp>
          <p:nvGrpSpPr>
            <p:cNvPr id="8209" name="Group 36"/>
            <p:cNvGrpSpPr>
              <a:grpSpLocks/>
            </p:cNvGrpSpPr>
            <p:nvPr/>
          </p:nvGrpSpPr>
          <p:grpSpPr bwMode="auto">
            <a:xfrm>
              <a:off x="432" y="3089"/>
              <a:ext cx="3145" cy="751"/>
              <a:chOff x="144" y="3216"/>
              <a:chExt cx="3456" cy="816"/>
            </a:xfrm>
          </p:grpSpPr>
          <p:sp>
            <p:nvSpPr>
              <p:cNvPr id="8210" name="Rectangle 26"/>
              <p:cNvSpPr>
                <a:spLocks noChangeArrowheads="1"/>
              </p:cNvSpPr>
              <p:nvPr/>
            </p:nvSpPr>
            <p:spPr bwMode="auto">
              <a:xfrm>
                <a:off x="144" y="3216"/>
                <a:ext cx="3456" cy="816"/>
              </a:xfrm>
              <a:prstGeom prst="rect">
                <a:avLst/>
              </a:prstGeom>
              <a:gradFill rotWithShape="1">
                <a:gsLst>
                  <a:gs pos="0">
                    <a:srgbClr val="182F47"/>
                  </a:gs>
                  <a:gs pos="50000">
                    <a:srgbClr val="336699"/>
                  </a:gs>
                  <a:gs pos="100000">
                    <a:srgbClr val="182F47"/>
                  </a:gs>
                </a:gsLst>
                <a:lin ang="5400000" scaled="1"/>
              </a:gradFill>
              <a:ln w="12700">
                <a:solidFill>
                  <a:schemeClr val="tx1"/>
                </a:solidFill>
                <a:miter lim="800000"/>
                <a:headEnd/>
                <a:tailEnd/>
              </a:ln>
            </p:spPr>
            <p:txBody>
              <a:bodyPr wrap="none" anchor="ctr"/>
              <a:lstStyle/>
              <a:p>
                <a:pPr eaLnBrk="1" hangingPunct="1"/>
                <a:endParaRPr lang="tr-TR" sz="2000"/>
              </a:p>
            </p:txBody>
          </p:sp>
          <p:sp>
            <p:nvSpPr>
              <p:cNvPr id="128008" name="Rectangle 8"/>
              <p:cNvSpPr>
                <a:spLocks noChangeArrowheads="1"/>
              </p:cNvSpPr>
              <p:nvPr/>
            </p:nvSpPr>
            <p:spPr bwMode="auto">
              <a:xfrm>
                <a:off x="240" y="3358"/>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Arz</a:t>
                </a:r>
                <a:r>
                  <a:rPr lang="en-US" sz="2000" dirty="0" smtClean="0"/>
                  <a:t> </a:t>
                </a:r>
                <a:endParaRPr lang="en-US" sz="2000" dirty="0"/>
              </a:p>
            </p:txBody>
          </p:sp>
          <p:sp>
            <p:nvSpPr>
              <p:cNvPr id="128009" name="Rectangle 9"/>
              <p:cNvSpPr>
                <a:spLocks noChangeArrowheads="1"/>
              </p:cNvSpPr>
              <p:nvPr/>
            </p:nvSpPr>
            <p:spPr bwMode="auto">
              <a:xfrm>
                <a:off x="2112" y="3358"/>
                <a:ext cx="1344" cy="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12700">
                <a:solidFill>
                  <a:schemeClr val="tx1"/>
                </a:solidFill>
                <a:miter lim="800000"/>
                <a:headEnd/>
                <a:tailEnd/>
              </a:ln>
              <a:effectLst/>
            </p:spPr>
            <p:txBody>
              <a:bodyPr wrap="none" anchor="ctr"/>
              <a:lstStyle/>
              <a:p>
                <a:pPr algn="ctr" eaLnBrk="1" hangingPunct="1">
                  <a:defRPr/>
                </a:pPr>
                <a:r>
                  <a:rPr lang="en-US" sz="2000" dirty="0" err="1" smtClean="0"/>
                  <a:t>Talep</a:t>
                </a:r>
                <a:endParaRPr lang="en-US" sz="2000" dirty="0"/>
              </a:p>
            </p:txBody>
          </p:sp>
          <p:sp>
            <p:nvSpPr>
              <p:cNvPr id="8213" name="Text Box 18"/>
              <p:cNvSpPr txBox="1">
                <a:spLocks noChangeArrowheads="1"/>
              </p:cNvSpPr>
              <p:nvPr/>
            </p:nvSpPr>
            <p:spPr bwMode="auto">
              <a:xfrm>
                <a:off x="1680" y="3412"/>
                <a:ext cx="419" cy="6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4800" b="0" i="0">
                    <a:solidFill>
                      <a:schemeClr val="tx1"/>
                    </a:solidFill>
                    <a:effectLst/>
                  </a:rPr>
                  <a:t>=</a:t>
                </a:r>
              </a:p>
            </p:txBody>
          </p:sp>
        </p:grpSp>
      </p:grpSp>
      <p:grpSp>
        <p:nvGrpSpPr>
          <p:cNvPr id="8196" name="Group 31"/>
          <p:cNvGrpSpPr>
            <a:grpSpLocks/>
          </p:cNvGrpSpPr>
          <p:nvPr/>
        </p:nvGrpSpPr>
        <p:grpSpPr bwMode="auto">
          <a:xfrm>
            <a:off x="6772995" y="2255226"/>
            <a:ext cx="2010833" cy="1040946"/>
            <a:chOff x="3696" y="1296"/>
            <a:chExt cx="1488" cy="720"/>
          </a:xfrm>
        </p:grpSpPr>
        <p:sp>
          <p:nvSpPr>
            <p:cNvPr id="8205" name="AutoShape 30"/>
            <p:cNvSpPr>
              <a:spLocks noChangeArrowheads="1"/>
            </p:cNvSpPr>
            <p:nvPr/>
          </p:nvSpPr>
          <p:spPr bwMode="auto">
            <a:xfrm>
              <a:off x="3696" y="1296"/>
              <a:ext cx="1488" cy="720"/>
            </a:xfrm>
            <a:prstGeom prst="roundRect">
              <a:avLst>
                <a:gd name="adj" fmla="val 16667"/>
              </a:avLst>
            </a:prstGeom>
            <a:gradFill rotWithShape="1">
              <a:gsLst>
                <a:gs pos="0">
                  <a:srgbClr val="182F47"/>
                </a:gs>
                <a:gs pos="50000">
                  <a:srgbClr val="336699"/>
                </a:gs>
                <a:gs pos="100000">
                  <a:srgbClr val="182F47"/>
                </a:gs>
              </a:gsLst>
              <a:lin ang="5400000" scaled="1"/>
            </a:gradFill>
            <a:ln w="12700">
              <a:solidFill>
                <a:schemeClr val="tx1"/>
              </a:solidFill>
              <a:round/>
              <a:headEnd/>
              <a:tailEnd/>
            </a:ln>
          </p:spPr>
          <p:txBody>
            <a:bodyPr wrap="none" anchor="ctr"/>
            <a:lstStyle/>
            <a:p>
              <a:pPr eaLnBrk="1" hangingPunct="1"/>
              <a:endParaRPr lang="tr-TR" sz="2000"/>
            </a:p>
          </p:txBody>
        </p:sp>
        <p:sp>
          <p:nvSpPr>
            <p:cNvPr id="8206" name="Text Box 19"/>
            <p:cNvSpPr txBox="1">
              <a:spLocks noChangeArrowheads="1"/>
            </p:cNvSpPr>
            <p:nvPr/>
          </p:nvSpPr>
          <p:spPr bwMode="auto">
            <a:xfrm>
              <a:off x="3990" y="1481"/>
              <a:ext cx="698" cy="2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500" i="0" dirty="0" smtClean="0">
                  <a:solidFill>
                    <a:schemeClr val="tx1"/>
                  </a:solidFill>
                  <a:effectLst/>
                </a:rPr>
                <a:t>Maliyetli </a:t>
              </a:r>
              <a:endParaRPr lang="en-US" sz="1500" i="0" dirty="0">
                <a:solidFill>
                  <a:schemeClr val="tx1"/>
                </a:solidFill>
                <a:effectLst/>
              </a:endParaRPr>
            </a:p>
          </p:txBody>
        </p:sp>
      </p:grpSp>
      <p:grpSp>
        <p:nvGrpSpPr>
          <p:cNvPr id="8197" name="Group 32"/>
          <p:cNvGrpSpPr>
            <a:grpSpLocks/>
          </p:cNvGrpSpPr>
          <p:nvPr/>
        </p:nvGrpSpPr>
        <p:grpSpPr bwMode="auto">
          <a:xfrm>
            <a:off x="6773333" y="3549082"/>
            <a:ext cx="2026709" cy="1104559"/>
            <a:chOff x="3780" y="2212"/>
            <a:chExt cx="1500" cy="764"/>
          </a:xfrm>
        </p:grpSpPr>
        <p:sp>
          <p:nvSpPr>
            <p:cNvPr id="8203" name="AutoShape 28"/>
            <p:cNvSpPr>
              <a:spLocks noChangeArrowheads="1"/>
            </p:cNvSpPr>
            <p:nvPr/>
          </p:nvSpPr>
          <p:spPr bwMode="auto">
            <a:xfrm>
              <a:off x="3780" y="2256"/>
              <a:ext cx="1488" cy="720"/>
            </a:xfrm>
            <a:prstGeom prst="roundRect">
              <a:avLst>
                <a:gd name="adj" fmla="val 16667"/>
              </a:avLst>
            </a:prstGeom>
            <a:gradFill rotWithShape="1">
              <a:gsLst>
                <a:gs pos="0">
                  <a:srgbClr val="182F47"/>
                </a:gs>
                <a:gs pos="50000">
                  <a:srgbClr val="336699"/>
                </a:gs>
                <a:gs pos="100000">
                  <a:srgbClr val="182F47"/>
                </a:gs>
              </a:gsLst>
              <a:lin ang="5400000" scaled="1"/>
            </a:gradFill>
            <a:ln w="12700">
              <a:solidFill>
                <a:schemeClr val="tx1"/>
              </a:solidFill>
              <a:round/>
              <a:headEnd/>
              <a:tailEnd/>
            </a:ln>
          </p:spPr>
          <p:txBody>
            <a:bodyPr wrap="none" anchor="ctr"/>
            <a:lstStyle/>
            <a:p>
              <a:pPr eaLnBrk="1" hangingPunct="1"/>
              <a:endParaRPr lang="tr-TR" sz="2000"/>
            </a:p>
          </p:txBody>
        </p:sp>
        <p:sp>
          <p:nvSpPr>
            <p:cNvPr id="8204" name="Text Box 21"/>
            <p:cNvSpPr txBox="1">
              <a:spLocks noChangeArrowheads="1"/>
            </p:cNvSpPr>
            <p:nvPr/>
          </p:nvSpPr>
          <p:spPr bwMode="auto">
            <a:xfrm>
              <a:off x="3780" y="2212"/>
              <a:ext cx="1500" cy="54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squar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500" i="0" dirty="0" err="1" smtClean="0">
                  <a:solidFill>
                    <a:schemeClr val="tx1"/>
                  </a:solidFill>
                  <a:effectLst/>
                </a:rPr>
                <a:t>Olanakların</a:t>
              </a:r>
              <a:r>
                <a:rPr lang="en-US" sz="1500" i="0" dirty="0" smtClean="0">
                  <a:solidFill>
                    <a:schemeClr val="tx1"/>
                  </a:solidFill>
                  <a:effectLst/>
                </a:rPr>
                <a:t> </a:t>
              </a:r>
              <a:r>
                <a:rPr lang="en-US" sz="1500" i="0" dirty="0" err="1" smtClean="0">
                  <a:solidFill>
                    <a:schemeClr val="tx1"/>
                  </a:solidFill>
                  <a:effectLst/>
                </a:rPr>
                <a:t>boşa</a:t>
              </a:r>
              <a:r>
                <a:rPr lang="en-US" sz="1500" i="0" dirty="0" smtClean="0">
                  <a:solidFill>
                    <a:schemeClr val="tx1"/>
                  </a:solidFill>
                  <a:effectLst/>
                </a:rPr>
                <a:t> </a:t>
              </a:r>
              <a:r>
                <a:rPr lang="en-US" sz="1500" i="0" dirty="0" err="1" smtClean="0">
                  <a:solidFill>
                    <a:schemeClr val="tx1"/>
                  </a:solidFill>
                  <a:effectLst/>
                </a:rPr>
                <a:t>harcanması</a:t>
              </a:r>
              <a:r>
                <a:rPr lang="en-US" sz="1500" i="0" dirty="0" smtClean="0">
                  <a:solidFill>
                    <a:schemeClr val="tx1"/>
                  </a:solidFill>
                  <a:effectLst/>
                </a:rPr>
                <a:t> </a:t>
              </a:r>
              <a:r>
                <a:rPr lang="en-US" sz="1500" i="0" dirty="0" err="1" smtClean="0">
                  <a:solidFill>
                    <a:schemeClr val="tx1"/>
                  </a:solidFill>
                  <a:effectLst/>
                </a:rPr>
                <a:t>ve</a:t>
              </a:r>
              <a:r>
                <a:rPr lang="en-US" sz="1500" i="0" dirty="0" smtClean="0">
                  <a:solidFill>
                    <a:schemeClr val="tx1"/>
                  </a:solidFill>
                  <a:effectLst/>
                </a:rPr>
                <a:t> </a:t>
              </a:r>
              <a:r>
                <a:rPr lang="en-US" sz="1500" i="0" dirty="0" err="1" smtClean="0">
                  <a:solidFill>
                    <a:schemeClr val="tx1"/>
                  </a:solidFill>
                  <a:effectLst/>
                </a:rPr>
                <a:t>tüketici</a:t>
              </a:r>
              <a:r>
                <a:rPr lang="en-US" sz="1500" i="0" dirty="0" smtClean="0">
                  <a:solidFill>
                    <a:schemeClr val="tx1"/>
                  </a:solidFill>
                  <a:effectLst/>
                </a:rPr>
                <a:t> </a:t>
              </a:r>
              <a:r>
                <a:rPr lang="en-US" sz="1500" i="0" dirty="0" err="1" smtClean="0">
                  <a:solidFill>
                    <a:schemeClr val="tx1"/>
                  </a:solidFill>
                  <a:effectLst/>
                </a:rPr>
                <a:t>tatminsizliği</a:t>
              </a:r>
              <a:r>
                <a:rPr lang="en-US" sz="1500" i="0" dirty="0" smtClean="0">
                  <a:solidFill>
                    <a:schemeClr val="tx1"/>
                  </a:solidFill>
                  <a:effectLst/>
                </a:rPr>
                <a:t> </a:t>
              </a:r>
              <a:endParaRPr lang="en-US" sz="1500" i="0" dirty="0">
                <a:solidFill>
                  <a:schemeClr val="tx1"/>
                </a:solidFill>
                <a:effectLst/>
              </a:endParaRPr>
            </a:p>
          </p:txBody>
        </p:sp>
      </p:grpSp>
      <p:grpSp>
        <p:nvGrpSpPr>
          <p:cNvPr id="8198" name="Group 33"/>
          <p:cNvGrpSpPr>
            <a:grpSpLocks/>
          </p:cNvGrpSpPr>
          <p:nvPr/>
        </p:nvGrpSpPr>
        <p:grpSpPr bwMode="auto">
          <a:xfrm>
            <a:off x="6858001" y="4980215"/>
            <a:ext cx="2009070" cy="1040946"/>
            <a:chOff x="3744" y="3264"/>
            <a:chExt cx="1488" cy="720"/>
          </a:xfrm>
        </p:grpSpPr>
        <p:sp>
          <p:nvSpPr>
            <p:cNvPr id="8201" name="AutoShape 29"/>
            <p:cNvSpPr>
              <a:spLocks noChangeArrowheads="1"/>
            </p:cNvSpPr>
            <p:nvPr/>
          </p:nvSpPr>
          <p:spPr bwMode="auto">
            <a:xfrm>
              <a:off x="3744" y="3264"/>
              <a:ext cx="1488" cy="720"/>
            </a:xfrm>
            <a:prstGeom prst="roundRect">
              <a:avLst>
                <a:gd name="adj" fmla="val 16667"/>
              </a:avLst>
            </a:prstGeom>
            <a:gradFill rotWithShape="1">
              <a:gsLst>
                <a:gs pos="0">
                  <a:srgbClr val="182F47"/>
                </a:gs>
                <a:gs pos="50000">
                  <a:srgbClr val="336699"/>
                </a:gs>
                <a:gs pos="100000">
                  <a:srgbClr val="182F47"/>
                </a:gs>
              </a:gsLst>
              <a:lin ang="5400000" scaled="1"/>
            </a:gradFill>
            <a:ln w="12700">
              <a:solidFill>
                <a:schemeClr val="tx1"/>
              </a:solidFill>
              <a:round/>
              <a:headEnd/>
              <a:tailEnd/>
            </a:ln>
          </p:spPr>
          <p:txBody>
            <a:bodyPr wrap="none" anchor="ctr"/>
            <a:lstStyle/>
            <a:p>
              <a:pPr eaLnBrk="1" hangingPunct="1"/>
              <a:endParaRPr lang="tr-TR" sz="2000"/>
            </a:p>
          </p:txBody>
        </p:sp>
        <p:sp>
          <p:nvSpPr>
            <p:cNvPr id="8202" name="Text Box 23"/>
            <p:cNvSpPr txBox="1">
              <a:spLocks noChangeArrowheads="1"/>
            </p:cNvSpPr>
            <p:nvPr/>
          </p:nvSpPr>
          <p:spPr bwMode="auto">
            <a:xfrm>
              <a:off x="4224" y="3504"/>
              <a:ext cx="461" cy="2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500" i="0" dirty="0">
                  <a:solidFill>
                    <a:srgbClr val="000000"/>
                  </a:solidFill>
                  <a:effectLst/>
                </a:rPr>
                <a:t>Ideal</a:t>
              </a:r>
            </a:p>
          </p:txBody>
        </p:sp>
      </p:grpSp>
    </p:spTree>
    <p:extLst>
      <p:ext uri="{BB962C8B-B14F-4D97-AF65-F5344CB8AC3E}">
        <p14:creationId xmlns:p14="http://schemas.microsoft.com/office/powerpoint/2010/main" val="912218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1 Başlık"/>
          <p:cNvSpPr>
            <a:spLocks noGrp="1"/>
          </p:cNvSpPr>
          <p:nvPr>
            <p:ph type="title" idx="4294967295"/>
          </p:nvPr>
        </p:nvSpPr>
        <p:spPr>
          <a:xfrm>
            <a:off x="755576" y="301625"/>
            <a:ext cx="8388424" cy="1143000"/>
          </a:xfrm>
        </p:spPr>
        <p:txBody>
          <a:bodyPr anchor="ctr"/>
          <a:lstStyle/>
          <a:p>
            <a:pPr eaLnBrk="1" hangingPunct="1"/>
            <a:r>
              <a:rPr lang="tr-TR" b="1" dirty="0" smtClean="0">
                <a:latin typeface="+mn-lt"/>
              </a:rPr>
              <a:t>Hizmetin Özellikleri</a:t>
            </a:r>
          </a:p>
        </p:txBody>
      </p:sp>
      <p:sp>
        <p:nvSpPr>
          <p:cNvPr id="48130" name="2 İçerik Yer Tutucusu"/>
          <p:cNvSpPr>
            <a:spLocks noGrp="1"/>
          </p:cNvSpPr>
          <p:nvPr>
            <p:ph idx="4294967295"/>
          </p:nvPr>
        </p:nvSpPr>
        <p:spPr>
          <a:xfrm>
            <a:off x="755576" y="1827213"/>
            <a:ext cx="5328592" cy="4114800"/>
          </a:xfrm>
        </p:spPr>
        <p:txBody>
          <a:bodyPr/>
          <a:lstStyle/>
          <a:p>
            <a:pPr eaLnBrk="1" hangingPunct="1"/>
            <a:r>
              <a:rPr lang="tr-TR" sz="2800" dirty="0" smtClean="0"/>
              <a:t>Soyut Olma</a:t>
            </a:r>
          </a:p>
          <a:p>
            <a:pPr eaLnBrk="1" hangingPunct="1"/>
            <a:r>
              <a:rPr lang="tr-TR" sz="2800" dirty="0" err="1" smtClean="0"/>
              <a:t>Benzemezlik</a:t>
            </a:r>
            <a:endParaRPr lang="tr-TR" sz="2800" dirty="0" smtClean="0"/>
          </a:p>
          <a:p>
            <a:pPr eaLnBrk="1" hangingPunct="1"/>
            <a:r>
              <a:rPr lang="tr-TR" sz="2800" dirty="0" smtClean="0"/>
              <a:t>Ayrılmazlık</a:t>
            </a:r>
          </a:p>
          <a:p>
            <a:pPr eaLnBrk="1" hangingPunct="1"/>
            <a:r>
              <a:rPr lang="tr-TR" sz="2800" dirty="0" smtClean="0"/>
              <a:t>Dayanıksızlık</a:t>
            </a:r>
          </a:p>
          <a:p>
            <a:pPr eaLnBrk="1" hangingPunct="1"/>
            <a:r>
              <a:rPr lang="tr-TR" sz="2800" dirty="0" smtClean="0"/>
              <a:t>Sahip olamama</a:t>
            </a:r>
          </a:p>
          <a:p>
            <a:pPr eaLnBrk="1" hangingPunct="1">
              <a:buFont typeface="Wingdings" pitchFamily="2" charset="2"/>
              <a:buNone/>
            </a:pPr>
            <a:endParaRPr lang="tr-TR"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Başlık"/>
          <p:cNvSpPr>
            <a:spLocks noGrp="1"/>
          </p:cNvSpPr>
          <p:nvPr>
            <p:ph type="title" idx="4294967295"/>
          </p:nvPr>
        </p:nvSpPr>
        <p:spPr>
          <a:xfrm>
            <a:off x="899592" y="301625"/>
            <a:ext cx="8244408" cy="1143000"/>
          </a:xfrm>
        </p:spPr>
        <p:txBody>
          <a:bodyPr anchor="ctr"/>
          <a:lstStyle/>
          <a:p>
            <a:pPr eaLnBrk="1" hangingPunct="1"/>
            <a:r>
              <a:rPr lang="tr-TR" b="1" dirty="0" smtClean="0">
                <a:latin typeface="+mn-lt"/>
              </a:rPr>
              <a:t>Soyut Olma</a:t>
            </a:r>
          </a:p>
        </p:txBody>
      </p:sp>
      <p:sp>
        <p:nvSpPr>
          <p:cNvPr id="49154" name="2 İçerik Yer Tutucusu"/>
          <p:cNvSpPr>
            <a:spLocks noGrp="1"/>
          </p:cNvSpPr>
          <p:nvPr>
            <p:ph idx="4294967295"/>
          </p:nvPr>
        </p:nvSpPr>
        <p:spPr>
          <a:xfrm>
            <a:off x="684213" y="1827213"/>
            <a:ext cx="7704211" cy="4114800"/>
          </a:xfrm>
        </p:spPr>
        <p:txBody>
          <a:bodyPr>
            <a:normAutofit/>
          </a:bodyPr>
          <a:lstStyle/>
          <a:p>
            <a:pPr eaLnBrk="1" hangingPunct="1"/>
            <a:r>
              <a:rPr lang="tr-TR" sz="2400" dirty="0" smtClean="0"/>
              <a:t>Hizmetin büyüklüğü, renk, koku, biçim, ambalaj gibi fiziksel özellikleri olmadığı için satın alma öncesi beş duyu ile hissedilmesi mümkün değildir.</a:t>
            </a:r>
          </a:p>
          <a:p>
            <a:pPr eaLnBrk="1" hangingPunct="1"/>
            <a:r>
              <a:rPr lang="tr-TR" sz="2400" dirty="0" smtClean="0"/>
              <a:t>Hizmet için standartlar belirlemek zordur.</a:t>
            </a:r>
          </a:p>
          <a:p>
            <a:pPr eaLnBrk="1" hangingPunct="1"/>
            <a:r>
              <a:rPr lang="tr-TR" sz="2400" dirty="0" smtClean="0"/>
              <a:t>Hizmetin mülkiyeti devredilemez.</a:t>
            </a:r>
          </a:p>
          <a:p>
            <a:pPr eaLnBrk="1" hangingPunct="1"/>
            <a:r>
              <a:rPr lang="tr-TR" sz="2400" dirty="0" smtClean="0"/>
              <a:t>Stoklanamaz.</a:t>
            </a:r>
          </a:p>
          <a:p>
            <a:pPr eaLnBrk="1" hangingPunct="1"/>
            <a:r>
              <a:rPr lang="tr-TR" sz="2400" dirty="0" smtClean="0"/>
              <a:t>Patenti alınamaz.</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1 Başlık"/>
          <p:cNvSpPr>
            <a:spLocks noGrp="1"/>
          </p:cNvSpPr>
          <p:nvPr>
            <p:ph type="title" idx="4294967295"/>
          </p:nvPr>
        </p:nvSpPr>
        <p:spPr>
          <a:xfrm>
            <a:off x="683568" y="301625"/>
            <a:ext cx="8460432" cy="1143000"/>
          </a:xfrm>
        </p:spPr>
        <p:txBody>
          <a:bodyPr anchor="ctr"/>
          <a:lstStyle/>
          <a:p>
            <a:pPr eaLnBrk="1" hangingPunct="1"/>
            <a:r>
              <a:rPr lang="tr-TR" b="1" dirty="0" err="1" smtClean="0">
                <a:latin typeface="+mn-lt"/>
              </a:rPr>
              <a:t>Benzemezlik</a:t>
            </a:r>
            <a:endParaRPr lang="tr-TR" b="1" dirty="0" smtClean="0">
              <a:latin typeface="+mn-lt"/>
            </a:endParaRPr>
          </a:p>
        </p:txBody>
      </p:sp>
      <p:sp>
        <p:nvSpPr>
          <p:cNvPr id="50178" name="2 İçerik Yer Tutucusu"/>
          <p:cNvSpPr>
            <a:spLocks noGrp="1"/>
          </p:cNvSpPr>
          <p:nvPr>
            <p:ph idx="4294967295"/>
          </p:nvPr>
        </p:nvSpPr>
        <p:spPr>
          <a:xfrm>
            <a:off x="395288" y="1827213"/>
            <a:ext cx="8748712" cy="4114800"/>
          </a:xfrm>
        </p:spPr>
        <p:txBody>
          <a:bodyPr>
            <a:normAutofit/>
          </a:bodyPr>
          <a:lstStyle/>
          <a:p>
            <a:pPr eaLnBrk="1" hangingPunct="1"/>
            <a:r>
              <a:rPr lang="tr-TR" sz="3200" dirty="0" smtClean="0"/>
              <a:t>Hizmet üretimi ve sunumu, bazı hizmet türleri dışında hizmet kalitesi, hizmeti, kimin, kime, ne zaman, nerede ve nasıl sunduğuna bağlı olarak değişmektedir.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1 Başlık"/>
          <p:cNvSpPr>
            <a:spLocks noGrp="1"/>
          </p:cNvSpPr>
          <p:nvPr>
            <p:ph type="title" idx="4294967295"/>
          </p:nvPr>
        </p:nvSpPr>
        <p:spPr>
          <a:xfrm>
            <a:off x="683568" y="301625"/>
            <a:ext cx="8460432" cy="1143000"/>
          </a:xfrm>
        </p:spPr>
        <p:txBody>
          <a:bodyPr anchor="ctr"/>
          <a:lstStyle/>
          <a:p>
            <a:pPr eaLnBrk="1" hangingPunct="1"/>
            <a:r>
              <a:rPr lang="tr-TR" b="1" dirty="0" smtClean="0">
                <a:latin typeface="+mn-lt"/>
              </a:rPr>
              <a:t>Ayrılmazlık</a:t>
            </a:r>
          </a:p>
        </p:txBody>
      </p:sp>
      <p:sp>
        <p:nvSpPr>
          <p:cNvPr id="51202" name="2 İçerik Yer Tutucusu"/>
          <p:cNvSpPr>
            <a:spLocks noGrp="1"/>
          </p:cNvSpPr>
          <p:nvPr>
            <p:ph idx="4294967295"/>
          </p:nvPr>
        </p:nvSpPr>
        <p:spPr>
          <a:xfrm>
            <a:off x="539750" y="1827213"/>
            <a:ext cx="8604250" cy="4114800"/>
          </a:xfrm>
        </p:spPr>
        <p:txBody>
          <a:bodyPr/>
          <a:lstStyle/>
          <a:p>
            <a:pPr eaLnBrk="1" hangingPunct="1"/>
            <a:r>
              <a:rPr lang="tr-TR" dirty="0" smtClean="0"/>
              <a:t>Hizmetler aynı anda ve yerde üretilip tüketilirler.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1 Başlık"/>
          <p:cNvSpPr>
            <a:spLocks noGrp="1"/>
          </p:cNvSpPr>
          <p:nvPr>
            <p:ph type="title" idx="4294967295"/>
          </p:nvPr>
        </p:nvSpPr>
        <p:spPr>
          <a:xfrm>
            <a:off x="827584" y="301625"/>
            <a:ext cx="8316416" cy="1143000"/>
          </a:xfrm>
        </p:spPr>
        <p:txBody>
          <a:bodyPr anchor="ctr"/>
          <a:lstStyle/>
          <a:p>
            <a:pPr eaLnBrk="1" hangingPunct="1"/>
            <a:r>
              <a:rPr lang="tr-TR" b="1" dirty="0" smtClean="0">
                <a:latin typeface="+mn-lt"/>
              </a:rPr>
              <a:t>Dayanıksızlık</a:t>
            </a:r>
          </a:p>
        </p:txBody>
      </p:sp>
      <p:sp>
        <p:nvSpPr>
          <p:cNvPr id="52226" name="2 İçerik Yer Tutucusu"/>
          <p:cNvSpPr>
            <a:spLocks noGrp="1"/>
          </p:cNvSpPr>
          <p:nvPr>
            <p:ph idx="4294967295"/>
          </p:nvPr>
        </p:nvSpPr>
        <p:spPr>
          <a:xfrm>
            <a:off x="684213" y="1827213"/>
            <a:ext cx="8459787" cy="4114800"/>
          </a:xfrm>
        </p:spPr>
        <p:txBody>
          <a:bodyPr/>
          <a:lstStyle/>
          <a:p>
            <a:pPr eaLnBrk="1" hangingPunct="1"/>
            <a:r>
              <a:rPr lang="tr-TR" dirty="0" smtClean="0"/>
              <a:t>Hizmetler bekletilemez ve stoklanamaz.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1 Başlık"/>
          <p:cNvSpPr>
            <a:spLocks noGrp="1"/>
          </p:cNvSpPr>
          <p:nvPr>
            <p:ph type="title" idx="4294967295"/>
          </p:nvPr>
        </p:nvSpPr>
        <p:spPr>
          <a:xfrm>
            <a:off x="683568" y="301625"/>
            <a:ext cx="8460432" cy="1143000"/>
          </a:xfrm>
        </p:spPr>
        <p:txBody>
          <a:bodyPr anchor="ctr"/>
          <a:lstStyle/>
          <a:p>
            <a:pPr eaLnBrk="1" hangingPunct="1"/>
            <a:r>
              <a:rPr lang="tr-TR" b="1" dirty="0" smtClean="0">
                <a:latin typeface="+mn-lt"/>
              </a:rPr>
              <a:t>Sahip Olamama</a:t>
            </a:r>
          </a:p>
        </p:txBody>
      </p:sp>
      <p:sp>
        <p:nvSpPr>
          <p:cNvPr id="53250" name="2 İçerik Yer Tutucusu"/>
          <p:cNvSpPr>
            <a:spLocks noGrp="1"/>
          </p:cNvSpPr>
          <p:nvPr>
            <p:ph idx="4294967295"/>
          </p:nvPr>
        </p:nvSpPr>
        <p:spPr>
          <a:xfrm>
            <a:off x="1042988" y="1827213"/>
            <a:ext cx="8101012" cy="4114800"/>
          </a:xfrm>
        </p:spPr>
        <p:txBody>
          <a:bodyPr/>
          <a:lstStyle/>
          <a:p>
            <a:pPr eaLnBrk="1" hangingPunct="1"/>
            <a:r>
              <a:rPr lang="tr-TR" dirty="0" smtClean="0"/>
              <a:t>Tüketici satın aldığı ürünü sahiplenememektedir. </a:t>
            </a:r>
          </a:p>
          <a:p>
            <a:pPr eaLnBrk="1" hangingPunct="1">
              <a:buFont typeface="Wingdings" pitchFamily="2" charset="2"/>
              <a:buNone/>
            </a:pPr>
            <a:endParaRPr lang="tr-TR"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1 Başlık"/>
          <p:cNvSpPr>
            <a:spLocks noGrp="1"/>
          </p:cNvSpPr>
          <p:nvPr>
            <p:ph type="title" idx="4294967295"/>
          </p:nvPr>
        </p:nvSpPr>
        <p:spPr>
          <a:xfrm>
            <a:off x="395536" y="301625"/>
            <a:ext cx="8748464" cy="1143000"/>
          </a:xfrm>
        </p:spPr>
        <p:txBody>
          <a:bodyPr anchor="ctr">
            <a:normAutofit/>
          </a:bodyPr>
          <a:lstStyle/>
          <a:p>
            <a:pPr eaLnBrk="1" hangingPunct="1"/>
            <a:r>
              <a:rPr lang="tr-TR" b="1" dirty="0" smtClean="0">
                <a:latin typeface="+mn-lt"/>
              </a:rPr>
              <a:t>Hizmet İşletmesinin Özellikleri</a:t>
            </a:r>
          </a:p>
        </p:txBody>
      </p:sp>
      <p:sp>
        <p:nvSpPr>
          <p:cNvPr id="54274" name="2 İçerik Yer Tutucusu"/>
          <p:cNvSpPr>
            <a:spLocks noGrp="1"/>
          </p:cNvSpPr>
          <p:nvPr>
            <p:ph idx="4294967295"/>
          </p:nvPr>
        </p:nvSpPr>
        <p:spPr>
          <a:xfrm>
            <a:off x="827088" y="1827213"/>
            <a:ext cx="8316912" cy="4114800"/>
          </a:xfrm>
        </p:spPr>
        <p:txBody>
          <a:bodyPr>
            <a:normAutofit/>
          </a:bodyPr>
          <a:lstStyle/>
          <a:p>
            <a:pPr eaLnBrk="1" hangingPunct="1">
              <a:lnSpc>
                <a:spcPct val="90000"/>
              </a:lnSpc>
            </a:pPr>
            <a:r>
              <a:rPr lang="tr-TR" sz="2400" dirty="0" smtClean="0"/>
              <a:t>Hizmetin stoklanamamasından dolayı hizmet üretiminde satılacak ürünün </a:t>
            </a:r>
            <a:r>
              <a:rPr lang="tr-TR" sz="2400" dirty="0" err="1" smtClean="0"/>
              <a:t>stoğu</a:t>
            </a:r>
            <a:r>
              <a:rPr lang="tr-TR" sz="2400" dirty="0" smtClean="0"/>
              <a:t> yoktur.</a:t>
            </a:r>
          </a:p>
          <a:p>
            <a:pPr eaLnBrk="1" hangingPunct="1">
              <a:lnSpc>
                <a:spcPct val="90000"/>
              </a:lnSpc>
            </a:pPr>
            <a:r>
              <a:rPr lang="tr-TR" sz="2400" dirty="0" smtClean="0"/>
              <a:t>Hizmet üretimi emek yoğundur. </a:t>
            </a:r>
          </a:p>
          <a:p>
            <a:pPr eaLnBrk="1" hangingPunct="1">
              <a:lnSpc>
                <a:spcPct val="90000"/>
              </a:lnSpc>
            </a:pPr>
            <a:r>
              <a:rPr lang="tr-TR" sz="2400" dirty="0" smtClean="0"/>
              <a:t>Başarı verilen hizmetin kalitesine göre belirlenir.</a:t>
            </a:r>
          </a:p>
          <a:p>
            <a:pPr eaLnBrk="1" hangingPunct="1">
              <a:lnSpc>
                <a:spcPct val="90000"/>
              </a:lnSpc>
            </a:pPr>
            <a:r>
              <a:rPr lang="tr-TR" sz="2400" dirty="0" smtClean="0"/>
              <a:t>İşgücü maliyeti en büyük faaliyet harcamasını oluşturur.</a:t>
            </a:r>
          </a:p>
          <a:p>
            <a:pPr eaLnBrk="1" hangingPunct="1">
              <a:lnSpc>
                <a:spcPct val="90000"/>
              </a:lnSpc>
            </a:pPr>
            <a:r>
              <a:rPr lang="tr-TR" sz="2400" dirty="0" smtClean="0"/>
              <a:t>Hizmet tekrarlama veya sürdürme özelliğindedir.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500" name="Rectangle 2"/>
          <p:cNvSpPr>
            <a:spLocks noChangeArrowheads="1"/>
          </p:cNvSpPr>
          <p:nvPr/>
        </p:nvSpPr>
        <p:spPr bwMode="auto">
          <a:xfrm>
            <a:off x="0" y="420122"/>
            <a:ext cx="9144000" cy="7722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100008" tIns="50004" rIns="100008" bIns="50004" anchor="ctr"/>
          <a:lstStyle>
            <a:lvl1pPr algn="ctr">
              <a:defRPr sz="4000">
                <a:solidFill>
                  <a:schemeClr val="tx2"/>
                </a:solidFill>
                <a:effectLst>
                  <a:outerShdw blurRad="38100" dist="38100" dir="2700000" algn="tl">
                    <a:srgbClr val="000000"/>
                  </a:outerShdw>
                </a:effectLst>
                <a:latin typeface="Arial" panose="020B0604020202020204" pitchFamily="34" charset="0"/>
              </a:defRPr>
            </a:lvl1pPr>
            <a:lvl2pPr algn="ctr">
              <a:defRPr sz="4000">
                <a:solidFill>
                  <a:schemeClr val="tx2"/>
                </a:solidFill>
                <a:effectLst>
                  <a:outerShdw blurRad="38100" dist="38100" dir="2700000" algn="tl">
                    <a:srgbClr val="000000"/>
                  </a:outerShdw>
                </a:effectLst>
                <a:latin typeface="Arial" panose="020B0604020202020204" pitchFamily="34" charset="0"/>
              </a:defRPr>
            </a:lvl2pPr>
            <a:lvl3pPr algn="ctr">
              <a:defRPr sz="4000">
                <a:solidFill>
                  <a:schemeClr val="tx2"/>
                </a:solidFill>
                <a:effectLst>
                  <a:outerShdw blurRad="38100" dist="38100" dir="2700000" algn="tl">
                    <a:srgbClr val="000000"/>
                  </a:outerShdw>
                </a:effectLst>
                <a:latin typeface="Arial" panose="020B0604020202020204" pitchFamily="34" charset="0"/>
              </a:defRPr>
            </a:lvl3pPr>
            <a:lvl4pPr algn="ctr">
              <a:defRPr sz="4000">
                <a:solidFill>
                  <a:schemeClr val="tx2"/>
                </a:solidFill>
                <a:effectLst>
                  <a:outerShdw blurRad="38100" dist="38100" dir="2700000" algn="tl">
                    <a:srgbClr val="000000"/>
                  </a:outerShdw>
                </a:effectLst>
                <a:latin typeface="Arial" panose="020B0604020202020204" pitchFamily="34" charset="0"/>
              </a:defRPr>
            </a:lvl4pPr>
            <a:lvl5pPr algn="ctr">
              <a:defRPr sz="4000">
                <a:solidFill>
                  <a:schemeClr val="tx2"/>
                </a:solidFill>
                <a:effectLst>
                  <a:outerShdw blurRad="38100" dist="38100" dir="2700000" algn="tl">
                    <a:srgbClr val="000000"/>
                  </a:outerShdw>
                </a:effectLst>
                <a:latin typeface="Arial" panose="020B0604020202020204" pitchFamily="34" charset="0"/>
              </a:defRPr>
            </a:lvl5pPr>
            <a:lvl6pPr marL="4572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6pPr>
            <a:lvl7pPr marL="9144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7pPr>
            <a:lvl8pPr marL="13716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8pPr>
            <a:lvl9pPr marL="1828800" algn="ctr" fontAlgn="base">
              <a:spcBef>
                <a:spcPct val="0"/>
              </a:spcBef>
              <a:spcAft>
                <a:spcPct val="0"/>
              </a:spcAft>
              <a:defRPr sz="4000">
                <a:solidFill>
                  <a:schemeClr val="tx2"/>
                </a:solidFill>
                <a:effectLst>
                  <a:outerShdw blurRad="38100" dist="38100" dir="2700000" algn="tl">
                    <a:srgbClr val="000000"/>
                  </a:outerShdw>
                </a:effectLst>
                <a:latin typeface="Arial" panose="020B0604020202020204" pitchFamily="34" charset="0"/>
              </a:defRPr>
            </a:lvl9pPr>
          </a:lstStyle>
          <a:p>
            <a:pPr eaLnBrk="1" hangingPunct="1">
              <a:defRPr/>
            </a:pPr>
            <a:endParaRPr lang="en-US" altLang="tr-TR" sz="3900" dirty="0">
              <a:solidFill>
                <a:srgbClr val="98142A"/>
              </a:solidFill>
              <a:latin typeface="Palatino Linotype" panose="02040502050505030304" pitchFamily="18" charset="0"/>
            </a:endParaRPr>
          </a:p>
        </p:txBody>
      </p:sp>
      <p:grpSp>
        <p:nvGrpSpPr>
          <p:cNvPr id="11267" name="Group 22"/>
          <p:cNvGrpSpPr>
            <a:grpSpLocks/>
          </p:cNvGrpSpPr>
          <p:nvPr/>
        </p:nvGrpSpPr>
        <p:grpSpPr bwMode="auto">
          <a:xfrm>
            <a:off x="571500" y="1500188"/>
            <a:ext cx="8043333" cy="3895045"/>
            <a:chOff x="480" y="1118"/>
            <a:chExt cx="4560" cy="2290"/>
          </a:xfrm>
        </p:grpSpPr>
        <p:grpSp>
          <p:nvGrpSpPr>
            <p:cNvPr id="11270" name="Group 20"/>
            <p:cNvGrpSpPr>
              <a:grpSpLocks/>
            </p:cNvGrpSpPr>
            <p:nvPr/>
          </p:nvGrpSpPr>
          <p:grpSpPr bwMode="auto">
            <a:xfrm>
              <a:off x="480" y="1344"/>
              <a:ext cx="4560" cy="2064"/>
              <a:chOff x="336" y="1248"/>
              <a:chExt cx="4560" cy="2064"/>
            </a:xfrm>
          </p:grpSpPr>
          <p:sp>
            <p:nvSpPr>
              <p:cNvPr id="11272" name="AutoShape 4"/>
              <p:cNvSpPr>
                <a:spLocks noChangeArrowheads="1"/>
              </p:cNvSpPr>
              <p:nvPr/>
            </p:nvSpPr>
            <p:spPr bwMode="auto">
              <a:xfrm>
                <a:off x="336" y="1248"/>
                <a:ext cx="1008" cy="1289"/>
              </a:xfrm>
              <a:prstGeom prst="roundRect">
                <a:avLst>
                  <a:gd name="adj" fmla="val 16667"/>
                </a:avLst>
              </a:prstGeom>
              <a:gradFill rotWithShape="1">
                <a:gsLst>
                  <a:gs pos="0">
                    <a:srgbClr val="000047"/>
                  </a:gs>
                  <a:gs pos="50000">
                    <a:srgbClr val="000099"/>
                  </a:gs>
                  <a:gs pos="100000">
                    <a:srgbClr val="000047"/>
                  </a:gs>
                </a:gsLst>
                <a:lin ang="0" scaled="1"/>
              </a:gradFill>
              <a:ln w="12700">
                <a:solidFill>
                  <a:schemeClr val="tx1"/>
                </a:solidFill>
                <a:round/>
                <a:headEnd/>
                <a:tailEnd/>
              </a:ln>
            </p:spPr>
            <p:txBody>
              <a:bodyPr wrap="none"/>
              <a:lstStyle/>
              <a:p>
                <a:pPr eaLnBrk="1" hangingPunct="1"/>
                <a:r>
                  <a:rPr lang="en-US" sz="2200" dirty="0" err="1" smtClean="0">
                    <a:solidFill>
                      <a:srgbClr val="CCCC00"/>
                    </a:solidFill>
                    <a:latin typeface="Palatino Linotype" charset="0"/>
                  </a:rPr>
                  <a:t>Girdiler</a:t>
                </a:r>
                <a:endParaRPr lang="en-US" sz="22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Arazi</a:t>
                </a:r>
                <a:endParaRPr lang="tr-TR" sz="1700" dirty="0">
                  <a:solidFill>
                    <a:srgbClr val="CCCC00"/>
                  </a:solidFill>
                  <a:latin typeface="Palatino Linotype" charset="0"/>
                </a:endParaRPr>
              </a:p>
              <a:p>
                <a:pPr eaLnBrk="1" hangingPunct="1">
                  <a:buFontTx/>
                  <a:buChar char="•"/>
                </a:pPr>
                <a:r>
                  <a:rPr lang="tr-TR" sz="1700" dirty="0" smtClean="0">
                    <a:solidFill>
                      <a:srgbClr val="CCCC00"/>
                    </a:solidFill>
                    <a:latin typeface="Palatino Linotype" charset="0"/>
                  </a:rPr>
                  <a:t>Materyaller</a:t>
                </a:r>
                <a:endParaRPr lang="en-US" sz="17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Emek</a:t>
                </a:r>
                <a:endParaRPr lang="tr-TR" sz="1700" dirty="0">
                  <a:solidFill>
                    <a:srgbClr val="CCCC00"/>
                  </a:solidFill>
                  <a:latin typeface="Palatino Linotype" charset="0"/>
                </a:endParaRPr>
              </a:p>
              <a:p>
                <a:pPr eaLnBrk="1" hangingPunct="1">
                  <a:buFontTx/>
                  <a:buChar char="•"/>
                </a:pPr>
                <a:r>
                  <a:rPr lang="tr-TR" sz="1700" dirty="0" smtClean="0">
                    <a:solidFill>
                      <a:srgbClr val="CCCC00"/>
                    </a:solidFill>
                    <a:latin typeface="Palatino Linotype" charset="0"/>
                  </a:rPr>
                  <a:t>Yönetim</a:t>
                </a:r>
                <a:endParaRPr lang="en-US" sz="17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Sermaye</a:t>
                </a:r>
                <a:endParaRPr lang="en-US" sz="17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Bilgi</a:t>
                </a:r>
                <a:r>
                  <a:rPr lang="en-US" sz="1700" dirty="0" smtClean="0">
                    <a:solidFill>
                      <a:srgbClr val="CCCC00"/>
                    </a:solidFill>
                    <a:latin typeface="Palatino Linotype" charset="0"/>
                  </a:rPr>
                  <a:t> </a:t>
                </a:r>
                <a:endParaRPr lang="en-US" sz="2000" dirty="0">
                  <a:solidFill>
                    <a:srgbClr val="CCCC00"/>
                  </a:solidFill>
                  <a:latin typeface="Palatino Linotype" charset="0"/>
                </a:endParaRPr>
              </a:p>
            </p:txBody>
          </p:sp>
          <p:sp>
            <p:nvSpPr>
              <p:cNvPr id="11273" name="AutoShape 4"/>
              <p:cNvSpPr>
                <a:spLocks noChangeArrowheads="1"/>
              </p:cNvSpPr>
              <p:nvPr/>
            </p:nvSpPr>
            <p:spPr bwMode="auto">
              <a:xfrm>
                <a:off x="3888" y="1248"/>
                <a:ext cx="1008" cy="1152"/>
              </a:xfrm>
              <a:prstGeom prst="roundRect">
                <a:avLst>
                  <a:gd name="adj" fmla="val 16667"/>
                </a:avLst>
              </a:prstGeom>
              <a:gradFill rotWithShape="1">
                <a:gsLst>
                  <a:gs pos="0">
                    <a:srgbClr val="000047"/>
                  </a:gs>
                  <a:gs pos="50000">
                    <a:srgbClr val="000099"/>
                  </a:gs>
                  <a:gs pos="100000">
                    <a:srgbClr val="000047"/>
                  </a:gs>
                </a:gsLst>
                <a:lin ang="0" scaled="1"/>
              </a:gradFill>
              <a:ln w="12700">
                <a:solidFill>
                  <a:schemeClr val="tx1"/>
                </a:solidFill>
                <a:round/>
                <a:headEnd/>
                <a:tailEnd/>
              </a:ln>
            </p:spPr>
            <p:txBody>
              <a:bodyPr wrap="none"/>
              <a:lstStyle/>
              <a:p>
                <a:pPr eaLnBrk="1" hangingPunct="1"/>
                <a:r>
                  <a:rPr lang="en-US" sz="2200" dirty="0" err="1" smtClean="0">
                    <a:solidFill>
                      <a:srgbClr val="CCCC00"/>
                    </a:solidFill>
                    <a:latin typeface="Palatino Linotype" charset="0"/>
                  </a:rPr>
                  <a:t>Çıktılar</a:t>
                </a:r>
                <a:endParaRPr lang="en-US" sz="22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Ürünler</a:t>
                </a:r>
                <a:endParaRPr lang="en-US" sz="1700" dirty="0">
                  <a:solidFill>
                    <a:srgbClr val="CCCC00"/>
                  </a:solidFill>
                  <a:latin typeface="Palatino Linotype" charset="0"/>
                </a:endParaRPr>
              </a:p>
              <a:p>
                <a:pPr eaLnBrk="1" hangingPunct="1">
                  <a:buFontTx/>
                  <a:buChar char="•"/>
                </a:pPr>
                <a:r>
                  <a:rPr lang="en-US" sz="1700" dirty="0" err="1" smtClean="0">
                    <a:solidFill>
                      <a:srgbClr val="CCCC00"/>
                    </a:solidFill>
                    <a:latin typeface="Palatino Linotype" charset="0"/>
                  </a:rPr>
                  <a:t>Hizmetler</a:t>
                </a:r>
                <a:endParaRPr lang="en-US" sz="2000" dirty="0">
                  <a:solidFill>
                    <a:srgbClr val="CCCC00"/>
                  </a:solidFill>
                  <a:latin typeface="Palatino Linotype" charset="0"/>
                </a:endParaRPr>
              </a:p>
            </p:txBody>
          </p:sp>
          <p:sp>
            <p:nvSpPr>
              <p:cNvPr id="11274" name="AutoShape 4"/>
              <p:cNvSpPr>
                <a:spLocks noChangeArrowheads="1"/>
              </p:cNvSpPr>
              <p:nvPr/>
            </p:nvSpPr>
            <p:spPr bwMode="auto">
              <a:xfrm>
                <a:off x="1872" y="1248"/>
                <a:ext cx="1488" cy="1152"/>
              </a:xfrm>
              <a:prstGeom prst="roundRect">
                <a:avLst>
                  <a:gd name="adj" fmla="val 16667"/>
                </a:avLst>
              </a:prstGeom>
              <a:gradFill rotWithShape="1">
                <a:gsLst>
                  <a:gs pos="0">
                    <a:srgbClr val="000047"/>
                  </a:gs>
                  <a:gs pos="50000">
                    <a:srgbClr val="000099"/>
                  </a:gs>
                  <a:gs pos="100000">
                    <a:srgbClr val="000047"/>
                  </a:gs>
                </a:gsLst>
                <a:lin ang="0" scaled="1"/>
              </a:gradFill>
              <a:ln w="12700">
                <a:solidFill>
                  <a:schemeClr val="tx1"/>
                </a:solidFill>
                <a:round/>
                <a:headEnd/>
                <a:tailEnd/>
              </a:ln>
            </p:spPr>
            <p:txBody>
              <a:bodyPr wrap="none"/>
              <a:lstStyle/>
              <a:p>
                <a:pPr algn="ctr" eaLnBrk="1" hangingPunct="1"/>
                <a:r>
                  <a:rPr lang="en-US" sz="2200" dirty="0" err="1" smtClean="0">
                    <a:solidFill>
                      <a:srgbClr val="CCCC00"/>
                    </a:solidFill>
                    <a:latin typeface="Palatino Linotype" charset="0"/>
                  </a:rPr>
                  <a:t>Dönüştürme</a:t>
                </a:r>
                <a:r>
                  <a:rPr lang="en-US" sz="2200" dirty="0" smtClean="0">
                    <a:solidFill>
                      <a:srgbClr val="CCCC00"/>
                    </a:solidFill>
                    <a:latin typeface="Palatino Linotype" charset="0"/>
                  </a:rPr>
                  <a:t> </a:t>
                </a:r>
                <a:r>
                  <a:rPr lang="en-US" sz="2200" dirty="0" err="1" smtClean="0">
                    <a:solidFill>
                      <a:srgbClr val="CCCC00"/>
                    </a:solidFill>
                    <a:latin typeface="Palatino Linotype" charset="0"/>
                  </a:rPr>
                  <a:t>Süreci</a:t>
                </a:r>
                <a:endParaRPr lang="en-US" sz="2200" dirty="0">
                  <a:solidFill>
                    <a:srgbClr val="CCCC00"/>
                  </a:solidFill>
                  <a:latin typeface="Palatino Linotype" charset="0"/>
                </a:endParaRPr>
              </a:p>
            </p:txBody>
          </p:sp>
          <p:sp>
            <p:nvSpPr>
              <p:cNvPr id="1002506" name="Line 6"/>
              <p:cNvSpPr>
                <a:spLocks noChangeShapeType="1"/>
              </p:cNvSpPr>
              <p:nvPr/>
            </p:nvSpPr>
            <p:spPr bwMode="auto">
              <a:xfrm>
                <a:off x="1344" y="1824"/>
                <a:ext cx="528" cy="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07" name="Line 7"/>
              <p:cNvSpPr>
                <a:spLocks noChangeShapeType="1"/>
              </p:cNvSpPr>
              <p:nvPr/>
            </p:nvSpPr>
            <p:spPr bwMode="auto">
              <a:xfrm>
                <a:off x="3360" y="1824"/>
                <a:ext cx="528" cy="0"/>
              </a:xfrm>
              <a:prstGeom prst="line">
                <a:avLst/>
              </a:prstGeom>
              <a:noFill/>
              <a:ln w="28575">
                <a:solidFill>
                  <a:schemeClr val="tx1"/>
                </a:solidFill>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08" name="Line 8"/>
              <p:cNvSpPr>
                <a:spLocks noChangeShapeType="1"/>
              </p:cNvSpPr>
              <p:nvPr/>
            </p:nvSpPr>
            <p:spPr bwMode="auto">
              <a:xfrm>
                <a:off x="2544" y="2400"/>
                <a:ext cx="0" cy="480"/>
              </a:xfrm>
              <a:prstGeom prst="line">
                <a:avLst/>
              </a:prstGeom>
              <a:noFill/>
              <a:ln w="19050">
                <a:solidFill>
                  <a:schemeClr val="tx1"/>
                </a:solidFill>
                <a:prstDash val="dash"/>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09" name="Line 9"/>
              <p:cNvSpPr>
                <a:spLocks noChangeShapeType="1"/>
              </p:cNvSpPr>
              <p:nvPr/>
            </p:nvSpPr>
            <p:spPr bwMode="auto">
              <a:xfrm flipV="1">
                <a:off x="2640" y="2400"/>
                <a:ext cx="0" cy="480"/>
              </a:xfrm>
              <a:prstGeom prst="line">
                <a:avLst/>
              </a:prstGeom>
              <a:noFill/>
              <a:ln w="19050">
                <a:solidFill>
                  <a:schemeClr val="tx1"/>
                </a:solidFill>
                <a:prstDash val="dash"/>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1279" name="AutoShape 10"/>
              <p:cNvSpPr>
                <a:spLocks noChangeArrowheads="1"/>
              </p:cNvSpPr>
              <p:nvPr/>
            </p:nvSpPr>
            <p:spPr bwMode="auto">
              <a:xfrm>
                <a:off x="2064" y="2880"/>
                <a:ext cx="1152" cy="432"/>
              </a:xfrm>
              <a:prstGeom prst="roundRect">
                <a:avLst>
                  <a:gd name="adj" fmla="val 16667"/>
                </a:avLst>
              </a:prstGeom>
              <a:gradFill rotWithShape="0">
                <a:gsLst>
                  <a:gs pos="0">
                    <a:srgbClr val="000047"/>
                  </a:gs>
                  <a:gs pos="50000">
                    <a:srgbClr val="000099"/>
                  </a:gs>
                  <a:gs pos="100000">
                    <a:srgbClr val="000047"/>
                  </a:gs>
                </a:gsLst>
                <a:lin ang="5400000" scaled="1"/>
              </a:gradFill>
              <a:ln w="9525">
                <a:solidFill>
                  <a:schemeClr val="tx1"/>
                </a:solidFill>
                <a:round/>
                <a:headEnd/>
                <a:tailEnd/>
              </a:ln>
            </p:spPr>
            <p:txBody>
              <a:bodyPr wrap="none" anchor="ctr"/>
              <a:lstStyle/>
              <a:p>
                <a:pPr algn="ctr" eaLnBrk="1" hangingPunct="1"/>
                <a:r>
                  <a:rPr lang="en-US" sz="2000" dirty="0" err="1" smtClean="0">
                    <a:solidFill>
                      <a:srgbClr val="CCCC00"/>
                    </a:solidFill>
                  </a:rPr>
                  <a:t>Kontrol</a:t>
                </a:r>
                <a:endParaRPr lang="en-US" sz="2000" dirty="0">
                  <a:solidFill>
                    <a:srgbClr val="CCCC00"/>
                  </a:solidFill>
                </a:endParaRPr>
              </a:p>
            </p:txBody>
          </p:sp>
          <p:sp>
            <p:nvSpPr>
              <p:cNvPr id="1002511" name="Line 11"/>
              <p:cNvSpPr>
                <a:spLocks noChangeShapeType="1"/>
              </p:cNvSpPr>
              <p:nvPr/>
            </p:nvSpPr>
            <p:spPr bwMode="auto">
              <a:xfrm>
                <a:off x="864" y="3120"/>
                <a:ext cx="1200" cy="0"/>
              </a:xfrm>
              <a:prstGeom prst="line">
                <a:avLst/>
              </a:prstGeom>
              <a:noFill/>
              <a:ln w="19050">
                <a:solidFill>
                  <a:schemeClr val="tx1"/>
                </a:solidFill>
                <a:prstDash val="dash"/>
                <a:round/>
                <a:headEnd/>
                <a:tailEn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12" name="Line 14"/>
              <p:cNvSpPr>
                <a:spLocks noChangeShapeType="1"/>
              </p:cNvSpPr>
              <p:nvPr/>
            </p:nvSpPr>
            <p:spPr bwMode="auto">
              <a:xfrm flipH="1">
                <a:off x="3216" y="3120"/>
                <a:ext cx="1200" cy="0"/>
              </a:xfrm>
              <a:prstGeom prst="line">
                <a:avLst/>
              </a:prstGeom>
              <a:noFill/>
              <a:ln w="19050">
                <a:solidFill>
                  <a:schemeClr val="tx1"/>
                </a:solidFill>
                <a:prstDash val="dash"/>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13" name="Line 15"/>
              <p:cNvSpPr>
                <a:spLocks noChangeShapeType="1"/>
              </p:cNvSpPr>
              <p:nvPr/>
            </p:nvSpPr>
            <p:spPr bwMode="auto">
              <a:xfrm flipV="1">
                <a:off x="4416" y="2400"/>
                <a:ext cx="0" cy="720"/>
              </a:xfrm>
              <a:prstGeom prst="line">
                <a:avLst/>
              </a:prstGeom>
              <a:noFill/>
              <a:ln w="19050">
                <a:solidFill>
                  <a:schemeClr val="tx1"/>
                </a:solidFill>
                <a:prstDash val="dash"/>
                <a:round/>
                <a:headEnd/>
                <a:tailEn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002514" name="Line 16"/>
              <p:cNvSpPr>
                <a:spLocks noChangeShapeType="1"/>
              </p:cNvSpPr>
              <p:nvPr/>
            </p:nvSpPr>
            <p:spPr bwMode="auto">
              <a:xfrm flipV="1">
                <a:off x="864" y="2400"/>
                <a:ext cx="0" cy="720"/>
              </a:xfrm>
              <a:prstGeom prst="line">
                <a:avLst/>
              </a:prstGeom>
              <a:noFill/>
              <a:ln w="19050">
                <a:solidFill>
                  <a:schemeClr val="tx1"/>
                </a:solidFill>
                <a:prstDash val="dash"/>
                <a:round/>
                <a:headEnd/>
                <a:tailEnd type="triangle" w="med" len="med"/>
              </a:ln>
              <a:extLst>
                <a:ext uri="{909E8E84-426E-40dd-AFC4-6F175D3DCCD1}">
                  <a14:hiddenFill xmlns="" xmlns:a14="http://schemas.microsoft.com/office/drawing/2010/main">
                    <a:noFill/>
                  </a14:hiddenFill>
                </a:ext>
              </a:extLst>
            </p:spPr>
            <p:txBody>
              <a:bodyPr wrap="none" anchor="ctr"/>
              <a:lstStyle/>
              <a:p>
                <a:pPr eaLnBrk="1" hangingPunct="1">
                  <a:defRPr/>
                </a:pPr>
                <a:endParaRPr lang="tr-TR">
                  <a:latin typeface="Arial" panose="020B0604020202020204" pitchFamily="34" charset="0"/>
                  <a:ea typeface="+mn-ea"/>
                </a:endParaRPr>
              </a:p>
            </p:txBody>
          </p:sp>
          <p:sp>
            <p:nvSpPr>
              <p:cNvPr id="11284" name="Text Box 17"/>
              <p:cNvSpPr txBox="1">
                <a:spLocks noChangeArrowheads="1"/>
              </p:cNvSpPr>
              <p:nvPr/>
            </p:nvSpPr>
            <p:spPr bwMode="auto">
              <a:xfrm>
                <a:off x="2736" y="2544"/>
                <a:ext cx="647" cy="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700" b="0" i="0" dirty="0">
                    <a:solidFill>
                      <a:srgbClr val="000000"/>
                    </a:solidFill>
                    <a:effectLst/>
                  </a:rPr>
                  <a:t>Feedback</a:t>
                </a:r>
                <a:endParaRPr lang="en-US" sz="2000" b="0" i="0" dirty="0">
                  <a:solidFill>
                    <a:srgbClr val="000000"/>
                  </a:solidFill>
                  <a:effectLst/>
                </a:endParaRPr>
              </a:p>
            </p:txBody>
          </p:sp>
          <p:sp>
            <p:nvSpPr>
              <p:cNvPr id="11285" name="Text Box 18"/>
              <p:cNvSpPr txBox="1">
                <a:spLocks noChangeArrowheads="1"/>
              </p:cNvSpPr>
              <p:nvPr/>
            </p:nvSpPr>
            <p:spPr bwMode="auto">
              <a:xfrm>
                <a:off x="1104" y="2928"/>
                <a:ext cx="621" cy="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700" b="0" i="0" dirty="0">
                    <a:solidFill>
                      <a:srgbClr val="000000"/>
                    </a:solidFill>
                    <a:effectLst/>
                    <a:latin typeface="Palatino Linotype" charset="0"/>
                  </a:rPr>
                  <a:t>Feedback</a:t>
                </a:r>
                <a:endParaRPr lang="en-US" sz="2000" b="0" i="0" dirty="0">
                  <a:solidFill>
                    <a:srgbClr val="000000"/>
                  </a:solidFill>
                  <a:effectLst/>
                  <a:latin typeface="Palatino Linotype" charset="0"/>
                </a:endParaRPr>
              </a:p>
            </p:txBody>
          </p:sp>
          <p:sp>
            <p:nvSpPr>
              <p:cNvPr id="11286" name="Text Box 19"/>
              <p:cNvSpPr txBox="1">
                <a:spLocks noChangeArrowheads="1"/>
              </p:cNvSpPr>
              <p:nvPr/>
            </p:nvSpPr>
            <p:spPr bwMode="auto">
              <a:xfrm>
                <a:off x="3498" y="2928"/>
                <a:ext cx="621" cy="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700" b="0" i="0">
                    <a:solidFill>
                      <a:srgbClr val="000000"/>
                    </a:solidFill>
                    <a:effectLst/>
                    <a:latin typeface="Palatino Linotype" charset="0"/>
                  </a:rPr>
                  <a:t>Feedback</a:t>
                </a:r>
                <a:endParaRPr lang="en-US" sz="2000" b="0" i="0">
                  <a:solidFill>
                    <a:srgbClr val="000000"/>
                  </a:solidFill>
                  <a:effectLst/>
                  <a:latin typeface="Palatino Linotype" charset="0"/>
                </a:endParaRPr>
              </a:p>
            </p:txBody>
          </p:sp>
        </p:grpSp>
        <p:sp>
          <p:nvSpPr>
            <p:cNvPr id="11271" name="Text Box 21"/>
            <p:cNvSpPr txBox="1">
              <a:spLocks noChangeArrowheads="1"/>
            </p:cNvSpPr>
            <p:nvPr/>
          </p:nvSpPr>
          <p:spPr bwMode="auto">
            <a:xfrm>
              <a:off x="2315" y="1118"/>
              <a:ext cx="688" cy="2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eaLnBrk="1" hangingPunct="1"/>
              <a:r>
                <a:rPr lang="en-US" sz="1700" b="0" i="0" dirty="0" err="1" smtClean="0">
                  <a:solidFill>
                    <a:srgbClr val="000000"/>
                  </a:solidFill>
                  <a:effectLst/>
                  <a:latin typeface="Palatino Linotype" charset="0"/>
                </a:rPr>
                <a:t>Artı</a:t>
              </a:r>
              <a:r>
                <a:rPr lang="en-US" sz="1700" b="0" i="0" dirty="0" smtClean="0">
                  <a:solidFill>
                    <a:srgbClr val="000000"/>
                  </a:solidFill>
                  <a:effectLst/>
                  <a:latin typeface="Palatino Linotype" charset="0"/>
                </a:rPr>
                <a:t> </a:t>
              </a:r>
              <a:r>
                <a:rPr lang="en-US" sz="1700" b="0" i="0" dirty="0" err="1" smtClean="0">
                  <a:solidFill>
                    <a:srgbClr val="000000"/>
                  </a:solidFill>
                  <a:effectLst/>
                  <a:latin typeface="Palatino Linotype" charset="0"/>
                </a:rPr>
                <a:t>Değer</a:t>
              </a:r>
              <a:endParaRPr lang="en-US" sz="1500" b="0" i="0" dirty="0">
                <a:solidFill>
                  <a:srgbClr val="000000"/>
                </a:solidFill>
                <a:effectLst/>
                <a:latin typeface="Palatino Linotype" charset="0"/>
              </a:endParaRPr>
            </a:p>
          </p:txBody>
        </p:sp>
      </p:grpSp>
    </p:spTree>
    <p:extLst>
      <p:ext uri="{BB962C8B-B14F-4D97-AF65-F5344CB8AC3E}">
        <p14:creationId xmlns:p14="http://schemas.microsoft.com/office/powerpoint/2010/main" val="3271214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58" name="Rectangle 42"/>
          <p:cNvSpPr>
            <a:spLocks noChangeArrowheads="1"/>
          </p:cNvSpPr>
          <p:nvPr/>
        </p:nvSpPr>
        <p:spPr bwMode="auto">
          <a:xfrm>
            <a:off x="571500" y="1959429"/>
            <a:ext cx="10147653" cy="5766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100008" tIns="50004" rIns="100008" bIns="50004" anchor="ctr"/>
          <a:lstStyle/>
          <a:p>
            <a:pPr eaLnBrk="1" hangingPunct="1">
              <a:defRPr/>
            </a:pPr>
            <a:endParaRPr lang="tr-TR">
              <a:latin typeface="Arial" panose="020B0604020202020204" pitchFamily="34" charset="0"/>
              <a:ea typeface="+mn-ea"/>
            </a:endParaRPr>
          </a:p>
        </p:txBody>
      </p:sp>
      <p:sp>
        <p:nvSpPr>
          <p:cNvPr id="14340" name="Rectangle 43"/>
          <p:cNvSpPr>
            <a:spLocks noChangeArrowheads="1"/>
          </p:cNvSpPr>
          <p:nvPr/>
        </p:nvSpPr>
        <p:spPr bwMode="auto">
          <a:xfrm>
            <a:off x="732015" y="1808050"/>
            <a:ext cx="2016124" cy="575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8954" tIns="48608" rIns="98954" bIns="48608">
            <a:spAutoFit/>
          </a:bodyPr>
          <a:lstStyle/>
          <a:p>
            <a:r>
              <a:rPr lang="en-US" sz="3100" dirty="0" err="1" smtClean="0">
                <a:solidFill>
                  <a:srgbClr val="98142A"/>
                </a:solidFill>
                <a:latin typeface="Palatino Linotype" charset="0"/>
              </a:rPr>
              <a:t>Girdi</a:t>
            </a:r>
            <a:endParaRPr lang="tr-TR" sz="3100" dirty="0">
              <a:solidFill>
                <a:srgbClr val="98142A"/>
              </a:solidFill>
              <a:latin typeface="Palatino Linotype" charset="0"/>
            </a:endParaRPr>
          </a:p>
        </p:txBody>
      </p:sp>
      <p:sp>
        <p:nvSpPr>
          <p:cNvPr id="14341" name="Rectangle 44"/>
          <p:cNvSpPr>
            <a:spLocks noChangeArrowheads="1"/>
          </p:cNvSpPr>
          <p:nvPr/>
        </p:nvSpPr>
        <p:spPr bwMode="auto">
          <a:xfrm>
            <a:off x="3931709" y="1808050"/>
            <a:ext cx="2480028" cy="575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8954" tIns="48608" rIns="98954" bIns="48608">
            <a:spAutoFit/>
          </a:bodyPr>
          <a:lstStyle/>
          <a:p>
            <a:r>
              <a:rPr lang="en-US" sz="3100" dirty="0" err="1" smtClean="0">
                <a:solidFill>
                  <a:srgbClr val="98142A"/>
                </a:solidFill>
                <a:latin typeface="Palatino Linotype" charset="0"/>
              </a:rPr>
              <a:t>Dönüştürme</a:t>
            </a:r>
            <a:endParaRPr lang="tr-TR" sz="3100" dirty="0">
              <a:solidFill>
                <a:srgbClr val="98142A"/>
              </a:solidFill>
              <a:latin typeface="Palatino Linotype" charset="0"/>
            </a:endParaRPr>
          </a:p>
        </p:txBody>
      </p:sp>
      <p:sp>
        <p:nvSpPr>
          <p:cNvPr id="14342" name="Rectangle 45"/>
          <p:cNvSpPr>
            <a:spLocks noChangeArrowheads="1"/>
          </p:cNvSpPr>
          <p:nvPr/>
        </p:nvSpPr>
        <p:spPr bwMode="auto">
          <a:xfrm>
            <a:off x="6812140" y="1808050"/>
            <a:ext cx="2331861" cy="575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8954" tIns="48608" rIns="98954" bIns="48608">
            <a:spAutoFit/>
          </a:bodyPr>
          <a:lstStyle/>
          <a:p>
            <a:r>
              <a:rPr lang="en-US" sz="3100" dirty="0" err="1" smtClean="0">
                <a:solidFill>
                  <a:srgbClr val="98142A"/>
                </a:solidFill>
                <a:latin typeface="Palatino Linotype" charset="0"/>
              </a:rPr>
              <a:t>Çıktı</a:t>
            </a:r>
            <a:endParaRPr lang="tr-TR" sz="3100" dirty="0">
              <a:solidFill>
                <a:srgbClr val="98142A"/>
              </a:solidFill>
              <a:latin typeface="Palatino Linotype" charset="0"/>
            </a:endParaRPr>
          </a:p>
        </p:txBody>
      </p:sp>
      <p:grpSp>
        <p:nvGrpSpPr>
          <p:cNvPr id="14343" name="Group 46"/>
          <p:cNvGrpSpPr>
            <a:grpSpLocks/>
          </p:cNvGrpSpPr>
          <p:nvPr/>
        </p:nvGrpSpPr>
        <p:grpSpPr bwMode="auto">
          <a:xfrm>
            <a:off x="0" y="2272393"/>
            <a:ext cx="9627306" cy="3446752"/>
            <a:chOff x="240" y="1345"/>
            <a:chExt cx="5084" cy="1889"/>
          </a:xfrm>
        </p:grpSpPr>
        <p:sp>
          <p:nvSpPr>
            <p:cNvPr id="188463" name="Rectangle 47"/>
            <p:cNvSpPr>
              <a:spLocks noChangeArrowheads="1"/>
            </p:cNvSpPr>
            <p:nvPr/>
          </p:nvSpPr>
          <p:spPr bwMode="auto">
            <a:xfrm>
              <a:off x="3674" y="1345"/>
              <a:ext cx="888" cy="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88464" name="Rectangle 48"/>
            <p:cNvSpPr>
              <a:spLocks noChangeArrowheads="1"/>
            </p:cNvSpPr>
            <p:nvPr/>
          </p:nvSpPr>
          <p:spPr bwMode="auto">
            <a:xfrm>
              <a:off x="489" y="1452"/>
              <a:ext cx="1393"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49" name="Rectangle 49"/>
            <p:cNvSpPr>
              <a:spLocks noChangeArrowheads="1"/>
            </p:cNvSpPr>
            <p:nvPr/>
          </p:nvSpPr>
          <p:spPr bwMode="auto">
            <a:xfrm>
              <a:off x="240" y="1408"/>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solidFill>
                  <a:srgbClr val="000000"/>
                </a:solidFill>
                <a:latin typeface="Arial Narrow" charset="0"/>
              </a:endParaRPr>
            </a:p>
          </p:txBody>
        </p:sp>
        <p:sp>
          <p:nvSpPr>
            <p:cNvPr id="188466" name="Rectangle 50"/>
            <p:cNvSpPr>
              <a:spLocks noChangeArrowheads="1"/>
            </p:cNvSpPr>
            <p:nvPr/>
          </p:nvSpPr>
          <p:spPr bwMode="auto">
            <a:xfrm>
              <a:off x="2187" y="1452"/>
              <a:ext cx="754"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51" name="Rectangle 51"/>
            <p:cNvSpPr>
              <a:spLocks noChangeArrowheads="1"/>
            </p:cNvSpPr>
            <p:nvPr/>
          </p:nvSpPr>
          <p:spPr bwMode="auto">
            <a:xfrm>
              <a:off x="2178" y="1408"/>
              <a:ext cx="1999" cy="86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buFontTx/>
                <a:buChar char="•"/>
              </a:pPr>
              <a:r>
                <a:rPr lang="tr-TR" sz="3500" dirty="0">
                  <a:latin typeface="Arial Narrow" charset="0"/>
                </a:rPr>
                <a:t> </a:t>
              </a:r>
              <a:r>
                <a:rPr lang="en-US" sz="3100" dirty="0" err="1" smtClean="0">
                  <a:solidFill>
                    <a:srgbClr val="000000"/>
                  </a:solidFill>
                  <a:latin typeface="Palatino Linotype" charset="0"/>
                </a:rPr>
                <a:t>Temizleme</a:t>
              </a:r>
              <a:endParaRPr lang="en-US" sz="3100" dirty="0" smtClean="0">
                <a:solidFill>
                  <a:srgbClr val="000000"/>
                </a:solidFill>
                <a:latin typeface="Palatino Linotype" charset="0"/>
              </a:endParaRPr>
            </a:p>
            <a:p>
              <a:pPr>
                <a:buFontTx/>
                <a:buChar char="•"/>
              </a:pPr>
              <a:r>
                <a:rPr lang="en-US" sz="3100" dirty="0" err="1" smtClean="0">
                  <a:solidFill>
                    <a:srgbClr val="000000"/>
                  </a:solidFill>
                  <a:latin typeface="Palatino Linotype" charset="0"/>
                </a:rPr>
                <a:t>Tenekelerin</a:t>
              </a:r>
              <a:r>
                <a:rPr lang="en-US" sz="3100" dirty="0" smtClean="0">
                  <a:solidFill>
                    <a:srgbClr val="000000"/>
                  </a:solidFill>
                  <a:latin typeface="Palatino Linotype" charset="0"/>
                </a:rPr>
                <a:t> </a:t>
              </a:r>
              <a:r>
                <a:rPr lang="en-US" sz="3100" dirty="0" err="1" smtClean="0">
                  <a:solidFill>
                    <a:srgbClr val="000000"/>
                  </a:solidFill>
                  <a:latin typeface="Palatino Linotype" charset="0"/>
                </a:rPr>
                <a:t>yapımı</a:t>
              </a:r>
              <a:endParaRPr lang="en-US" sz="3100" dirty="0" smtClean="0">
                <a:solidFill>
                  <a:srgbClr val="000000"/>
                </a:solidFill>
                <a:latin typeface="Palatino Linotype" charset="0"/>
              </a:endParaRPr>
            </a:p>
            <a:p>
              <a:pPr>
                <a:buFontTx/>
                <a:buChar char="•"/>
              </a:pPr>
              <a:endParaRPr lang="tr-TR" sz="3100" dirty="0">
                <a:solidFill>
                  <a:srgbClr val="000000"/>
                </a:solidFill>
                <a:latin typeface="Palatino Linotype" charset="0"/>
              </a:endParaRPr>
            </a:p>
          </p:txBody>
        </p:sp>
        <p:sp>
          <p:nvSpPr>
            <p:cNvPr id="188468" name="Rectangle 52"/>
            <p:cNvSpPr>
              <a:spLocks noChangeArrowheads="1"/>
            </p:cNvSpPr>
            <p:nvPr/>
          </p:nvSpPr>
          <p:spPr bwMode="auto">
            <a:xfrm>
              <a:off x="3674" y="1645"/>
              <a:ext cx="1650"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53" name="Rectangle 53"/>
            <p:cNvSpPr>
              <a:spLocks noChangeArrowheads="1"/>
            </p:cNvSpPr>
            <p:nvPr/>
          </p:nvSpPr>
          <p:spPr bwMode="auto">
            <a:xfrm>
              <a:off x="3696" y="1410"/>
              <a:ext cx="1373" cy="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6" tIns="44444" rIns="90476" bIns="44444">
              <a:spAutoFit/>
            </a:bodyPr>
            <a:lstStyle/>
            <a:p>
              <a:r>
                <a:rPr lang="tr-TR" sz="3100" dirty="0" smtClean="0">
                  <a:solidFill>
                    <a:srgbClr val="000000"/>
                  </a:solidFill>
                  <a:latin typeface="Palatino Linotype" charset="0"/>
                </a:rPr>
                <a:t>Konserve</a:t>
              </a:r>
              <a:endParaRPr lang="tr-TR" sz="3100" dirty="0">
                <a:solidFill>
                  <a:srgbClr val="000000"/>
                </a:solidFill>
                <a:latin typeface="Palatino Linotype" charset="0"/>
              </a:endParaRPr>
            </a:p>
          </p:txBody>
        </p:sp>
        <p:sp>
          <p:nvSpPr>
            <p:cNvPr id="188470" name="Rectangle 54"/>
            <p:cNvSpPr>
              <a:spLocks noChangeArrowheads="1"/>
            </p:cNvSpPr>
            <p:nvPr/>
          </p:nvSpPr>
          <p:spPr bwMode="auto">
            <a:xfrm>
              <a:off x="489" y="1699"/>
              <a:ext cx="1114"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55" name="Rectangle 55"/>
            <p:cNvSpPr>
              <a:spLocks noChangeArrowheads="1"/>
            </p:cNvSpPr>
            <p:nvPr/>
          </p:nvSpPr>
          <p:spPr bwMode="auto">
            <a:xfrm>
              <a:off x="240" y="1654"/>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latin typeface="Arial Narrow" charset="0"/>
              </a:endParaRPr>
            </a:p>
          </p:txBody>
        </p:sp>
        <p:sp>
          <p:nvSpPr>
            <p:cNvPr id="188472" name="Rectangle 56"/>
            <p:cNvSpPr>
              <a:spLocks noChangeArrowheads="1"/>
            </p:cNvSpPr>
            <p:nvPr/>
          </p:nvSpPr>
          <p:spPr bwMode="auto">
            <a:xfrm>
              <a:off x="2187" y="1699"/>
              <a:ext cx="1072"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57" name="Rectangle 57"/>
            <p:cNvSpPr>
              <a:spLocks noChangeArrowheads="1"/>
            </p:cNvSpPr>
            <p:nvPr/>
          </p:nvSpPr>
          <p:spPr bwMode="auto">
            <a:xfrm>
              <a:off x="2178" y="1654"/>
              <a:ext cx="96" cy="31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100" dirty="0">
                <a:solidFill>
                  <a:srgbClr val="000000"/>
                </a:solidFill>
                <a:latin typeface="Palatino Linotype" charset="0"/>
              </a:endParaRPr>
            </a:p>
          </p:txBody>
        </p:sp>
        <p:sp>
          <p:nvSpPr>
            <p:cNvPr id="188474" name="Rectangle 58"/>
            <p:cNvSpPr>
              <a:spLocks noChangeArrowheads="1"/>
            </p:cNvSpPr>
            <p:nvPr/>
          </p:nvSpPr>
          <p:spPr bwMode="auto">
            <a:xfrm>
              <a:off x="489" y="1946"/>
              <a:ext cx="505"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59" name="Rectangle 59"/>
            <p:cNvSpPr>
              <a:spLocks noChangeArrowheads="1"/>
            </p:cNvSpPr>
            <p:nvPr/>
          </p:nvSpPr>
          <p:spPr bwMode="auto">
            <a:xfrm>
              <a:off x="288" y="1902"/>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latin typeface="Arial Narrow" charset="0"/>
              </a:endParaRPr>
            </a:p>
          </p:txBody>
        </p:sp>
        <p:sp>
          <p:nvSpPr>
            <p:cNvPr id="188476" name="Rectangle 60"/>
            <p:cNvSpPr>
              <a:spLocks noChangeArrowheads="1"/>
            </p:cNvSpPr>
            <p:nvPr/>
          </p:nvSpPr>
          <p:spPr bwMode="auto">
            <a:xfrm>
              <a:off x="2187" y="1946"/>
              <a:ext cx="603"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61" name="Rectangle 61"/>
            <p:cNvSpPr>
              <a:spLocks noChangeArrowheads="1"/>
            </p:cNvSpPr>
            <p:nvPr/>
          </p:nvSpPr>
          <p:spPr bwMode="auto">
            <a:xfrm>
              <a:off x="2178" y="1902"/>
              <a:ext cx="841"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buFontTx/>
                <a:buChar char="•"/>
              </a:pPr>
              <a:r>
                <a:rPr lang="tr-TR" sz="3500" dirty="0">
                  <a:latin typeface="Arial Narrow" charset="0"/>
                </a:rPr>
                <a:t> </a:t>
              </a:r>
              <a:r>
                <a:rPr lang="en-US" sz="3100" dirty="0" err="1" smtClean="0">
                  <a:solidFill>
                    <a:srgbClr val="000000"/>
                  </a:solidFill>
                  <a:latin typeface="Palatino Linotype" charset="0"/>
                </a:rPr>
                <a:t>Kesme</a:t>
              </a:r>
              <a:endParaRPr lang="tr-TR" sz="3100" dirty="0">
                <a:solidFill>
                  <a:srgbClr val="000000"/>
                </a:solidFill>
                <a:latin typeface="Palatino Linotype" charset="0"/>
              </a:endParaRPr>
            </a:p>
          </p:txBody>
        </p:sp>
        <p:sp>
          <p:nvSpPr>
            <p:cNvPr id="188478" name="Rectangle 62"/>
            <p:cNvSpPr>
              <a:spLocks noChangeArrowheads="1"/>
            </p:cNvSpPr>
            <p:nvPr/>
          </p:nvSpPr>
          <p:spPr bwMode="auto">
            <a:xfrm>
              <a:off x="489" y="2193"/>
              <a:ext cx="603"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63" name="Rectangle 63"/>
            <p:cNvSpPr>
              <a:spLocks noChangeArrowheads="1"/>
            </p:cNvSpPr>
            <p:nvPr/>
          </p:nvSpPr>
          <p:spPr bwMode="auto">
            <a:xfrm>
              <a:off x="288" y="2149"/>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latin typeface="Arial Narrow" charset="0"/>
              </a:endParaRPr>
            </a:p>
          </p:txBody>
        </p:sp>
        <p:sp>
          <p:nvSpPr>
            <p:cNvPr id="188480" name="Rectangle 64"/>
            <p:cNvSpPr>
              <a:spLocks noChangeArrowheads="1"/>
            </p:cNvSpPr>
            <p:nvPr/>
          </p:nvSpPr>
          <p:spPr bwMode="auto">
            <a:xfrm>
              <a:off x="2187" y="2193"/>
              <a:ext cx="700"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65" name="Rectangle 65"/>
            <p:cNvSpPr>
              <a:spLocks noChangeArrowheads="1"/>
            </p:cNvSpPr>
            <p:nvPr/>
          </p:nvSpPr>
          <p:spPr bwMode="auto">
            <a:xfrm>
              <a:off x="2178" y="2149"/>
              <a:ext cx="923"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buFontTx/>
                <a:buChar char="•"/>
              </a:pPr>
              <a:r>
                <a:rPr lang="tr-TR" sz="3500" dirty="0">
                  <a:latin typeface="Arial Narrow" charset="0"/>
                </a:rPr>
                <a:t> </a:t>
              </a:r>
              <a:r>
                <a:rPr lang="en-US" sz="3100" dirty="0" err="1" smtClean="0">
                  <a:solidFill>
                    <a:srgbClr val="000000"/>
                  </a:solidFill>
                  <a:latin typeface="Palatino Linotype" charset="0"/>
                </a:rPr>
                <a:t>Pişirme</a:t>
              </a:r>
              <a:endParaRPr lang="tr-TR" sz="3100" dirty="0">
                <a:solidFill>
                  <a:srgbClr val="000000"/>
                </a:solidFill>
                <a:latin typeface="Palatino Linotype" charset="0"/>
              </a:endParaRPr>
            </a:p>
          </p:txBody>
        </p:sp>
        <p:sp>
          <p:nvSpPr>
            <p:cNvPr id="188482" name="Rectangle 66"/>
            <p:cNvSpPr>
              <a:spLocks noChangeArrowheads="1"/>
            </p:cNvSpPr>
            <p:nvPr/>
          </p:nvSpPr>
          <p:spPr bwMode="auto">
            <a:xfrm>
              <a:off x="489" y="2440"/>
              <a:ext cx="485"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67" name="Rectangle 67"/>
            <p:cNvSpPr>
              <a:spLocks noChangeArrowheads="1"/>
            </p:cNvSpPr>
            <p:nvPr/>
          </p:nvSpPr>
          <p:spPr bwMode="auto">
            <a:xfrm>
              <a:off x="288" y="2396"/>
              <a:ext cx="689"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0476" tIns="44444" rIns="90476" bIns="44444">
              <a:spAutoFit/>
            </a:bodyPr>
            <a:lstStyle/>
            <a:p>
              <a:endParaRPr lang="tr-TR" sz="3500">
                <a:latin typeface="Arial Narrow" charset="0"/>
              </a:endParaRPr>
            </a:p>
          </p:txBody>
        </p:sp>
        <p:sp>
          <p:nvSpPr>
            <p:cNvPr id="188484" name="Rectangle 68"/>
            <p:cNvSpPr>
              <a:spLocks noChangeArrowheads="1"/>
            </p:cNvSpPr>
            <p:nvPr/>
          </p:nvSpPr>
          <p:spPr bwMode="auto">
            <a:xfrm>
              <a:off x="2187" y="2440"/>
              <a:ext cx="677"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69" name="Rectangle 69"/>
            <p:cNvSpPr>
              <a:spLocks noChangeArrowheads="1"/>
            </p:cNvSpPr>
            <p:nvPr/>
          </p:nvSpPr>
          <p:spPr bwMode="auto">
            <a:xfrm>
              <a:off x="2178" y="2396"/>
              <a:ext cx="1458"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buFontTx/>
                <a:buChar char="•"/>
              </a:pPr>
              <a:r>
                <a:rPr lang="tr-TR" sz="3500" dirty="0">
                  <a:latin typeface="Arial Narrow" charset="0"/>
                </a:rPr>
                <a:t> </a:t>
              </a:r>
              <a:r>
                <a:rPr lang="en-US" sz="3100" dirty="0" err="1" smtClean="0">
                  <a:solidFill>
                    <a:srgbClr val="000000"/>
                  </a:solidFill>
                  <a:latin typeface="Palatino Linotype" charset="0"/>
                </a:rPr>
                <a:t>Ambalajlama</a:t>
              </a:r>
              <a:endParaRPr lang="tr-TR" sz="3100" dirty="0">
                <a:solidFill>
                  <a:srgbClr val="000000"/>
                </a:solidFill>
                <a:latin typeface="Palatino Linotype" charset="0"/>
              </a:endParaRPr>
            </a:p>
          </p:txBody>
        </p:sp>
        <p:sp>
          <p:nvSpPr>
            <p:cNvPr id="188486" name="Rectangle 70"/>
            <p:cNvSpPr>
              <a:spLocks noChangeArrowheads="1"/>
            </p:cNvSpPr>
            <p:nvPr/>
          </p:nvSpPr>
          <p:spPr bwMode="auto">
            <a:xfrm>
              <a:off x="489" y="2687"/>
              <a:ext cx="67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71" name="Rectangle 71"/>
            <p:cNvSpPr>
              <a:spLocks noChangeArrowheads="1"/>
            </p:cNvSpPr>
            <p:nvPr/>
          </p:nvSpPr>
          <p:spPr bwMode="auto">
            <a:xfrm>
              <a:off x="288" y="2643"/>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latin typeface="Arial Narrow" charset="0"/>
              </a:endParaRPr>
            </a:p>
          </p:txBody>
        </p:sp>
        <p:sp>
          <p:nvSpPr>
            <p:cNvPr id="188488" name="Rectangle 72"/>
            <p:cNvSpPr>
              <a:spLocks noChangeArrowheads="1"/>
            </p:cNvSpPr>
            <p:nvPr/>
          </p:nvSpPr>
          <p:spPr bwMode="auto">
            <a:xfrm>
              <a:off x="2187" y="2687"/>
              <a:ext cx="72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73" name="Rectangle 73"/>
            <p:cNvSpPr>
              <a:spLocks noChangeArrowheads="1"/>
            </p:cNvSpPr>
            <p:nvPr/>
          </p:nvSpPr>
          <p:spPr bwMode="auto">
            <a:xfrm>
              <a:off x="2178" y="2643"/>
              <a:ext cx="1207"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buFontTx/>
                <a:buChar char="•"/>
              </a:pPr>
              <a:r>
                <a:rPr lang="tr-TR" sz="3500" dirty="0">
                  <a:latin typeface="Arial Narrow" charset="0"/>
                </a:rPr>
                <a:t> </a:t>
              </a:r>
              <a:r>
                <a:rPr lang="en-US" sz="3100" dirty="0" err="1" smtClean="0">
                  <a:solidFill>
                    <a:srgbClr val="000000"/>
                  </a:solidFill>
                  <a:latin typeface="Palatino Linotype" charset="0"/>
                </a:rPr>
                <a:t>Etiketleme</a:t>
              </a:r>
              <a:endParaRPr lang="tr-TR" sz="3100" dirty="0">
                <a:solidFill>
                  <a:srgbClr val="000000"/>
                </a:solidFill>
                <a:latin typeface="Palatino Linotype" charset="0"/>
              </a:endParaRPr>
            </a:p>
          </p:txBody>
        </p:sp>
        <p:sp>
          <p:nvSpPr>
            <p:cNvPr id="188490" name="Rectangle 74"/>
            <p:cNvSpPr>
              <a:spLocks noChangeArrowheads="1"/>
            </p:cNvSpPr>
            <p:nvPr/>
          </p:nvSpPr>
          <p:spPr bwMode="auto">
            <a:xfrm>
              <a:off x="489" y="2934"/>
              <a:ext cx="912"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4375" name="Rectangle 75"/>
            <p:cNvSpPr>
              <a:spLocks noChangeArrowheads="1"/>
            </p:cNvSpPr>
            <p:nvPr/>
          </p:nvSpPr>
          <p:spPr bwMode="auto">
            <a:xfrm>
              <a:off x="288" y="2890"/>
              <a:ext cx="96" cy="34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a:latin typeface="Arial Narrow" charset="0"/>
              </a:endParaRPr>
            </a:p>
          </p:txBody>
        </p:sp>
      </p:grpSp>
      <p:sp>
        <p:nvSpPr>
          <p:cNvPr id="188492" name="Line 76"/>
          <p:cNvSpPr>
            <a:spLocks noChangeShapeType="1"/>
          </p:cNvSpPr>
          <p:nvPr/>
        </p:nvSpPr>
        <p:spPr bwMode="auto">
          <a:xfrm>
            <a:off x="492126" y="2348934"/>
            <a:ext cx="7810500"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100008" tIns="50004" rIns="100008" bIns="50004"/>
          <a:lstStyle/>
          <a:p>
            <a:pPr eaLnBrk="1" hangingPunct="1">
              <a:defRPr/>
            </a:pPr>
            <a:endParaRPr lang="tr-TR">
              <a:latin typeface="Arial" panose="020B0604020202020204" pitchFamily="34" charset="0"/>
              <a:ea typeface="+mn-ea"/>
            </a:endParaRPr>
          </a:p>
        </p:txBody>
      </p:sp>
      <p:sp>
        <p:nvSpPr>
          <p:cNvPr id="14345" name="Text Box 77"/>
          <p:cNvSpPr txBox="1">
            <a:spLocks noChangeArrowheads="1"/>
          </p:cNvSpPr>
          <p:nvPr/>
        </p:nvSpPr>
        <p:spPr bwMode="auto">
          <a:xfrm>
            <a:off x="-102306" y="1808050"/>
            <a:ext cx="201941" cy="5010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9994" tIns="49997" rIns="99994" bIns="49997">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endParaRPr lang="tr-TR" sz="2600" b="0" i="0">
              <a:solidFill>
                <a:schemeClr val="tx1"/>
              </a:solidFill>
              <a:effectLst/>
              <a:latin typeface="Arial Narrow" charset="0"/>
            </a:endParaRPr>
          </a:p>
        </p:txBody>
      </p:sp>
      <p:sp>
        <p:nvSpPr>
          <p:cNvPr id="14346" name="Text Box 78"/>
          <p:cNvSpPr txBox="1">
            <a:spLocks noChangeArrowheads="1"/>
          </p:cNvSpPr>
          <p:nvPr/>
        </p:nvSpPr>
        <p:spPr bwMode="auto">
          <a:xfrm>
            <a:off x="331613" y="2503715"/>
            <a:ext cx="3160268" cy="465285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9994" tIns="49997" rIns="99994" bIns="49997">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pPr>
              <a:lnSpc>
                <a:spcPct val="75000"/>
              </a:lnSpc>
              <a:spcBef>
                <a:spcPct val="50000"/>
              </a:spcBef>
              <a:buClr>
                <a:srgbClr val="000000"/>
              </a:buClr>
            </a:pPr>
            <a:r>
              <a:rPr lang="en-US" sz="3100" b="0" i="0" dirty="0" smtClean="0">
                <a:solidFill>
                  <a:srgbClr val="000000"/>
                </a:solidFill>
                <a:effectLst/>
                <a:latin typeface="Palatino Linotype" charset="0"/>
              </a:rPr>
              <a:t>M</a:t>
            </a:r>
            <a:r>
              <a:rPr lang="tr-TR" sz="3100" b="0" i="0" dirty="0" err="1" smtClean="0">
                <a:solidFill>
                  <a:srgbClr val="000000"/>
                </a:solidFill>
                <a:effectLst/>
                <a:latin typeface="Palatino Linotype" charset="0"/>
              </a:rPr>
              <a:t>etal</a:t>
            </a:r>
            <a:r>
              <a:rPr lang="tr-TR" sz="3100" b="0" i="0" dirty="0" smtClean="0">
                <a:solidFill>
                  <a:srgbClr val="000000"/>
                </a:solidFill>
                <a:effectLst/>
                <a:latin typeface="Palatino Linotype" charset="0"/>
              </a:rPr>
              <a:t> levhalar</a:t>
            </a:r>
          </a:p>
          <a:p>
            <a:pPr>
              <a:lnSpc>
                <a:spcPct val="75000"/>
              </a:lnSpc>
              <a:spcBef>
                <a:spcPct val="50000"/>
              </a:spcBef>
              <a:buClr>
                <a:srgbClr val="000000"/>
              </a:buClr>
            </a:pPr>
            <a:r>
              <a:rPr lang="tr-TR" sz="3100" b="0" i="0" dirty="0" smtClean="0">
                <a:solidFill>
                  <a:srgbClr val="000000"/>
                </a:solidFill>
                <a:effectLst/>
                <a:latin typeface="Palatino Linotype" charset="0"/>
              </a:rPr>
              <a:t>Çiğ sebzeler</a:t>
            </a:r>
          </a:p>
          <a:p>
            <a:pPr>
              <a:lnSpc>
                <a:spcPct val="75000"/>
              </a:lnSpc>
              <a:spcBef>
                <a:spcPct val="50000"/>
              </a:spcBef>
              <a:buClr>
                <a:srgbClr val="000000"/>
              </a:buClr>
            </a:pPr>
            <a:r>
              <a:rPr lang="tr-TR" sz="3100" b="0" i="0" dirty="0" smtClean="0">
                <a:solidFill>
                  <a:srgbClr val="000000"/>
                </a:solidFill>
                <a:effectLst/>
                <a:latin typeface="Palatino Linotype" charset="0"/>
              </a:rPr>
              <a:t>Su</a:t>
            </a:r>
          </a:p>
          <a:p>
            <a:pPr>
              <a:lnSpc>
                <a:spcPct val="75000"/>
              </a:lnSpc>
              <a:spcBef>
                <a:spcPct val="50000"/>
              </a:spcBef>
              <a:buClr>
                <a:srgbClr val="000000"/>
              </a:buClr>
            </a:pPr>
            <a:r>
              <a:rPr lang="tr-TR" sz="3100" b="0" i="0" dirty="0" smtClean="0">
                <a:solidFill>
                  <a:srgbClr val="000000"/>
                </a:solidFill>
                <a:effectLst/>
                <a:latin typeface="Palatino Linotype" charset="0"/>
              </a:rPr>
              <a:t>Enerji</a:t>
            </a:r>
          </a:p>
          <a:p>
            <a:pPr>
              <a:lnSpc>
                <a:spcPct val="75000"/>
              </a:lnSpc>
              <a:spcBef>
                <a:spcPct val="50000"/>
              </a:spcBef>
              <a:buClr>
                <a:srgbClr val="000000"/>
              </a:buClr>
            </a:pPr>
            <a:r>
              <a:rPr lang="en-US" sz="3100" b="0" i="0" dirty="0" smtClean="0">
                <a:solidFill>
                  <a:srgbClr val="000000"/>
                </a:solidFill>
                <a:effectLst/>
                <a:latin typeface="Palatino Linotype" charset="0"/>
              </a:rPr>
              <a:t>E</a:t>
            </a:r>
            <a:r>
              <a:rPr lang="tr-TR" sz="3100" b="0" i="0" dirty="0" err="1" smtClean="0">
                <a:solidFill>
                  <a:srgbClr val="000000"/>
                </a:solidFill>
                <a:effectLst/>
                <a:latin typeface="Palatino Linotype" charset="0"/>
              </a:rPr>
              <a:t>mek</a:t>
            </a:r>
            <a:r>
              <a:rPr lang="tr-TR" sz="3100" b="0" i="0" dirty="0" smtClean="0">
                <a:solidFill>
                  <a:srgbClr val="000000"/>
                </a:solidFill>
                <a:effectLst/>
                <a:latin typeface="Palatino Linotype" charset="0"/>
              </a:rPr>
              <a:t> </a:t>
            </a:r>
          </a:p>
          <a:p>
            <a:pPr>
              <a:lnSpc>
                <a:spcPct val="75000"/>
              </a:lnSpc>
              <a:spcBef>
                <a:spcPct val="50000"/>
              </a:spcBef>
              <a:buClr>
                <a:srgbClr val="000000"/>
              </a:buClr>
            </a:pPr>
            <a:r>
              <a:rPr lang="en-US" sz="3100" b="0" i="0" dirty="0" smtClean="0">
                <a:solidFill>
                  <a:srgbClr val="000000"/>
                </a:solidFill>
                <a:effectLst/>
                <a:latin typeface="Palatino Linotype" charset="0"/>
              </a:rPr>
              <a:t>B</a:t>
            </a:r>
            <a:r>
              <a:rPr lang="tr-TR" sz="3100" b="0" i="0" dirty="0" err="1" smtClean="0">
                <a:solidFill>
                  <a:srgbClr val="000000"/>
                </a:solidFill>
                <a:effectLst/>
                <a:latin typeface="Palatino Linotype" charset="0"/>
              </a:rPr>
              <a:t>ina</a:t>
            </a:r>
            <a:r>
              <a:rPr lang="tr-TR" sz="3100" b="0" i="0" dirty="0" smtClean="0">
                <a:solidFill>
                  <a:srgbClr val="000000"/>
                </a:solidFill>
                <a:effectLst/>
                <a:latin typeface="Palatino Linotype" charset="0"/>
              </a:rPr>
              <a:t> </a:t>
            </a:r>
          </a:p>
          <a:p>
            <a:pPr>
              <a:lnSpc>
                <a:spcPct val="75000"/>
              </a:lnSpc>
              <a:spcBef>
                <a:spcPct val="50000"/>
              </a:spcBef>
              <a:buClr>
                <a:srgbClr val="000000"/>
              </a:buClr>
            </a:pPr>
            <a:r>
              <a:rPr lang="tr-TR" sz="3100" b="0" i="0" dirty="0" smtClean="0">
                <a:solidFill>
                  <a:srgbClr val="000000"/>
                </a:solidFill>
                <a:effectLst/>
                <a:latin typeface="Palatino Linotype" charset="0"/>
              </a:rPr>
              <a:t>Araç gereç </a:t>
            </a:r>
          </a:p>
          <a:p>
            <a:pPr>
              <a:lnSpc>
                <a:spcPct val="75000"/>
              </a:lnSpc>
              <a:spcBef>
                <a:spcPct val="50000"/>
              </a:spcBef>
              <a:buClr>
                <a:srgbClr val="000000"/>
              </a:buClr>
            </a:pPr>
            <a:endParaRPr lang="tr-TR" sz="3100" b="0" i="0" dirty="0">
              <a:solidFill>
                <a:srgbClr val="000000"/>
              </a:solidFill>
              <a:effectLst/>
              <a:latin typeface="Palatino Linotype" charset="0"/>
            </a:endParaRPr>
          </a:p>
        </p:txBody>
      </p:sp>
      <p:sp>
        <p:nvSpPr>
          <p:cNvPr id="2" name="Title 1"/>
          <p:cNvSpPr>
            <a:spLocks noGrp="1"/>
          </p:cNvSpPr>
          <p:nvPr>
            <p:ph type="title"/>
          </p:nvPr>
        </p:nvSpPr>
        <p:spPr/>
        <p:txBody>
          <a:bodyPr/>
          <a:lstStyle/>
          <a:p>
            <a:r>
              <a:rPr lang="en-US" b="1" dirty="0" err="1" smtClean="0"/>
              <a:t>Konserve</a:t>
            </a:r>
            <a:r>
              <a:rPr lang="en-US" b="1" dirty="0" smtClean="0"/>
              <a:t> </a:t>
            </a:r>
            <a:r>
              <a:rPr lang="en-US" b="1" dirty="0" err="1" smtClean="0"/>
              <a:t>Üreticisi</a:t>
            </a:r>
            <a:r>
              <a:rPr lang="en-US" b="1" dirty="0" smtClean="0"/>
              <a:t> </a:t>
            </a:r>
            <a:r>
              <a:rPr lang="en-US" b="1" dirty="0" err="1" smtClean="0"/>
              <a:t>Bir</a:t>
            </a:r>
            <a:r>
              <a:rPr lang="en-US" b="1" dirty="0" smtClean="0"/>
              <a:t> </a:t>
            </a:r>
            <a:r>
              <a:rPr lang="en-US" b="1" dirty="0" err="1" smtClean="0"/>
              <a:t>İşletme</a:t>
            </a:r>
            <a:r>
              <a:rPr lang="en-US" b="1" dirty="0" smtClean="0"/>
              <a:t> </a:t>
            </a:r>
            <a:r>
              <a:rPr lang="en-US" b="1" dirty="0" err="1" smtClean="0"/>
              <a:t>İçin</a:t>
            </a:r>
            <a:endParaRPr lang="en-US"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60061703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5"/>
          <p:cNvSpPr>
            <a:spLocks noChangeArrowheads="1"/>
          </p:cNvSpPr>
          <p:nvPr/>
        </p:nvSpPr>
        <p:spPr bwMode="auto">
          <a:xfrm>
            <a:off x="971903" y="2348934"/>
            <a:ext cx="1679222" cy="575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8954" tIns="48608" rIns="98954" bIns="48608">
            <a:spAutoFit/>
          </a:bodyPr>
          <a:lstStyle/>
          <a:p>
            <a:r>
              <a:rPr lang="en-US" sz="3100" dirty="0" err="1" smtClean="0">
                <a:solidFill>
                  <a:srgbClr val="98142A"/>
                </a:solidFill>
                <a:latin typeface="Palatino Linotype" charset="0"/>
              </a:rPr>
              <a:t>Girdi</a:t>
            </a:r>
            <a:endParaRPr lang="tr-TR" sz="3100" dirty="0">
              <a:solidFill>
                <a:srgbClr val="98142A"/>
              </a:solidFill>
              <a:latin typeface="Palatino Linotype" charset="0"/>
            </a:endParaRPr>
          </a:p>
        </p:txBody>
      </p:sp>
      <p:sp>
        <p:nvSpPr>
          <p:cNvPr id="15364" name="Rectangle 6"/>
          <p:cNvSpPr>
            <a:spLocks noChangeArrowheads="1"/>
          </p:cNvSpPr>
          <p:nvPr/>
        </p:nvSpPr>
        <p:spPr bwMode="auto">
          <a:xfrm>
            <a:off x="3771195" y="2272393"/>
            <a:ext cx="2889037" cy="636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8954" tIns="48608" rIns="98954" bIns="48608">
            <a:spAutoFit/>
          </a:bodyPr>
          <a:lstStyle/>
          <a:p>
            <a:r>
              <a:rPr lang="tr-TR" sz="3500" dirty="0">
                <a:solidFill>
                  <a:schemeClr val="hlink"/>
                </a:solidFill>
              </a:rPr>
              <a:t>   </a:t>
            </a:r>
            <a:r>
              <a:rPr lang="en-US" sz="3100" dirty="0" err="1" smtClean="0">
                <a:solidFill>
                  <a:srgbClr val="98142A"/>
                </a:solidFill>
                <a:latin typeface="Palatino Linotype" charset="0"/>
              </a:rPr>
              <a:t>Dönüştürme</a:t>
            </a:r>
            <a:endParaRPr lang="tr-TR" sz="3100" dirty="0">
              <a:solidFill>
                <a:srgbClr val="98142A"/>
              </a:solidFill>
              <a:latin typeface="Palatino Linotype" charset="0"/>
            </a:endParaRPr>
          </a:p>
        </p:txBody>
      </p:sp>
      <p:sp>
        <p:nvSpPr>
          <p:cNvPr id="15365" name="Rectangle 7"/>
          <p:cNvSpPr>
            <a:spLocks noChangeArrowheads="1"/>
          </p:cNvSpPr>
          <p:nvPr/>
        </p:nvSpPr>
        <p:spPr bwMode="auto">
          <a:xfrm>
            <a:off x="6891514" y="2348934"/>
            <a:ext cx="1841500" cy="5752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98954" tIns="48608" rIns="98954" bIns="48608">
            <a:spAutoFit/>
          </a:bodyPr>
          <a:lstStyle/>
          <a:p>
            <a:r>
              <a:rPr lang="en-US" sz="3100" dirty="0" err="1" smtClean="0">
                <a:solidFill>
                  <a:srgbClr val="98142A"/>
                </a:solidFill>
                <a:latin typeface="Palatino Linotype" charset="0"/>
              </a:rPr>
              <a:t>Çıktı</a:t>
            </a:r>
            <a:endParaRPr lang="tr-TR" sz="3100" dirty="0">
              <a:solidFill>
                <a:srgbClr val="98142A"/>
              </a:solidFill>
              <a:latin typeface="Palatino Linotype" charset="0"/>
            </a:endParaRPr>
          </a:p>
        </p:txBody>
      </p:sp>
      <p:grpSp>
        <p:nvGrpSpPr>
          <p:cNvPr id="15366" name="Group 8"/>
          <p:cNvGrpSpPr>
            <a:grpSpLocks/>
          </p:cNvGrpSpPr>
          <p:nvPr/>
        </p:nvGrpSpPr>
        <p:grpSpPr bwMode="auto">
          <a:xfrm>
            <a:off x="467431" y="2852936"/>
            <a:ext cx="8676567" cy="3861027"/>
            <a:chOff x="419" y="1429"/>
            <a:chExt cx="4919" cy="2270"/>
          </a:xfrm>
        </p:grpSpPr>
        <p:sp>
          <p:nvSpPr>
            <p:cNvPr id="189449" name="Rectangle 9"/>
            <p:cNvSpPr>
              <a:spLocks noChangeArrowheads="1"/>
            </p:cNvSpPr>
            <p:nvPr/>
          </p:nvSpPr>
          <p:spPr bwMode="auto">
            <a:xfrm>
              <a:off x="848" y="1473"/>
              <a:ext cx="133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70" name="Rectangle 10"/>
            <p:cNvSpPr>
              <a:spLocks noChangeArrowheads="1"/>
            </p:cNvSpPr>
            <p:nvPr/>
          </p:nvSpPr>
          <p:spPr bwMode="auto">
            <a:xfrm>
              <a:off x="599" y="1429"/>
              <a:ext cx="1162" cy="61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Doktor</a:t>
              </a:r>
              <a:r>
                <a:rPr lang="en-US" sz="3100" dirty="0" smtClean="0">
                  <a:solidFill>
                    <a:srgbClr val="000000"/>
                  </a:solidFill>
                  <a:latin typeface="Palatino Linotype" charset="0"/>
                </a:rPr>
                <a:t> </a:t>
              </a:r>
              <a:r>
                <a:rPr lang="en-US" sz="3100" dirty="0" err="1" smtClean="0">
                  <a:solidFill>
                    <a:srgbClr val="000000"/>
                  </a:solidFill>
                  <a:latin typeface="Palatino Linotype" charset="0"/>
                </a:rPr>
                <a:t>ve</a:t>
              </a:r>
              <a:r>
                <a:rPr lang="en-US" sz="3100" dirty="0" smtClean="0">
                  <a:solidFill>
                    <a:srgbClr val="000000"/>
                  </a:solidFill>
                  <a:latin typeface="Palatino Linotype" charset="0"/>
                </a:rPr>
                <a:t> </a:t>
              </a:r>
            </a:p>
            <a:p>
              <a:r>
                <a:rPr lang="en-US" sz="3100" dirty="0" err="1" smtClean="0">
                  <a:solidFill>
                    <a:srgbClr val="000000"/>
                  </a:solidFill>
                  <a:latin typeface="Palatino Linotype" charset="0"/>
                </a:rPr>
                <a:t>hemşireler</a:t>
              </a:r>
              <a:endParaRPr lang="tr-TR" sz="3100" dirty="0">
                <a:solidFill>
                  <a:srgbClr val="000000"/>
                </a:solidFill>
                <a:latin typeface="Palatino Linotype" charset="0"/>
              </a:endParaRPr>
            </a:p>
          </p:txBody>
        </p:sp>
        <p:sp>
          <p:nvSpPr>
            <p:cNvPr id="189451" name="Rectangle 11"/>
            <p:cNvSpPr>
              <a:spLocks noChangeArrowheads="1"/>
            </p:cNvSpPr>
            <p:nvPr/>
          </p:nvSpPr>
          <p:spPr bwMode="auto">
            <a:xfrm>
              <a:off x="2491" y="1473"/>
              <a:ext cx="105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72" name="Rectangle 12"/>
            <p:cNvSpPr>
              <a:spLocks noChangeArrowheads="1"/>
            </p:cNvSpPr>
            <p:nvPr/>
          </p:nvSpPr>
          <p:spPr bwMode="auto">
            <a:xfrm>
              <a:off x="2482" y="1429"/>
              <a:ext cx="1034"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Muayene</a:t>
              </a:r>
              <a:endParaRPr lang="tr-TR" sz="3100" dirty="0">
                <a:solidFill>
                  <a:srgbClr val="000000"/>
                </a:solidFill>
                <a:latin typeface="Palatino Linotype" charset="0"/>
              </a:endParaRPr>
            </a:p>
          </p:txBody>
        </p:sp>
        <p:sp>
          <p:nvSpPr>
            <p:cNvPr id="189453" name="Rectangle 13"/>
            <p:cNvSpPr>
              <a:spLocks noChangeArrowheads="1"/>
            </p:cNvSpPr>
            <p:nvPr/>
          </p:nvSpPr>
          <p:spPr bwMode="auto">
            <a:xfrm>
              <a:off x="3967" y="1473"/>
              <a:ext cx="137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74" name="Rectangle 14"/>
            <p:cNvSpPr>
              <a:spLocks noChangeArrowheads="1"/>
            </p:cNvSpPr>
            <p:nvPr/>
          </p:nvSpPr>
          <p:spPr bwMode="auto">
            <a:xfrm>
              <a:off x="4006" y="1429"/>
              <a:ext cx="1058" cy="6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pPr>
                <a:lnSpc>
                  <a:spcPct val="75000"/>
                </a:lnSpc>
              </a:pPr>
              <a:r>
                <a:rPr lang="en-US" sz="3100" dirty="0" err="1" smtClean="0">
                  <a:solidFill>
                    <a:srgbClr val="000000"/>
                  </a:solidFill>
                  <a:latin typeface="Palatino Linotype" charset="0"/>
                </a:rPr>
                <a:t>Sağlığını</a:t>
              </a:r>
              <a:r>
                <a:rPr lang="en-US" sz="3100" dirty="0" smtClean="0">
                  <a:solidFill>
                    <a:srgbClr val="000000"/>
                  </a:solidFill>
                  <a:latin typeface="Palatino Linotype" charset="0"/>
                </a:rPr>
                <a:t> </a:t>
              </a:r>
            </a:p>
            <a:p>
              <a:pPr>
                <a:lnSpc>
                  <a:spcPct val="75000"/>
                </a:lnSpc>
              </a:pPr>
              <a:r>
                <a:rPr lang="en-US" sz="3100" dirty="0" err="1" smtClean="0">
                  <a:solidFill>
                    <a:srgbClr val="000000"/>
                  </a:solidFill>
                  <a:latin typeface="Palatino Linotype" charset="0"/>
                </a:rPr>
                <a:t>kazanmış</a:t>
              </a:r>
              <a:r>
                <a:rPr lang="en-US" sz="3100" dirty="0" smtClean="0">
                  <a:solidFill>
                    <a:srgbClr val="000000"/>
                  </a:solidFill>
                  <a:latin typeface="Palatino Linotype" charset="0"/>
                </a:rPr>
                <a:t> </a:t>
              </a:r>
            </a:p>
            <a:p>
              <a:pPr>
                <a:lnSpc>
                  <a:spcPct val="75000"/>
                </a:lnSpc>
              </a:pPr>
              <a:r>
                <a:rPr lang="en-US" sz="3100" dirty="0" err="1" smtClean="0">
                  <a:solidFill>
                    <a:srgbClr val="000000"/>
                  </a:solidFill>
                  <a:latin typeface="Palatino Linotype" charset="0"/>
                </a:rPr>
                <a:t>hastalar</a:t>
              </a:r>
              <a:endParaRPr lang="tr-TR" sz="3100" dirty="0">
                <a:solidFill>
                  <a:srgbClr val="000000"/>
                </a:solidFill>
                <a:latin typeface="Palatino Linotype" charset="0"/>
              </a:endParaRPr>
            </a:p>
          </p:txBody>
        </p:sp>
        <p:sp>
          <p:nvSpPr>
            <p:cNvPr id="189455" name="Rectangle 15"/>
            <p:cNvSpPr>
              <a:spLocks noChangeArrowheads="1"/>
            </p:cNvSpPr>
            <p:nvPr/>
          </p:nvSpPr>
          <p:spPr bwMode="auto">
            <a:xfrm>
              <a:off x="848" y="1720"/>
              <a:ext cx="68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76" name="Rectangle 16"/>
            <p:cNvSpPr>
              <a:spLocks noChangeArrowheads="1"/>
            </p:cNvSpPr>
            <p:nvPr/>
          </p:nvSpPr>
          <p:spPr bwMode="auto">
            <a:xfrm>
              <a:off x="419" y="1683"/>
              <a:ext cx="2123" cy="20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6" tIns="44444" rIns="90476" bIns="44444">
              <a:spAutoFit/>
            </a:bodyPr>
            <a:lstStyle/>
            <a:p>
              <a:endParaRPr lang="en-US" sz="3100" dirty="0" smtClean="0">
                <a:solidFill>
                  <a:srgbClr val="000000"/>
                </a:solidFill>
                <a:latin typeface="Palatino Linotype" charset="0"/>
              </a:endParaRPr>
            </a:p>
            <a:p>
              <a:endParaRPr lang="en-US" sz="3100" dirty="0">
                <a:solidFill>
                  <a:srgbClr val="000000"/>
                </a:solidFill>
                <a:latin typeface="Palatino Linotype" charset="0"/>
              </a:endParaRPr>
            </a:p>
            <a:p>
              <a:endParaRPr lang="en-US" sz="3100" dirty="0" smtClean="0">
                <a:solidFill>
                  <a:srgbClr val="000000"/>
                </a:solidFill>
                <a:latin typeface="Palatino Linotype" charset="0"/>
              </a:endParaRPr>
            </a:p>
            <a:p>
              <a:endParaRPr lang="en-US" sz="3100" dirty="0">
                <a:solidFill>
                  <a:srgbClr val="000000"/>
                </a:solidFill>
                <a:latin typeface="Palatino Linotype" charset="0"/>
              </a:endParaRPr>
            </a:p>
            <a:p>
              <a:r>
                <a:rPr lang="tr-TR" sz="3100" dirty="0" smtClean="0">
                  <a:solidFill>
                    <a:srgbClr val="000000"/>
                  </a:solidFill>
                  <a:latin typeface="Palatino Linotype" charset="0"/>
                </a:rPr>
                <a:t>  Hastane binası</a:t>
              </a:r>
            </a:p>
            <a:p>
              <a:r>
                <a:rPr lang="tr-TR" sz="3100" dirty="0" smtClean="0">
                  <a:solidFill>
                    <a:srgbClr val="000000"/>
                  </a:solidFill>
                  <a:latin typeface="Palatino Linotype" charset="0"/>
                </a:rPr>
                <a:t>  Teknolojik    donanım</a:t>
              </a:r>
              <a:endParaRPr lang="tr-TR" sz="3100" dirty="0">
                <a:solidFill>
                  <a:srgbClr val="000000"/>
                </a:solidFill>
                <a:latin typeface="Palatino Linotype" charset="0"/>
              </a:endParaRPr>
            </a:p>
          </p:txBody>
        </p:sp>
        <p:sp>
          <p:nvSpPr>
            <p:cNvPr id="189457" name="Rectangle 17"/>
            <p:cNvSpPr>
              <a:spLocks noChangeArrowheads="1"/>
            </p:cNvSpPr>
            <p:nvPr/>
          </p:nvSpPr>
          <p:spPr bwMode="auto">
            <a:xfrm>
              <a:off x="2491" y="1720"/>
              <a:ext cx="666"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78" name="Rectangle 18"/>
            <p:cNvSpPr>
              <a:spLocks noChangeArrowheads="1"/>
            </p:cNvSpPr>
            <p:nvPr/>
          </p:nvSpPr>
          <p:spPr bwMode="auto">
            <a:xfrm>
              <a:off x="2482" y="1676"/>
              <a:ext cx="1022"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Ameliyat</a:t>
              </a:r>
              <a:endParaRPr lang="tr-TR" sz="3100" dirty="0">
                <a:solidFill>
                  <a:srgbClr val="000000"/>
                </a:solidFill>
                <a:latin typeface="Palatino Linotype" charset="0"/>
              </a:endParaRPr>
            </a:p>
          </p:txBody>
        </p:sp>
        <p:sp>
          <p:nvSpPr>
            <p:cNvPr id="189459" name="Rectangle 19"/>
            <p:cNvSpPr>
              <a:spLocks noChangeArrowheads="1"/>
            </p:cNvSpPr>
            <p:nvPr/>
          </p:nvSpPr>
          <p:spPr bwMode="auto">
            <a:xfrm>
              <a:off x="848" y="1967"/>
              <a:ext cx="1447"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80" name="Rectangle 20"/>
            <p:cNvSpPr>
              <a:spLocks noChangeArrowheads="1"/>
            </p:cNvSpPr>
            <p:nvPr/>
          </p:nvSpPr>
          <p:spPr bwMode="auto">
            <a:xfrm>
              <a:off x="542" y="2106"/>
              <a:ext cx="2376"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6" tIns="44444" rIns="90476" bIns="44444">
              <a:spAutoFit/>
            </a:bodyPr>
            <a:lstStyle/>
            <a:p>
              <a:r>
                <a:rPr lang="en-US" sz="3100" dirty="0" err="1" smtClean="0">
                  <a:solidFill>
                    <a:srgbClr val="000000"/>
                  </a:solidFill>
                  <a:latin typeface="Palatino Linotype" charset="0"/>
                </a:rPr>
                <a:t>Medikal</a:t>
              </a:r>
              <a:r>
                <a:rPr lang="en-US" sz="3100" dirty="0" smtClean="0">
                  <a:solidFill>
                    <a:srgbClr val="000000"/>
                  </a:solidFill>
                  <a:latin typeface="Palatino Linotype" charset="0"/>
                </a:rPr>
                <a:t> </a:t>
              </a:r>
              <a:r>
                <a:rPr lang="en-US" sz="3100" dirty="0" err="1" smtClean="0">
                  <a:solidFill>
                    <a:srgbClr val="000000"/>
                  </a:solidFill>
                  <a:latin typeface="Palatino Linotype" charset="0"/>
                </a:rPr>
                <a:t>malzemeler</a:t>
              </a:r>
              <a:endParaRPr lang="tr-TR" sz="3100" dirty="0">
                <a:solidFill>
                  <a:srgbClr val="000000"/>
                </a:solidFill>
                <a:latin typeface="Palatino Linotype" charset="0"/>
              </a:endParaRPr>
            </a:p>
          </p:txBody>
        </p:sp>
        <p:sp>
          <p:nvSpPr>
            <p:cNvPr id="189461" name="Rectangle 21"/>
            <p:cNvSpPr>
              <a:spLocks noChangeArrowheads="1"/>
            </p:cNvSpPr>
            <p:nvPr/>
          </p:nvSpPr>
          <p:spPr bwMode="auto">
            <a:xfrm>
              <a:off x="2491" y="1967"/>
              <a:ext cx="89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82" name="Rectangle 22"/>
            <p:cNvSpPr>
              <a:spLocks noChangeArrowheads="1"/>
            </p:cNvSpPr>
            <p:nvPr/>
          </p:nvSpPr>
          <p:spPr bwMode="auto">
            <a:xfrm>
              <a:off x="2482" y="1923"/>
              <a:ext cx="777"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Tedavi</a:t>
              </a:r>
              <a:endParaRPr lang="tr-TR" sz="3100" dirty="0">
                <a:solidFill>
                  <a:srgbClr val="000000"/>
                </a:solidFill>
                <a:latin typeface="Palatino Linotype" charset="0"/>
              </a:endParaRPr>
            </a:p>
          </p:txBody>
        </p:sp>
        <p:sp>
          <p:nvSpPr>
            <p:cNvPr id="189463" name="Rectangle 23"/>
            <p:cNvSpPr>
              <a:spLocks noChangeArrowheads="1"/>
            </p:cNvSpPr>
            <p:nvPr/>
          </p:nvSpPr>
          <p:spPr bwMode="auto">
            <a:xfrm>
              <a:off x="848" y="2213"/>
              <a:ext cx="912"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84" name="Rectangle 24"/>
            <p:cNvSpPr>
              <a:spLocks noChangeArrowheads="1"/>
            </p:cNvSpPr>
            <p:nvPr/>
          </p:nvSpPr>
          <p:spPr bwMode="auto">
            <a:xfrm>
              <a:off x="599" y="2168"/>
              <a:ext cx="104"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100" dirty="0">
                <a:solidFill>
                  <a:srgbClr val="000000"/>
                </a:solidFill>
                <a:latin typeface="Palatino Linotype" charset="0"/>
              </a:endParaRPr>
            </a:p>
          </p:txBody>
        </p:sp>
        <p:sp>
          <p:nvSpPr>
            <p:cNvPr id="189465" name="Rectangle 25"/>
            <p:cNvSpPr>
              <a:spLocks noChangeArrowheads="1"/>
            </p:cNvSpPr>
            <p:nvPr/>
          </p:nvSpPr>
          <p:spPr bwMode="auto">
            <a:xfrm>
              <a:off x="2491" y="2213"/>
              <a:ext cx="923"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86" name="Rectangle 26"/>
            <p:cNvSpPr>
              <a:spLocks noChangeArrowheads="1"/>
            </p:cNvSpPr>
            <p:nvPr/>
          </p:nvSpPr>
          <p:spPr bwMode="auto">
            <a:xfrm>
              <a:off x="2482" y="2168"/>
              <a:ext cx="744"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Bakım</a:t>
              </a:r>
              <a:r>
                <a:rPr lang="en-US" sz="3100" dirty="0" smtClean="0">
                  <a:solidFill>
                    <a:srgbClr val="000000"/>
                  </a:solidFill>
                  <a:latin typeface="Palatino Linotype" charset="0"/>
                </a:rPr>
                <a:t> </a:t>
              </a:r>
              <a:endParaRPr lang="tr-TR" sz="3100" dirty="0">
                <a:solidFill>
                  <a:srgbClr val="000000"/>
                </a:solidFill>
                <a:latin typeface="Palatino Linotype" charset="0"/>
              </a:endParaRPr>
            </a:p>
          </p:txBody>
        </p:sp>
        <p:sp>
          <p:nvSpPr>
            <p:cNvPr id="189467" name="Rectangle 27"/>
            <p:cNvSpPr>
              <a:spLocks noChangeArrowheads="1"/>
            </p:cNvSpPr>
            <p:nvPr/>
          </p:nvSpPr>
          <p:spPr bwMode="auto">
            <a:xfrm>
              <a:off x="848" y="2459"/>
              <a:ext cx="1062"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88" name="Rectangle 28"/>
            <p:cNvSpPr>
              <a:spLocks noChangeArrowheads="1"/>
            </p:cNvSpPr>
            <p:nvPr/>
          </p:nvSpPr>
          <p:spPr bwMode="auto">
            <a:xfrm>
              <a:off x="542" y="2415"/>
              <a:ext cx="1528"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6" tIns="44444" rIns="90476" bIns="44444">
              <a:spAutoFit/>
            </a:bodyPr>
            <a:lstStyle/>
            <a:p>
              <a:r>
                <a:rPr lang="en-US" sz="3100" dirty="0" err="1" smtClean="0">
                  <a:solidFill>
                    <a:srgbClr val="000000"/>
                  </a:solidFill>
                  <a:latin typeface="Palatino Linotype" charset="0"/>
                </a:rPr>
                <a:t>Laboratuarlar</a:t>
              </a:r>
              <a:r>
                <a:rPr lang="en-US" sz="3100" dirty="0" smtClean="0">
                  <a:solidFill>
                    <a:srgbClr val="000000"/>
                  </a:solidFill>
                  <a:latin typeface="Palatino Linotype" charset="0"/>
                </a:rPr>
                <a:t> </a:t>
              </a:r>
              <a:endParaRPr lang="tr-TR" sz="3100" dirty="0">
                <a:solidFill>
                  <a:srgbClr val="000000"/>
                </a:solidFill>
                <a:latin typeface="Palatino Linotype" charset="0"/>
              </a:endParaRPr>
            </a:p>
          </p:txBody>
        </p:sp>
        <p:sp>
          <p:nvSpPr>
            <p:cNvPr id="189469" name="Rectangle 29"/>
            <p:cNvSpPr>
              <a:spLocks noChangeArrowheads="1"/>
            </p:cNvSpPr>
            <p:nvPr/>
          </p:nvSpPr>
          <p:spPr bwMode="auto">
            <a:xfrm>
              <a:off x="2491" y="2459"/>
              <a:ext cx="69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5390" name="Rectangle 30"/>
            <p:cNvSpPr>
              <a:spLocks noChangeArrowheads="1"/>
            </p:cNvSpPr>
            <p:nvPr/>
          </p:nvSpPr>
          <p:spPr bwMode="auto">
            <a:xfrm>
              <a:off x="2482" y="2415"/>
              <a:ext cx="736" cy="3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000000"/>
                  </a:solidFill>
                  <a:latin typeface="Palatino Linotype" charset="0"/>
                </a:rPr>
                <a:t>Terapi</a:t>
              </a:r>
              <a:r>
                <a:rPr lang="en-US" sz="3100" dirty="0" smtClean="0">
                  <a:solidFill>
                    <a:srgbClr val="000000"/>
                  </a:solidFill>
                  <a:latin typeface="Palatino Linotype" charset="0"/>
                </a:rPr>
                <a:t> </a:t>
              </a:r>
              <a:endParaRPr lang="tr-TR" sz="3100" dirty="0">
                <a:solidFill>
                  <a:srgbClr val="000000"/>
                </a:solidFill>
                <a:latin typeface="Palatino Linotype" charset="0"/>
              </a:endParaRPr>
            </a:p>
          </p:txBody>
        </p:sp>
      </p:grpSp>
      <p:sp>
        <p:nvSpPr>
          <p:cNvPr id="189471" name="Line 31"/>
          <p:cNvSpPr>
            <a:spLocks noChangeShapeType="1"/>
          </p:cNvSpPr>
          <p:nvPr/>
        </p:nvSpPr>
        <p:spPr bwMode="auto">
          <a:xfrm>
            <a:off x="890765" y="2811576"/>
            <a:ext cx="7535333"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100008" tIns="50004" rIns="100008" bIns="50004"/>
          <a:lstStyle/>
          <a:p>
            <a:pPr eaLnBrk="1" hangingPunct="1">
              <a:defRPr/>
            </a:pPr>
            <a:endParaRPr lang="tr-TR">
              <a:latin typeface="Arial" panose="020B0604020202020204" pitchFamily="34" charset="0"/>
              <a:ea typeface="+mn-ea"/>
            </a:endParaRPr>
          </a:p>
        </p:txBody>
      </p:sp>
      <p:sp>
        <p:nvSpPr>
          <p:cNvPr id="15368" name="Text Box 32"/>
          <p:cNvSpPr txBox="1">
            <a:spLocks noChangeArrowheads="1"/>
          </p:cNvSpPr>
          <p:nvPr/>
        </p:nvSpPr>
        <p:spPr bwMode="auto">
          <a:xfrm>
            <a:off x="139348" y="916782"/>
            <a:ext cx="201941" cy="5010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9994" tIns="49997" rIns="99994" bIns="49997">
            <a:spAutoFit/>
          </a:bodyPr>
          <a:lstStyle>
            <a:lvl1pPr>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1pPr>
            <a:lvl2pPr marL="742950" indent="-28575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2pPr>
            <a:lvl3pPr marL="11430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3pPr>
            <a:lvl4pPr marL="16002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4pPr>
            <a:lvl5pPr marL="2057400" indent="-228600">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5pPr>
            <a:lvl6pPr marL="25146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6pPr>
            <a:lvl7pPr marL="29718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7pPr>
            <a:lvl8pPr marL="34290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8pPr>
            <a:lvl9pPr marL="3886200" indent="-228600" eaLnBrk="0" fontAlgn="base" hangingPunct="0">
              <a:spcBef>
                <a:spcPct val="0"/>
              </a:spcBef>
              <a:spcAft>
                <a:spcPct val="0"/>
              </a:spcAft>
              <a:defRPr sz="3600" b="1" i="1">
                <a:solidFill>
                  <a:srgbClr val="FFCCCC"/>
                </a:solidFill>
                <a:effectDag name="">
                  <a:cont type="tree" name="">
                    <a:effect ref="fillLine"/>
                    <a:outerShdw dist="38100" dir="13500000" algn="br">
                      <a:srgbClr val="FFDDDD"/>
                    </a:outerShdw>
                  </a:cont>
                  <a:cont type="tree" name="">
                    <a:effect ref="fillLine"/>
                    <a:outerShdw dist="38100" dir="2700000" algn="tl">
                      <a:srgbClr val="997A7A"/>
                    </a:outerShdw>
                  </a:cont>
                  <a:effect ref="fillLine"/>
                </a:effectDag>
                <a:latin typeface="Arial" charset="0"/>
                <a:ea typeface="ＭＳ Ｐゴシック" charset="0"/>
              </a:defRPr>
            </a:lvl9pPr>
          </a:lstStyle>
          <a:p>
            <a:endParaRPr lang="tr-TR" sz="2600" b="0" i="0">
              <a:solidFill>
                <a:schemeClr val="tx1"/>
              </a:solidFill>
              <a:effectLst/>
              <a:latin typeface="Arial Narrow" charset="0"/>
            </a:endParaRPr>
          </a:p>
        </p:txBody>
      </p:sp>
      <p:sp>
        <p:nvSpPr>
          <p:cNvPr id="4" name="Title 3"/>
          <p:cNvSpPr>
            <a:spLocks noGrp="1"/>
          </p:cNvSpPr>
          <p:nvPr>
            <p:ph type="title"/>
          </p:nvPr>
        </p:nvSpPr>
        <p:spPr/>
        <p:txBody>
          <a:bodyPr/>
          <a:lstStyle/>
          <a:p>
            <a:r>
              <a:rPr lang="en-US" dirty="0" err="1" smtClean="0">
                <a:latin typeface="+mn-lt"/>
              </a:rPr>
              <a:t>Bir</a:t>
            </a:r>
            <a:r>
              <a:rPr lang="en-US" dirty="0" smtClean="0">
                <a:latin typeface="+mn-lt"/>
              </a:rPr>
              <a:t> </a:t>
            </a:r>
            <a:r>
              <a:rPr lang="en-US" dirty="0" err="1" smtClean="0">
                <a:latin typeface="+mn-lt"/>
              </a:rPr>
              <a:t>Hastane</a:t>
            </a:r>
            <a:r>
              <a:rPr lang="en-US" dirty="0" smtClean="0">
                <a:latin typeface="+mn-lt"/>
              </a:rPr>
              <a:t> </a:t>
            </a:r>
            <a:r>
              <a:rPr lang="en-US" dirty="0" err="1" smtClean="0">
                <a:latin typeface="+mn-lt"/>
              </a:rPr>
              <a:t>İçin</a:t>
            </a:r>
            <a:endParaRPr lang="en-US" dirty="0">
              <a:latin typeface="+mn-lt"/>
            </a:endParaRPr>
          </a:p>
        </p:txBody>
      </p:sp>
      <p:sp>
        <p:nvSpPr>
          <p:cNvPr id="5" name="Content Placeholder 4"/>
          <p:cNvSpPr>
            <a:spLocks noGrp="1"/>
          </p:cNvSpPr>
          <p:nvPr>
            <p:ph idx="1"/>
          </p:nvPr>
        </p:nvSpPr>
        <p:spPr>
          <a:xfrm>
            <a:off x="684388" y="1844824"/>
            <a:ext cx="8002411" cy="4032449"/>
          </a:xfrm>
        </p:spPr>
        <p:txBody>
          <a:bodyPr/>
          <a:lstStyle/>
          <a:p>
            <a:pPr marL="0" indent="0">
              <a:buNone/>
            </a:pPr>
            <a:endParaRPr lang="en-US" dirty="0"/>
          </a:p>
        </p:txBody>
      </p:sp>
    </p:spTree>
    <p:extLst>
      <p:ext uri="{BB962C8B-B14F-4D97-AF65-F5344CB8AC3E}">
        <p14:creationId xmlns:p14="http://schemas.microsoft.com/office/powerpoint/2010/main" val="60142594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4" name="Rectangle 4"/>
          <p:cNvSpPr>
            <a:spLocks noChangeArrowheads="1"/>
          </p:cNvSpPr>
          <p:nvPr/>
        </p:nvSpPr>
        <p:spPr bwMode="auto">
          <a:xfrm>
            <a:off x="-112889" y="244929"/>
            <a:ext cx="10147653" cy="6191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100008" tIns="50004" rIns="100008" bIns="50004" anchor="ctr"/>
          <a:lstStyle/>
          <a:p>
            <a:pPr eaLnBrk="1" hangingPunct="1">
              <a:defRPr/>
            </a:pPr>
            <a:endParaRPr lang="tr-TR">
              <a:latin typeface="Arial" panose="020B0604020202020204" pitchFamily="34" charset="0"/>
              <a:ea typeface="+mn-ea"/>
            </a:endParaRPr>
          </a:p>
        </p:txBody>
      </p:sp>
      <p:grpSp>
        <p:nvGrpSpPr>
          <p:cNvPr id="16388" name="Group 7"/>
          <p:cNvGrpSpPr>
            <a:grpSpLocks/>
          </p:cNvGrpSpPr>
          <p:nvPr/>
        </p:nvGrpSpPr>
        <p:grpSpPr bwMode="auto">
          <a:xfrm>
            <a:off x="0" y="1704295"/>
            <a:ext cx="9421086" cy="5094372"/>
            <a:chOff x="156" y="1104"/>
            <a:chExt cx="5576" cy="2883"/>
          </a:xfrm>
        </p:grpSpPr>
        <p:sp>
          <p:nvSpPr>
            <p:cNvPr id="204808" name="Rectangle 8"/>
            <p:cNvSpPr>
              <a:spLocks noChangeArrowheads="1"/>
            </p:cNvSpPr>
            <p:nvPr/>
          </p:nvSpPr>
          <p:spPr bwMode="auto">
            <a:xfrm>
              <a:off x="892" y="1162"/>
              <a:ext cx="1243" cy="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390" name="Rectangle 9"/>
            <p:cNvSpPr>
              <a:spLocks noChangeArrowheads="1"/>
            </p:cNvSpPr>
            <p:nvPr/>
          </p:nvSpPr>
          <p:spPr bwMode="auto">
            <a:xfrm>
              <a:off x="672" y="1104"/>
              <a:ext cx="850" cy="32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98142A"/>
                  </a:solidFill>
                  <a:latin typeface="Palatino Linotype" charset="0"/>
                </a:rPr>
                <a:t>Üretim</a:t>
              </a:r>
              <a:endParaRPr lang="tr-TR" sz="3100" dirty="0">
                <a:solidFill>
                  <a:srgbClr val="98142A"/>
                </a:solidFill>
                <a:latin typeface="Palatino Linotype" charset="0"/>
              </a:endParaRPr>
            </a:p>
          </p:txBody>
        </p:sp>
        <p:sp>
          <p:nvSpPr>
            <p:cNvPr id="204810" name="Rectangle 10"/>
            <p:cNvSpPr>
              <a:spLocks noChangeArrowheads="1"/>
            </p:cNvSpPr>
            <p:nvPr/>
          </p:nvSpPr>
          <p:spPr bwMode="auto">
            <a:xfrm>
              <a:off x="3576" y="1162"/>
              <a:ext cx="1116" cy="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392" name="Rectangle 11"/>
            <p:cNvSpPr>
              <a:spLocks noChangeArrowheads="1"/>
            </p:cNvSpPr>
            <p:nvPr/>
          </p:nvSpPr>
          <p:spPr bwMode="auto">
            <a:xfrm>
              <a:off x="3455" y="1104"/>
              <a:ext cx="768" cy="32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3100" dirty="0" err="1" smtClean="0">
                  <a:solidFill>
                    <a:srgbClr val="98142A"/>
                  </a:solidFill>
                  <a:latin typeface="Palatino Linotype" charset="0"/>
                </a:rPr>
                <a:t>Örnek</a:t>
              </a:r>
              <a:endParaRPr lang="tr-TR" sz="3100" dirty="0">
                <a:solidFill>
                  <a:srgbClr val="98142A"/>
                </a:solidFill>
                <a:latin typeface="Palatino Linotype" charset="0"/>
              </a:endParaRPr>
            </a:p>
          </p:txBody>
        </p:sp>
        <p:grpSp>
          <p:nvGrpSpPr>
            <p:cNvPr id="16393" name="Group 12"/>
            <p:cNvGrpSpPr>
              <a:grpSpLocks/>
            </p:cNvGrpSpPr>
            <p:nvPr/>
          </p:nvGrpSpPr>
          <p:grpSpPr bwMode="auto">
            <a:xfrm>
              <a:off x="432" y="1442"/>
              <a:ext cx="5300" cy="2545"/>
              <a:chOff x="433" y="1384"/>
              <a:chExt cx="5300" cy="2545"/>
            </a:xfrm>
          </p:grpSpPr>
          <p:sp>
            <p:nvSpPr>
              <p:cNvPr id="204813" name="Rectangle 13"/>
              <p:cNvSpPr>
                <a:spLocks noChangeArrowheads="1"/>
              </p:cNvSpPr>
              <p:nvPr/>
            </p:nvSpPr>
            <p:spPr bwMode="auto">
              <a:xfrm>
                <a:off x="490" y="1399"/>
                <a:ext cx="1478"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00" name="Rectangle 14"/>
              <p:cNvSpPr>
                <a:spLocks noChangeArrowheads="1"/>
              </p:cNvSpPr>
              <p:nvPr/>
            </p:nvSpPr>
            <p:spPr bwMode="auto">
              <a:xfrm>
                <a:off x="433" y="1384"/>
                <a:ext cx="1119"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Ürün</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Üretimi</a:t>
                </a:r>
                <a:r>
                  <a:rPr lang="en-US" sz="2200" dirty="0" smtClean="0">
                    <a:solidFill>
                      <a:srgbClr val="000000"/>
                    </a:solidFill>
                    <a:latin typeface="Palatino Linotype" charset="0"/>
                  </a:rPr>
                  <a:t> </a:t>
                </a:r>
                <a:endParaRPr lang="tr-TR" sz="2200" dirty="0">
                  <a:solidFill>
                    <a:srgbClr val="000000"/>
                  </a:solidFill>
                  <a:latin typeface="Palatino Linotype" charset="0"/>
                </a:endParaRPr>
              </a:p>
            </p:txBody>
          </p:sp>
          <p:sp>
            <p:nvSpPr>
              <p:cNvPr id="204815" name="Rectangle 15"/>
              <p:cNvSpPr>
                <a:spLocks noChangeArrowheads="1"/>
              </p:cNvSpPr>
              <p:nvPr/>
            </p:nvSpPr>
            <p:spPr bwMode="auto">
              <a:xfrm>
                <a:off x="2634" y="1399"/>
                <a:ext cx="2566"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02" name="Rectangle 16"/>
              <p:cNvSpPr>
                <a:spLocks noChangeArrowheads="1"/>
              </p:cNvSpPr>
              <p:nvPr/>
            </p:nvSpPr>
            <p:spPr bwMode="auto">
              <a:xfrm>
                <a:off x="2577" y="1384"/>
                <a:ext cx="3041"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tr-TR" sz="2200" dirty="0" smtClean="0">
                    <a:solidFill>
                      <a:srgbClr val="000000"/>
                    </a:solidFill>
                    <a:latin typeface="Palatino Linotype" charset="0"/>
                  </a:rPr>
                  <a:t>Ç</a:t>
                </a:r>
                <a:r>
                  <a:rPr lang="en-US" sz="2200" dirty="0" err="1" smtClean="0">
                    <a:solidFill>
                      <a:srgbClr val="000000"/>
                    </a:solidFill>
                    <a:latin typeface="Palatino Linotype" charset="0"/>
                  </a:rPr>
                  <a:t>iftçilik</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inşaat</a:t>
                </a:r>
                <a:r>
                  <a:rPr lang="en-US" sz="2200" dirty="0" smtClean="0">
                    <a:solidFill>
                      <a:srgbClr val="000000"/>
                    </a:solidFill>
                    <a:latin typeface="Palatino Linotype" charset="0"/>
                  </a:rPr>
                  <a:t>, her </a:t>
                </a:r>
                <a:r>
                  <a:rPr lang="en-US" sz="2200" dirty="0" err="1" smtClean="0">
                    <a:solidFill>
                      <a:srgbClr val="000000"/>
                    </a:solidFill>
                    <a:latin typeface="Palatino Linotype" charset="0"/>
                  </a:rPr>
                  <a:t>tür</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materyal</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üretim</a:t>
                </a:r>
                <a:endParaRPr lang="tr-TR" sz="2200" dirty="0">
                  <a:solidFill>
                    <a:srgbClr val="000000"/>
                  </a:solidFill>
                  <a:latin typeface="Palatino Linotype" charset="0"/>
                </a:endParaRPr>
              </a:p>
            </p:txBody>
          </p:sp>
          <p:sp>
            <p:nvSpPr>
              <p:cNvPr id="16403" name="Rectangle 17"/>
              <p:cNvSpPr>
                <a:spLocks noChangeArrowheads="1"/>
              </p:cNvSpPr>
              <p:nvPr/>
            </p:nvSpPr>
            <p:spPr bwMode="auto">
              <a:xfrm>
                <a:off x="5097" y="1384"/>
                <a:ext cx="108" cy="3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3500" dirty="0">
                  <a:latin typeface="Arial Narrow" charset="0"/>
                </a:endParaRPr>
              </a:p>
            </p:txBody>
          </p:sp>
          <p:sp>
            <p:nvSpPr>
              <p:cNvPr id="204818" name="Rectangle 18"/>
              <p:cNvSpPr>
                <a:spLocks noChangeArrowheads="1"/>
              </p:cNvSpPr>
              <p:nvPr/>
            </p:nvSpPr>
            <p:spPr bwMode="auto">
              <a:xfrm>
                <a:off x="2634" y="1629"/>
                <a:ext cx="2803"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05" name="Rectangle 19"/>
              <p:cNvSpPr>
                <a:spLocks noChangeArrowheads="1"/>
              </p:cNvSpPr>
              <p:nvPr/>
            </p:nvSpPr>
            <p:spPr bwMode="auto">
              <a:xfrm>
                <a:off x="2577" y="1614"/>
                <a:ext cx="108"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2200" dirty="0">
                  <a:solidFill>
                    <a:srgbClr val="000000"/>
                  </a:solidFill>
                  <a:latin typeface="Palatino Linotype" charset="0"/>
                </a:endParaRPr>
              </a:p>
            </p:txBody>
          </p:sp>
          <p:sp>
            <p:nvSpPr>
              <p:cNvPr id="204820" name="Rectangle 20"/>
              <p:cNvSpPr>
                <a:spLocks noChangeArrowheads="1"/>
              </p:cNvSpPr>
              <p:nvPr/>
            </p:nvSpPr>
            <p:spPr bwMode="auto">
              <a:xfrm>
                <a:off x="490" y="1860"/>
                <a:ext cx="1957"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07" name="Rectangle 21"/>
              <p:cNvSpPr>
                <a:spLocks noChangeArrowheads="1"/>
              </p:cNvSpPr>
              <p:nvPr/>
            </p:nvSpPr>
            <p:spPr bwMode="auto">
              <a:xfrm>
                <a:off x="433" y="1845"/>
                <a:ext cx="928" cy="4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Depolama</a:t>
                </a:r>
                <a:r>
                  <a:rPr lang="en-US" sz="2200" dirty="0" smtClean="0">
                    <a:solidFill>
                      <a:srgbClr val="000000"/>
                    </a:solidFill>
                    <a:latin typeface="Palatino Linotype" charset="0"/>
                  </a:rPr>
                  <a:t>/</a:t>
                </a:r>
                <a:endParaRPr lang="tr-TR" sz="2200" dirty="0">
                  <a:solidFill>
                    <a:srgbClr val="000000"/>
                  </a:solidFill>
                  <a:latin typeface="Palatino Linotype" charset="0"/>
                </a:endParaRPr>
              </a:p>
              <a:p>
                <a:r>
                  <a:rPr lang="en-US" sz="2200" dirty="0" err="1" smtClean="0">
                    <a:solidFill>
                      <a:srgbClr val="000000"/>
                    </a:solidFill>
                    <a:latin typeface="Palatino Linotype" charset="0"/>
                  </a:rPr>
                  <a:t>Taşıma</a:t>
                </a:r>
                <a:endParaRPr lang="tr-TR" sz="2200" dirty="0">
                  <a:solidFill>
                    <a:srgbClr val="000000"/>
                  </a:solidFill>
                  <a:latin typeface="Palatino Linotype" charset="0"/>
                </a:endParaRPr>
              </a:p>
            </p:txBody>
          </p:sp>
          <p:sp>
            <p:nvSpPr>
              <p:cNvPr id="204822" name="Rectangle 22"/>
              <p:cNvSpPr>
                <a:spLocks noChangeArrowheads="1"/>
              </p:cNvSpPr>
              <p:nvPr/>
            </p:nvSpPr>
            <p:spPr bwMode="auto">
              <a:xfrm>
                <a:off x="2634" y="1860"/>
                <a:ext cx="2364" cy="2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09" name="Rectangle 23"/>
              <p:cNvSpPr>
                <a:spLocks noChangeArrowheads="1"/>
              </p:cNvSpPr>
              <p:nvPr/>
            </p:nvSpPr>
            <p:spPr bwMode="auto">
              <a:xfrm>
                <a:off x="2437" y="1845"/>
                <a:ext cx="3296" cy="4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square" lIns="90476" tIns="44444" rIns="90476" bIns="44444">
                <a:spAutoFit/>
              </a:bodyPr>
              <a:lstStyle/>
              <a:p>
                <a:r>
                  <a:rPr lang="en-US" sz="2200" dirty="0" smtClean="0">
                    <a:solidFill>
                      <a:srgbClr val="000000"/>
                    </a:solidFill>
                    <a:latin typeface="Palatino Linotype" charset="0"/>
                  </a:rPr>
                  <a:t>    </a:t>
                </a:r>
                <a:r>
                  <a:rPr lang="en-US" sz="2200" dirty="0" err="1" smtClean="0">
                    <a:solidFill>
                      <a:srgbClr val="000000"/>
                    </a:solidFill>
                    <a:latin typeface="Palatino Linotype" charset="0"/>
                  </a:rPr>
                  <a:t>Kargo</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lojistik</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taşımacılık,ulaştırma</a:t>
                </a:r>
                <a:r>
                  <a:rPr lang="en-US" sz="2200" dirty="0" smtClean="0">
                    <a:solidFill>
                      <a:srgbClr val="000000"/>
                    </a:solidFill>
                    <a:latin typeface="Palatino Linotype" charset="0"/>
                  </a:rPr>
                  <a:t>,</a:t>
                </a:r>
              </a:p>
              <a:p>
                <a:r>
                  <a:rPr lang="en-US" sz="2200" dirty="0" smtClean="0">
                    <a:solidFill>
                      <a:srgbClr val="000000"/>
                    </a:solidFill>
                    <a:latin typeface="Palatino Linotype" charset="0"/>
                  </a:rPr>
                  <a:t>    </a:t>
                </a:r>
                <a:r>
                  <a:rPr lang="en-US" sz="2200" dirty="0" err="1" smtClean="0">
                    <a:solidFill>
                      <a:srgbClr val="000000"/>
                    </a:solidFill>
                    <a:latin typeface="Palatino Linotype" charset="0"/>
                  </a:rPr>
                  <a:t>oteller</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havayolu</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şirketleri</a:t>
                </a:r>
                <a:endParaRPr lang="tr-TR" sz="2200" dirty="0">
                  <a:solidFill>
                    <a:srgbClr val="000000"/>
                  </a:solidFill>
                  <a:latin typeface="Palatino Linotype" charset="0"/>
                </a:endParaRPr>
              </a:p>
            </p:txBody>
          </p:sp>
          <p:sp>
            <p:nvSpPr>
              <p:cNvPr id="204824" name="Rectangle 24"/>
              <p:cNvSpPr>
                <a:spLocks noChangeArrowheads="1"/>
              </p:cNvSpPr>
              <p:nvPr/>
            </p:nvSpPr>
            <p:spPr bwMode="auto">
              <a:xfrm>
                <a:off x="2634" y="2089"/>
                <a:ext cx="250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204826" name="Rectangle 26"/>
              <p:cNvSpPr>
                <a:spLocks noChangeArrowheads="1"/>
              </p:cNvSpPr>
              <p:nvPr/>
            </p:nvSpPr>
            <p:spPr bwMode="auto">
              <a:xfrm>
                <a:off x="2634" y="2319"/>
                <a:ext cx="1221"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13" name="Rectangle 27"/>
              <p:cNvSpPr>
                <a:spLocks noChangeArrowheads="1"/>
              </p:cNvSpPr>
              <p:nvPr/>
            </p:nvSpPr>
            <p:spPr bwMode="auto">
              <a:xfrm>
                <a:off x="2577" y="2305"/>
                <a:ext cx="108"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2200" dirty="0">
                  <a:solidFill>
                    <a:srgbClr val="000000"/>
                  </a:solidFill>
                  <a:latin typeface="Palatino Linotype" charset="0"/>
                </a:endParaRPr>
              </a:p>
            </p:txBody>
          </p:sp>
          <p:sp>
            <p:nvSpPr>
              <p:cNvPr id="204828" name="Rectangle 28"/>
              <p:cNvSpPr>
                <a:spLocks noChangeArrowheads="1"/>
              </p:cNvSpPr>
              <p:nvPr/>
            </p:nvSpPr>
            <p:spPr bwMode="auto">
              <a:xfrm>
                <a:off x="490" y="2550"/>
                <a:ext cx="84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15" name="Rectangle 29"/>
              <p:cNvSpPr>
                <a:spLocks noChangeArrowheads="1"/>
              </p:cNvSpPr>
              <p:nvPr/>
            </p:nvSpPr>
            <p:spPr bwMode="auto">
              <a:xfrm>
                <a:off x="433" y="2536"/>
                <a:ext cx="1017"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Değiş</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Tokuş</a:t>
                </a:r>
                <a:endParaRPr lang="tr-TR" sz="2200" dirty="0">
                  <a:solidFill>
                    <a:srgbClr val="000000"/>
                  </a:solidFill>
                  <a:latin typeface="Palatino Linotype" charset="0"/>
                </a:endParaRPr>
              </a:p>
            </p:txBody>
          </p:sp>
          <p:sp>
            <p:nvSpPr>
              <p:cNvPr id="204830" name="Rectangle 30"/>
              <p:cNvSpPr>
                <a:spLocks noChangeArrowheads="1"/>
              </p:cNvSpPr>
              <p:nvPr/>
            </p:nvSpPr>
            <p:spPr bwMode="auto">
              <a:xfrm>
                <a:off x="2634" y="2550"/>
                <a:ext cx="2687"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17" name="Rectangle 31"/>
              <p:cNvSpPr>
                <a:spLocks noChangeArrowheads="1"/>
              </p:cNvSpPr>
              <p:nvPr/>
            </p:nvSpPr>
            <p:spPr bwMode="auto">
              <a:xfrm>
                <a:off x="2577" y="2536"/>
                <a:ext cx="2910"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Perakencelik</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mağazacılık</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bankacılık</a:t>
                </a:r>
                <a:r>
                  <a:rPr lang="en-US" sz="2200" dirty="0" smtClean="0">
                    <a:solidFill>
                      <a:srgbClr val="000000"/>
                    </a:solidFill>
                    <a:latin typeface="Palatino Linotype" charset="0"/>
                  </a:rPr>
                  <a:t>,</a:t>
                </a:r>
                <a:endParaRPr lang="tr-TR" sz="2200" dirty="0">
                  <a:solidFill>
                    <a:srgbClr val="000000"/>
                  </a:solidFill>
                  <a:latin typeface="Palatino Linotype" charset="0"/>
                </a:endParaRPr>
              </a:p>
            </p:txBody>
          </p:sp>
          <p:sp>
            <p:nvSpPr>
              <p:cNvPr id="204832" name="Rectangle 32"/>
              <p:cNvSpPr>
                <a:spLocks noChangeArrowheads="1"/>
              </p:cNvSpPr>
              <p:nvPr/>
            </p:nvSpPr>
            <p:spPr bwMode="auto">
              <a:xfrm>
                <a:off x="2634" y="2781"/>
                <a:ext cx="2493"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19" name="Rectangle 33"/>
              <p:cNvSpPr>
                <a:spLocks noChangeArrowheads="1"/>
              </p:cNvSpPr>
              <p:nvPr/>
            </p:nvSpPr>
            <p:spPr bwMode="auto">
              <a:xfrm>
                <a:off x="2577" y="2766"/>
                <a:ext cx="2240"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kiralama</a:t>
                </a:r>
                <a:r>
                  <a:rPr lang="en-US" sz="2200" dirty="0" smtClean="0">
                    <a:solidFill>
                      <a:srgbClr val="000000"/>
                    </a:solidFill>
                    <a:latin typeface="Palatino Linotype" charset="0"/>
                  </a:rPr>
                  <a:t>, leasing, </a:t>
                </a:r>
                <a:r>
                  <a:rPr lang="en-US" sz="2200" dirty="0" err="1" smtClean="0">
                    <a:solidFill>
                      <a:srgbClr val="000000"/>
                    </a:solidFill>
                    <a:latin typeface="Palatino Linotype" charset="0"/>
                  </a:rPr>
                  <a:t>yeme</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içme</a:t>
                </a:r>
                <a:endParaRPr lang="tr-TR" sz="2200" dirty="0">
                  <a:solidFill>
                    <a:srgbClr val="000000"/>
                  </a:solidFill>
                  <a:latin typeface="Palatino Linotype" charset="0"/>
                </a:endParaRPr>
              </a:p>
            </p:txBody>
          </p:sp>
          <p:sp>
            <p:nvSpPr>
              <p:cNvPr id="204834" name="Rectangle 34"/>
              <p:cNvSpPr>
                <a:spLocks noChangeArrowheads="1"/>
              </p:cNvSpPr>
              <p:nvPr/>
            </p:nvSpPr>
            <p:spPr bwMode="auto">
              <a:xfrm>
                <a:off x="490" y="3012"/>
                <a:ext cx="1189"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21" name="Rectangle 35"/>
              <p:cNvSpPr>
                <a:spLocks noChangeArrowheads="1"/>
              </p:cNvSpPr>
              <p:nvPr/>
            </p:nvSpPr>
            <p:spPr bwMode="auto">
              <a:xfrm>
                <a:off x="433" y="2997"/>
                <a:ext cx="683"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Eğlence</a:t>
                </a:r>
                <a:endParaRPr lang="tr-TR" sz="2200" dirty="0">
                  <a:solidFill>
                    <a:srgbClr val="000000"/>
                  </a:solidFill>
                  <a:latin typeface="Palatino Linotype" charset="0"/>
                </a:endParaRPr>
              </a:p>
            </p:txBody>
          </p:sp>
          <p:sp>
            <p:nvSpPr>
              <p:cNvPr id="204836" name="Rectangle 36"/>
              <p:cNvSpPr>
                <a:spLocks noChangeArrowheads="1"/>
              </p:cNvSpPr>
              <p:nvPr/>
            </p:nvSpPr>
            <p:spPr bwMode="auto">
              <a:xfrm>
                <a:off x="2634" y="3012"/>
                <a:ext cx="2268"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23" name="Rectangle 37"/>
              <p:cNvSpPr>
                <a:spLocks noChangeArrowheads="1"/>
              </p:cNvSpPr>
              <p:nvPr/>
            </p:nvSpPr>
            <p:spPr bwMode="auto">
              <a:xfrm>
                <a:off x="2577" y="2997"/>
                <a:ext cx="2814" cy="4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Sinema</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filmleri</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radyo</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ve</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televizyon</a:t>
                </a:r>
                <a:endParaRPr lang="tr-TR" sz="2200" dirty="0" smtClean="0">
                  <a:solidFill>
                    <a:srgbClr val="000000"/>
                  </a:solidFill>
                  <a:latin typeface="Palatino Linotype" charset="0"/>
                </a:endParaRPr>
              </a:p>
              <a:p>
                <a:r>
                  <a:rPr lang="tr-TR" sz="2200" dirty="0" smtClean="0">
                    <a:solidFill>
                      <a:srgbClr val="000000"/>
                    </a:solidFill>
                    <a:latin typeface="Palatino Linotype" charset="0"/>
                  </a:rPr>
                  <a:t> içerikleri, </a:t>
                </a:r>
                <a:r>
                  <a:rPr lang="tr-TR" sz="2200" dirty="0">
                    <a:solidFill>
                      <a:srgbClr val="000000"/>
                    </a:solidFill>
                    <a:latin typeface="Palatino Linotype" charset="0"/>
                  </a:rPr>
                  <a:t>k</a:t>
                </a:r>
                <a:r>
                  <a:rPr lang="en-US" sz="2200" dirty="0" err="1" smtClean="0">
                    <a:solidFill>
                      <a:srgbClr val="000000"/>
                    </a:solidFill>
                    <a:latin typeface="Palatino Linotype" charset="0"/>
                  </a:rPr>
                  <a:t>onserler</a:t>
                </a:r>
                <a:endParaRPr lang="tr-TR" sz="2200" dirty="0">
                  <a:solidFill>
                    <a:srgbClr val="000000"/>
                  </a:solidFill>
                  <a:latin typeface="Palatino Linotype" charset="0"/>
                </a:endParaRPr>
              </a:p>
            </p:txBody>
          </p:sp>
          <p:sp>
            <p:nvSpPr>
              <p:cNvPr id="204838" name="Rectangle 38"/>
              <p:cNvSpPr>
                <a:spLocks noChangeArrowheads="1"/>
              </p:cNvSpPr>
              <p:nvPr/>
            </p:nvSpPr>
            <p:spPr bwMode="auto">
              <a:xfrm>
                <a:off x="2634" y="3242"/>
                <a:ext cx="1627"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204840" name="Rectangle 40"/>
              <p:cNvSpPr>
                <a:spLocks noChangeArrowheads="1"/>
              </p:cNvSpPr>
              <p:nvPr/>
            </p:nvSpPr>
            <p:spPr bwMode="auto">
              <a:xfrm>
                <a:off x="490" y="3473"/>
                <a:ext cx="1329"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27" name="Rectangle 41"/>
              <p:cNvSpPr>
                <a:spLocks noChangeArrowheads="1"/>
              </p:cNvSpPr>
              <p:nvPr/>
            </p:nvSpPr>
            <p:spPr bwMode="auto">
              <a:xfrm>
                <a:off x="433" y="3458"/>
                <a:ext cx="663"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İletişim</a:t>
                </a:r>
                <a:endParaRPr lang="tr-TR" sz="2200" dirty="0">
                  <a:solidFill>
                    <a:srgbClr val="000000"/>
                  </a:solidFill>
                  <a:latin typeface="Palatino Linotype" charset="0"/>
                </a:endParaRPr>
              </a:p>
            </p:txBody>
          </p:sp>
          <p:sp>
            <p:nvSpPr>
              <p:cNvPr id="204842" name="Rectangle 42"/>
              <p:cNvSpPr>
                <a:spLocks noChangeArrowheads="1"/>
              </p:cNvSpPr>
              <p:nvPr/>
            </p:nvSpPr>
            <p:spPr bwMode="auto">
              <a:xfrm>
                <a:off x="2634" y="3473"/>
                <a:ext cx="2825"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29" name="Rectangle 43"/>
              <p:cNvSpPr>
                <a:spLocks noChangeArrowheads="1"/>
              </p:cNvSpPr>
              <p:nvPr/>
            </p:nvSpPr>
            <p:spPr bwMode="auto">
              <a:xfrm>
                <a:off x="2577" y="3458"/>
                <a:ext cx="2650" cy="43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r>
                  <a:rPr lang="en-US" sz="2200" dirty="0" err="1" smtClean="0">
                    <a:solidFill>
                      <a:srgbClr val="000000"/>
                    </a:solidFill>
                    <a:latin typeface="Palatino Linotype" charset="0"/>
                  </a:rPr>
                  <a:t>Gazete</a:t>
                </a:r>
                <a:r>
                  <a:rPr lang="en-US" sz="2200" dirty="0" smtClean="0">
                    <a:solidFill>
                      <a:srgbClr val="000000"/>
                    </a:solidFill>
                    <a:latin typeface="Palatino Linotype" charset="0"/>
                  </a:rPr>
                  <a:t> </a:t>
                </a:r>
                <a:r>
                  <a:rPr lang="en-US" sz="2200" dirty="0" err="1" smtClean="0">
                    <a:solidFill>
                      <a:srgbClr val="000000"/>
                    </a:solidFill>
                    <a:latin typeface="Palatino Linotype" charset="0"/>
                  </a:rPr>
                  <a:t>dergiler</a:t>
                </a:r>
                <a:r>
                  <a:rPr lang="en-US" sz="2200" dirty="0" smtClean="0">
                    <a:solidFill>
                      <a:srgbClr val="000000"/>
                    </a:solidFill>
                    <a:latin typeface="Palatino Linotype" charset="0"/>
                  </a:rPr>
                  <a:t>, GSM </a:t>
                </a:r>
                <a:r>
                  <a:rPr lang="en-US" sz="2200" dirty="0" err="1" smtClean="0">
                    <a:solidFill>
                      <a:srgbClr val="000000"/>
                    </a:solidFill>
                    <a:latin typeface="Palatino Linotype" charset="0"/>
                  </a:rPr>
                  <a:t>operatörleri</a:t>
                </a:r>
                <a:r>
                  <a:rPr lang="tr-TR" sz="2200" dirty="0" smtClean="0">
                    <a:solidFill>
                      <a:srgbClr val="000000"/>
                    </a:solidFill>
                    <a:latin typeface="Palatino Linotype" charset="0"/>
                  </a:rPr>
                  <a:t>,</a:t>
                </a:r>
                <a:endParaRPr lang="en-US" sz="2200" dirty="0" smtClean="0">
                  <a:solidFill>
                    <a:srgbClr val="000000"/>
                  </a:solidFill>
                  <a:latin typeface="Palatino Linotype" charset="0"/>
                </a:endParaRPr>
              </a:p>
              <a:p>
                <a:r>
                  <a:rPr lang="en-US" sz="2200" dirty="0" smtClean="0">
                    <a:solidFill>
                      <a:srgbClr val="000000"/>
                    </a:solidFill>
                    <a:latin typeface="Palatino Linotype" charset="0"/>
                  </a:rPr>
                  <a:t>Internet </a:t>
                </a:r>
                <a:r>
                  <a:rPr lang="en-US" sz="2200" dirty="0" err="1" smtClean="0">
                    <a:solidFill>
                      <a:srgbClr val="000000"/>
                    </a:solidFill>
                    <a:latin typeface="Palatino Linotype" charset="0"/>
                  </a:rPr>
                  <a:t>hizmetleri</a:t>
                </a:r>
                <a:endParaRPr lang="tr-TR" sz="2200" dirty="0">
                  <a:solidFill>
                    <a:srgbClr val="000000"/>
                  </a:solidFill>
                  <a:latin typeface="Palatino Linotype" charset="0"/>
                </a:endParaRPr>
              </a:p>
            </p:txBody>
          </p:sp>
          <p:sp>
            <p:nvSpPr>
              <p:cNvPr id="204844" name="Rectangle 44"/>
              <p:cNvSpPr>
                <a:spLocks noChangeArrowheads="1"/>
              </p:cNvSpPr>
              <p:nvPr/>
            </p:nvSpPr>
            <p:spPr bwMode="auto">
              <a:xfrm>
                <a:off x="2634" y="3703"/>
                <a:ext cx="2695" cy="22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tr-TR">
                  <a:latin typeface="Arial" panose="020B0604020202020204" pitchFamily="34" charset="0"/>
                  <a:ea typeface="+mn-ea"/>
                </a:endParaRPr>
              </a:p>
            </p:txBody>
          </p:sp>
          <p:sp>
            <p:nvSpPr>
              <p:cNvPr id="16431" name="Rectangle 45"/>
              <p:cNvSpPr>
                <a:spLocks noChangeArrowheads="1"/>
              </p:cNvSpPr>
              <p:nvPr/>
            </p:nvSpPr>
            <p:spPr bwMode="auto">
              <a:xfrm>
                <a:off x="2577" y="3687"/>
                <a:ext cx="108" cy="24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lIns="90476" tIns="44444" rIns="90476" bIns="44444">
                <a:spAutoFit/>
              </a:bodyPr>
              <a:lstStyle/>
              <a:p>
                <a:endParaRPr lang="tr-TR" sz="2200" dirty="0">
                  <a:solidFill>
                    <a:srgbClr val="000000"/>
                  </a:solidFill>
                  <a:latin typeface="Palatino Linotype" charset="0"/>
                </a:endParaRPr>
              </a:p>
            </p:txBody>
          </p:sp>
        </p:grpSp>
        <p:sp>
          <p:nvSpPr>
            <p:cNvPr id="204846" name="Line 46"/>
            <p:cNvSpPr>
              <a:spLocks noChangeShapeType="1"/>
            </p:cNvSpPr>
            <p:nvPr/>
          </p:nvSpPr>
          <p:spPr bwMode="auto">
            <a:xfrm>
              <a:off x="191" y="1920"/>
              <a:ext cx="5377"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eaLnBrk="1" hangingPunct="1">
                <a:defRPr/>
              </a:pPr>
              <a:endParaRPr lang="tr-TR">
                <a:latin typeface="Arial" panose="020B0604020202020204" pitchFamily="34" charset="0"/>
                <a:ea typeface="+mn-ea"/>
              </a:endParaRPr>
            </a:p>
          </p:txBody>
        </p:sp>
        <p:sp>
          <p:nvSpPr>
            <p:cNvPr id="204847" name="Line 47"/>
            <p:cNvSpPr>
              <a:spLocks noChangeShapeType="1"/>
            </p:cNvSpPr>
            <p:nvPr/>
          </p:nvSpPr>
          <p:spPr bwMode="auto">
            <a:xfrm>
              <a:off x="191" y="2616"/>
              <a:ext cx="5377"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eaLnBrk="1" hangingPunct="1">
                <a:defRPr/>
              </a:pPr>
              <a:endParaRPr lang="tr-TR">
                <a:latin typeface="Arial" panose="020B0604020202020204" pitchFamily="34" charset="0"/>
                <a:ea typeface="+mn-ea"/>
              </a:endParaRPr>
            </a:p>
          </p:txBody>
        </p:sp>
        <p:sp>
          <p:nvSpPr>
            <p:cNvPr id="204848" name="Line 48"/>
            <p:cNvSpPr>
              <a:spLocks noChangeShapeType="1"/>
            </p:cNvSpPr>
            <p:nvPr/>
          </p:nvSpPr>
          <p:spPr bwMode="auto">
            <a:xfrm>
              <a:off x="191" y="3072"/>
              <a:ext cx="5377"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eaLnBrk="1" hangingPunct="1">
                <a:defRPr/>
              </a:pPr>
              <a:endParaRPr lang="tr-TR">
                <a:latin typeface="Arial" panose="020B0604020202020204" pitchFamily="34" charset="0"/>
                <a:ea typeface="+mn-ea"/>
              </a:endParaRPr>
            </a:p>
          </p:txBody>
        </p:sp>
        <p:sp>
          <p:nvSpPr>
            <p:cNvPr id="204849" name="Line 49"/>
            <p:cNvSpPr>
              <a:spLocks noChangeShapeType="1"/>
            </p:cNvSpPr>
            <p:nvPr/>
          </p:nvSpPr>
          <p:spPr bwMode="auto">
            <a:xfrm>
              <a:off x="156" y="3540"/>
              <a:ext cx="5377"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eaLnBrk="1" hangingPunct="1">
                <a:defRPr/>
              </a:pPr>
              <a:endParaRPr lang="tr-TR">
                <a:latin typeface="Arial" panose="020B0604020202020204" pitchFamily="34" charset="0"/>
                <a:ea typeface="+mn-ea"/>
              </a:endParaRPr>
            </a:p>
          </p:txBody>
        </p:sp>
        <p:sp>
          <p:nvSpPr>
            <p:cNvPr id="204850" name="Line 50"/>
            <p:cNvSpPr>
              <a:spLocks noChangeShapeType="1"/>
            </p:cNvSpPr>
            <p:nvPr/>
          </p:nvSpPr>
          <p:spPr bwMode="auto">
            <a:xfrm>
              <a:off x="191" y="1428"/>
              <a:ext cx="5377" cy="0"/>
            </a:xfrm>
            <a:prstGeom prst="line">
              <a:avLst/>
            </a:prstGeom>
            <a:noFill/>
            <a:ln w="12700">
              <a:solidFill>
                <a:srgbClr val="0000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lstStyle/>
            <a:p>
              <a:pPr eaLnBrk="1" hangingPunct="1">
                <a:defRPr/>
              </a:pPr>
              <a:endParaRPr lang="tr-TR">
                <a:latin typeface="Arial" panose="020B0604020202020204" pitchFamily="34" charset="0"/>
                <a:ea typeface="+mn-ea"/>
              </a:endParaRPr>
            </a:p>
          </p:txBody>
        </p:sp>
      </p:grpSp>
    </p:spTree>
    <p:extLst>
      <p:ext uri="{BB962C8B-B14F-4D97-AF65-F5344CB8AC3E}">
        <p14:creationId xmlns:p14="http://schemas.microsoft.com/office/powerpoint/2010/main" val="326993399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1 Başlık"/>
          <p:cNvSpPr>
            <a:spLocks noGrp="1"/>
          </p:cNvSpPr>
          <p:nvPr>
            <p:ph type="title" idx="4294967295"/>
          </p:nvPr>
        </p:nvSpPr>
        <p:spPr>
          <a:xfrm>
            <a:off x="1830388" y="301625"/>
            <a:ext cx="7313612" cy="1143000"/>
          </a:xfrm>
        </p:spPr>
        <p:txBody>
          <a:bodyPr anchor="ctr"/>
          <a:lstStyle/>
          <a:p>
            <a:pPr eaLnBrk="1" hangingPunct="1"/>
            <a:r>
              <a:rPr lang="tr-TR" b="1" dirty="0" smtClean="0">
                <a:latin typeface="+mn-lt"/>
              </a:rPr>
              <a:t>Üretim Yönetimi</a:t>
            </a:r>
          </a:p>
        </p:txBody>
      </p:sp>
      <p:sp>
        <p:nvSpPr>
          <p:cNvPr id="55298" name="2 İçerik Yer Tutucusu"/>
          <p:cNvSpPr>
            <a:spLocks noGrp="1"/>
          </p:cNvSpPr>
          <p:nvPr>
            <p:ph idx="4294967295"/>
          </p:nvPr>
        </p:nvSpPr>
        <p:spPr>
          <a:xfrm>
            <a:off x="899592" y="1444625"/>
            <a:ext cx="7416824" cy="4497388"/>
          </a:xfrm>
        </p:spPr>
        <p:txBody>
          <a:bodyPr>
            <a:normAutofit/>
          </a:bodyPr>
          <a:lstStyle/>
          <a:p>
            <a:pPr eaLnBrk="1" hangingPunct="1"/>
            <a:r>
              <a:rPr lang="tr-TR" sz="2800" dirty="0" smtClean="0"/>
              <a:t>Üretim yönetimi üretimle ilgili faaliyetlerin örgütlenmesi, yönetimi ve denetlenmesine ilişkindir.</a:t>
            </a:r>
          </a:p>
          <a:p>
            <a:pPr marL="0" indent="0" eaLnBrk="1" hangingPunct="1">
              <a:buNone/>
            </a:pPr>
            <a:r>
              <a:rPr lang="tr-TR" sz="2800" dirty="0" smtClean="0"/>
              <a:t> </a:t>
            </a:r>
          </a:p>
          <a:p>
            <a:pPr eaLnBrk="1" hangingPunct="1"/>
            <a:r>
              <a:rPr lang="tr-TR" sz="2800" dirty="0" smtClean="0"/>
              <a:t>Üretime hazırlık</a:t>
            </a:r>
          </a:p>
          <a:p>
            <a:pPr eaLnBrk="1" hangingPunct="1"/>
            <a:r>
              <a:rPr lang="tr-TR" sz="2800" dirty="0" smtClean="0"/>
              <a:t>Üretim sürecinin  planlanması</a:t>
            </a:r>
          </a:p>
          <a:p>
            <a:pPr eaLnBrk="1" hangingPunct="1"/>
            <a:r>
              <a:rPr lang="tr-TR" sz="2800" dirty="0" smtClean="0"/>
              <a:t>Üretimin kontrolü</a:t>
            </a:r>
          </a:p>
        </p:txBody>
      </p:sp>
    </p:spTree>
    <p:extLst>
      <p:ext uri="{BB962C8B-B14F-4D97-AF65-F5344CB8AC3E}">
        <p14:creationId xmlns:p14="http://schemas.microsoft.com/office/powerpoint/2010/main" val="2047857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1 Başlık"/>
          <p:cNvSpPr>
            <a:spLocks noGrp="1"/>
          </p:cNvSpPr>
          <p:nvPr>
            <p:ph type="title" idx="4294967295"/>
          </p:nvPr>
        </p:nvSpPr>
        <p:spPr>
          <a:xfrm>
            <a:off x="1830388" y="301625"/>
            <a:ext cx="7313612" cy="1143000"/>
          </a:xfrm>
        </p:spPr>
        <p:txBody>
          <a:bodyPr anchor="ctr"/>
          <a:lstStyle/>
          <a:p>
            <a:pPr eaLnBrk="1" hangingPunct="1"/>
            <a:r>
              <a:rPr lang="tr-TR" b="1" dirty="0" smtClean="0">
                <a:latin typeface="+mn-lt"/>
              </a:rPr>
              <a:t>Üretime Hazırlık</a:t>
            </a:r>
          </a:p>
        </p:txBody>
      </p:sp>
      <p:sp>
        <p:nvSpPr>
          <p:cNvPr id="56322" name="2 İçerik Yer Tutucusu"/>
          <p:cNvSpPr>
            <a:spLocks noGrp="1"/>
          </p:cNvSpPr>
          <p:nvPr>
            <p:ph idx="4294967295"/>
          </p:nvPr>
        </p:nvSpPr>
        <p:spPr>
          <a:xfrm>
            <a:off x="611560" y="1827213"/>
            <a:ext cx="7992888" cy="4114800"/>
          </a:xfrm>
        </p:spPr>
        <p:txBody>
          <a:bodyPr>
            <a:normAutofit/>
          </a:bodyPr>
          <a:lstStyle/>
          <a:p>
            <a:pPr eaLnBrk="1" hangingPunct="1"/>
            <a:r>
              <a:rPr lang="tr-TR" sz="2800" dirty="0" smtClean="0"/>
              <a:t>Ürün tasarımı</a:t>
            </a:r>
          </a:p>
          <a:p>
            <a:pPr eaLnBrk="1" hangingPunct="1"/>
            <a:r>
              <a:rPr lang="tr-TR" sz="2800" dirty="0" smtClean="0"/>
              <a:t>Fabrika yerinin belirlenmesi</a:t>
            </a:r>
          </a:p>
          <a:p>
            <a:pPr eaLnBrk="1" hangingPunct="1"/>
            <a:r>
              <a:rPr lang="tr-TR" sz="2800" dirty="0" smtClean="0"/>
              <a:t>Gerekli miktar ve kalitede hammadde, yedek parça ve üretim gereçlerinin sağlanması</a:t>
            </a:r>
          </a:p>
          <a:p>
            <a:pPr eaLnBrk="1" hangingPunct="1"/>
            <a:r>
              <a:rPr lang="tr-TR" sz="2800" dirty="0" smtClean="0"/>
              <a:t>Üretim süreçlerinin düzenlenmesi</a:t>
            </a:r>
          </a:p>
        </p:txBody>
      </p:sp>
    </p:spTree>
    <p:extLst>
      <p:ext uri="{BB962C8B-B14F-4D97-AF65-F5344CB8AC3E}">
        <p14:creationId xmlns:p14="http://schemas.microsoft.com/office/powerpoint/2010/main" val="9864316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533</TotalTime>
  <Words>1346</Words>
  <Application>Microsoft Office PowerPoint</Application>
  <PresentationFormat>Ekran Gösterisi (4:3)</PresentationFormat>
  <Paragraphs>210</Paragraphs>
  <Slides>36</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36</vt:i4>
      </vt:variant>
    </vt:vector>
  </HeadingPairs>
  <TitlesOfParts>
    <vt:vector size="46" baseType="lpstr">
      <vt:lpstr>ＭＳ Ｐゴシック</vt:lpstr>
      <vt:lpstr>Arial</vt:lpstr>
      <vt:lpstr>Arial Narrow</vt:lpstr>
      <vt:lpstr>Calibri</vt:lpstr>
      <vt:lpstr>Calibri </vt:lpstr>
      <vt:lpstr>Calibri Light</vt:lpstr>
      <vt:lpstr>Palatino Linotype</vt:lpstr>
      <vt:lpstr>Verdana</vt:lpstr>
      <vt:lpstr>Wingdings</vt:lpstr>
      <vt:lpstr>Office Teması</vt:lpstr>
      <vt:lpstr>ÜRETİM YÖNETİMİ </vt:lpstr>
      <vt:lpstr>PowerPoint Sunusu</vt:lpstr>
      <vt:lpstr>PowerPoint Sunusu</vt:lpstr>
      <vt:lpstr>PowerPoint Sunusu</vt:lpstr>
      <vt:lpstr>Konserve Üreticisi Bir İşletme İçin</vt:lpstr>
      <vt:lpstr>Bir Hastane İçin</vt:lpstr>
      <vt:lpstr>PowerPoint Sunusu</vt:lpstr>
      <vt:lpstr>Üretim Yönetimi</vt:lpstr>
      <vt:lpstr>Üretime Hazırlık</vt:lpstr>
      <vt:lpstr>Ürün tasarımı nedir?</vt:lpstr>
      <vt:lpstr>Hizmet tasarımı nedir?</vt:lpstr>
      <vt:lpstr>Üretim Planlaması</vt:lpstr>
      <vt:lpstr>Üretim Kontrolü</vt:lpstr>
      <vt:lpstr>Temel Üretim Sistemleri</vt:lpstr>
      <vt:lpstr>El Üretimi</vt:lpstr>
      <vt:lpstr>El Üretiminin Temel Özellikleri</vt:lpstr>
      <vt:lpstr>Atölye Tipi Üretim</vt:lpstr>
      <vt:lpstr>Atölye Üretiminin Temel Özellikleri</vt:lpstr>
      <vt:lpstr>Fabrikasyon Üretim</vt:lpstr>
      <vt:lpstr>Fabrika Üretim Sisteminin Özellikleri</vt:lpstr>
      <vt:lpstr>Üretim Sistemlerinin Sınıflandırılması</vt:lpstr>
      <vt:lpstr>Tek Üretim Sistemi</vt:lpstr>
      <vt:lpstr>Parti Üretimi Sistemi</vt:lpstr>
      <vt:lpstr>Akıcı  (Flow) Üretim Sistemi</vt:lpstr>
      <vt:lpstr>Sipariş Üretimi Sistemi</vt:lpstr>
      <vt:lpstr>Sürekli Üretim Sistemi</vt:lpstr>
      <vt:lpstr>Kitle Üretim Sistemi</vt:lpstr>
      <vt:lpstr>Sıfır Stoklu Üretim Sistemi</vt:lpstr>
      <vt:lpstr>Hizmet Üretimi</vt:lpstr>
      <vt:lpstr>Hizmetin Özellikleri</vt:lpstr>
      <vt:lpstr>Soyut Olma</vt:lpstr>
      <vt:lpstr>Benzemezlik</vt:lpstr>
      <vt:lpstr>Ayrılmazlık</vt:lpstr>
      <vt:lpstr>Dayanıksızlık</vt:lpstr>
      <vt:lpstr>Sahip Olamama</vt:lpstr>
      <vt:lpstr>Hizmet İşletmesinin Özellikleri</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ÜRETİM YÖNETİMİ</dc:title>
  <dc:creator>Pınar</dc:creator>
  <cp:lastModifiedBy>ilef</cp:lastModifiedBy>
  <cp:revision>66</cp:revision>
  <dcterms:created xsi:type="dcterms:W3CDTF">2010-04-18T17:10:26Z</dcterms:created>
  <dcterms:modified xsi:type="dcterms:W3CDTF">2019-05-12T12:03:49Z</dcterms:modified>
</cp:coreProperties>
</file>