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57A0F72-9F31-4FBB-91C1-72B5507BEC5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43EF073-C2C8-4D79-B74A-16EA291DAD62}"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7A0F72-9F31-4FBB-91C1-72B5507BEC5F}" type="datetimeFigureOut">
              <a:rPr lang="tr-TR" smtClean="0"/>
              <a:pPr/>
              <a:t>26.10.2018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3EF073-C2C8-4D79-B74A-16EA291DAD62}"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a:t>Savaş Sonrasında Avrupa Sineması: “Sanat sineması” ve “</a:t>
            </a:r>
            <a:r>
              <a:rPr lang="tr-TR" dirty="0" err="1"/>
              <a:t>Auteurler</a:t>
            </a:r>
            <a:r>
              <a:rPr lang="tr-TR" dirty="0"/>
              <a:t>”. </a:t>
            </a:r>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normAutofit lnSpcReduction="10000"/>
          </a:bodyPr>
          <a:lstStyle/>
          <a:p>
            <a:pPr algn="just"/>
            <a:r>
              <a:rPr lang="tr-TR" dirty="0" err="1"/>
              <a:t>Geoffrey</a:t>
            </a:r>
            <a:r>
              <a:rPr lang="tr-TR" dirty="0"/>
              <a:t> </a:t>
            </a:r>
            <a:r>
              <a:rPr lang="tr-TR" dirty="0" err="1"/>
              <a:t>Nowell</a:t>
            </a:r>
            <a:r>
              <a:rPr lang="tr-TR" dirty="0"/>
              <a:t>-</a:t>
            </a:r>
            <a:r>
              <a:rPr lang="tr-TR" dirty="0" err="1"/>
              <a:t>Smith</a:t>
            </a:r>
            <a:r>
              <a:rPr lang="tr-TR" dirty="0"/>
              <a:t>, “Savaş Sonrası Dünya”, s.496-504</a:t>
            </a:r>
            <a:r>
              <a:rPr lang="tr-TR" dirty="0" smtClean="0"/>
              <a:t>;</a:t>
            </a:r>
          </a:p>
          <a:p>
            <a:pPr algn="just"/>
            <a:r>
              <a:rPr lang="tr-TR" dirty="0" smtClean="0"/>
              <a:t> </a:t>
            </a:r>
            <a:r>
              <a:rPr lang="tr-TR" dirty="0" err="1" smtClean="0"/>
              <a:t>Geoffrey</a:t>
            </a:r>
            <a:r>
              <a:rPr lang="tr-TR" dirty="0" smtClean="0"/>
              <a:t> </a:t>
            </a:r>
            <a:r>
              <a:rPr lang="tr-TR" dirty="0" err="1" smtClean="0"/>
              <a:t>Nowell</a:t>
            </a:r>
            <a:r>
              <a:rPr lang="tr-TR" dirty="0" smtClean="0"/>
              <a:t>-</a:t>
            </a:r>
            <a:r>
              <a:rPr lang="tr-TR" dirty="0" err="1" smtClean="0"/>
              <a:t>Smith</a:t>
            </a:r>
            <a:r>
              <a:rPr lang="tr-TR" dirty="0" smtClean="0"/>
              <a:t>,“</a:t>
            </a:r>
            <a:r>
              <a:rPr lang="tr-TR" dirty="0"/>
              <a:t>Sanat Sineması”, s.642-650</a:t>
            </a:r>
            <a:r>
              <a:rPr lang="tr-TR" dirty="0" smtClean="0"/>
              <a:t>.</a:t>
            </a:r>
          </a:p>
          <a:p>
            <a:pPr algn="just">
              <a:buNone/>
            </a:pPr>
            <a:r>
              <a:rPr lang="tr-TR" dirty="0" smtClean="0"/>
              <a:t> </a:t>
            </a:r>
            <a:r>
              <a:rPr lang="tr-TR" dirty="0" smtClean="0"/>
              <a:t>  </a:t>
            </a:r>
            <a:r>
              <a:rPr lang="tr-TR" dirty="0" smtClean="0"/>
              <a:t>(</a:t>
            </a:r>
            <a:r>
              <a:rPr lang="x-none" smtClean="0"/>
              <a:t>Okuma metinlerinde ayrıntılı kaynak belirtilmeyen bütün makaleler Geoffrey Nowell-Smith editörlüğünde hazırlanan </a:t>
            </a:r>
            <a:r>
              <a:rPr lang="x-none" i="1" smtClean="0"/>
              <a:t>Dünya Sinema Tarihi</a:t>
            </a:r>
            <a:r>
              <a:rPr lang="x-none" smtClean="0"/>
              <a:t> (Kabalcı yay, İstanbul, 2003, çeviren: Ahmet Fethi) kitabından alınmıştır</a:t>
            </a:r>
            <a:r>
              <a:rPr lang="tr-TR" dirty="0" smtClean="0"/>
              <a:t>)</a:t>
            </a:r>
            <a:r>
              <a:rPr lang="x-none" smtClean="0"/>
              <a:t>.</a:t>
            </a:r>
            <a:endParaRPr lang="tr-TR" dirty="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2. Dünya Savaşı Sonrası Avrupa Sineması</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Avrupa’da hükümetlerin savaş nedeniyle sarsılan sinema endüstrilerine destek olduğu görülmektedir. Maddi yardımların yanı sıra Amerikan filmlerine karşı da birtakım sınırlandırmalar yapılmaya başlanır. Ulusal sinema kavrayışının önem kazandığı görülmektedir. Korunan unsur, endüstri ve film kültürüdür. Hollywood filmleri kültürün Amerikanlaşmasının bir parçası olarak değerlendirilmektedir. Hollywood karşısında ulusal film endüstrileri korunurken üç sav geliştirilir: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Ulusal sav</a:t>
            </a:r>
          </a:p>
          <a:p>
            <a:r>
              <a:rPr lang="tr-TR" dirty="0" smtClean="0"/>
              <a:t>Kültürel sav</a:t>
            </a:r>
          </a:p>
          <a:p>
            <a:r>
              <a:rPr lang="tr-TR" dirty="0" smtClean="0"/>
              <a:t>Yeni Sinema savı</a:t>
            </a:r>
          </a:p>
          <a:p>
            <a:r>
              <a:rPr lang="tr-TR" dirty="0" smtClean="0"/>
              <a:t> 1958 yılında de </a:t>
            </a:r>
            <a:r>
              <a:rPr lang="tr-TR" dirty="0" err="1" smtClean="0"/>
              <a:t>Gaulle</a:t>
            </a:r>
            <a:r>
              <a:rPr lang="tr-TR" dirty="0" smtClean="0"/>
              <a:t> gişe garantisi olan filmleri desteklemek için tasarlanan Yeni Sinemaya destek olmuştur.</a:t>
            </a:r>
          </a:p>
          <a:p>
            <a:r>
              <a:rPr lang="tr-TR" dirty="0" smtClean="0"/>
              <a:t> 1950’lerde çeşitli film dergileri yayınlanmıştır. </a:t>
            </a:r>
            <a:r>
              <a:rPr lang="tr-TR" dirty="0" err="1" smtClean="0"/>
              <a:t>Cinema</a:t>
            </a:r>
            <a:r>
              <a:rPr lang="tr-TR" dirty="0" smtClean="0"/>
              <a:t> ve </a:t>
            </a:r>
            <a:r>
              <a:rPr lang="tr-TR" dirty="0" err="1" smtClean="0"/>
              <a:t>Bianco</a:t>
            </a:r>
            <a:r>
              <a:rPr lang="tr-TR" dirty="0" smtClean="0"/>
              <a:t> e </a:t>
            </a:r>
            <a:r>
              <a:rPr lang="tr-TR" dirty="0" err="1" smtClean="0"/>
              <a:t>nero</a:t>
            </a:r>
            <a:r>
              <a:rPr lang="tr-TR" dirty="0" smtClean="0"/>
              <a:t> dergileri savaştan önce yayınlanmaya başlanan ve İtalyan Yeni Gerçekçiliğinin gelişiminde etkili olan dergilerdir.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dirty="0" smtClean="0"/>
              <a:t>Fransa’da yayınlanmaya başlanan </a:t>
            </a:r>
            <a:r>
              <a:rPr lang="tr-TR" dirty="0" err="1" smtClean="0"/>
              <a:t>Cahiers</a:t>
            </a:r>
            <a:r>
              <a:rPr lang="tr-TR" dirty="0" smtClean="0"/>
              <a:t> </a:t>
            </a:r>
            <a:r>
              <a:rPr lang="tr-TR" dirty="0" err="1" smtClean="0"/>
              <a:t>du</a:t>
            </a:r>
            <a:r>
              <a:rPr lang="tr-TR" dirty="0" smtClean="0"/>
              <a:t> </a:t>
            </a:r>
            <a:r>
              <a:rPr lang="tr-TR" dirty="0" err="1" smtClean="0"/>
              <a:t>Cinema</a:t>
            </a:r>
            <a:r>
              <a:rPr lang="tr-TR" dirty="0" smtClean="0"/>
              <a:t> (Sinema Defterleri) dergisi de yeni dalganın gelişimine katkı sağlamıştır. Britanya’da ise 1947 yılında yayın hayatına başlayan </a:t>
            </a:r>
            <a:r>
              <a:rPr lang="tr-TR" dirty="0" err="1" smtClean="0"/>
              <a:t>Sequence</a:t>
            </a:r>
            <a:r>
              <a:rPr lang="tr-TR" dirty="0" smtClean="0"/>
              <a:t> dergisi öne çıkar. Artık sinema üzerine düşünmek, yazmak ayrı bir uzmanlık alanı olara görülmeye başlanmıştır.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i="1" dirty="0" err="1" smtClean="0"/>
              <a:t>Cahiers</a:t>
            </a:r>
            <a:r>
              <a:rPr lang="tr-TR" i="1" dirty="0" smtClean="0"/>
              <a:t> </a:t>
            </a:r>
            <a:r>
              <a:rPr lang="tr-TR" i="1" dirty="0" err="1" smtClean="0"/>
              <a:t>du</a:t>
            </a:r>
            <a:r>
              <a:rPr lang="tr-TR" i="1" dirty="0" smtClean="0"/>
              <a:t> </a:t>
            </a:r>
            <a:r>
              <a:rPr lang="tr-TR" i="1" dirty="0" err="1" smtClean="0"/>
              <a:t>Cinema</a:t>
            </a:r>
            <a:r>
              <a:rPr lang="tr-TR" i="1" dirty="0" smtClean="0"/>
              <a:t> </a:t>
            </a:r>
            <a:r>
              <a:rPr lang="tr-TR" dirty="0" smtClean="0"/>
              <a:t>dergisinin yazarları 1950’lerin sonunda yaratıcı yönetmen politikasını (</a:t>
            </a:r>
            <a:r>
              <a:rPr lang="tr-TR" dirty="0" err="1" smtClean="0"/>
              <a:t>Auteur</a:t>
            </a:r>
            <a:r>
              <a:rPr lang="tr-TR" dirty="0" smtClean="0"/>
              <a:t>) başlatmışlardır. Yönetmenin filmlerinde ayırt edici bir kişiliğinin olması gerektiğini savunmuşlardır.</a:t>
            </a:r>
          </a:p>
          <a:p>
            <a:r>
              <a:rPr lang="tr-TR" dirty="0" smtClean="0"/>
              <a:t>Savaştan sonra uluslar arası bir film kültürünün oluşumunda festivaller önemli rol oynamıştır. Cannes film festivali 1946’dan itibaren Fransız filmleri için vitrin görevi görmüştür.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smtClean="0"/>
              <a:t>Tek tek ülkelere bakmamız gerekirse;</a:t>
            </a:r>
          </a:p>
          <a:p>
            <a:pPr algn="just"/>
            <a:r>
              <a:rPr lang="tr-TR" dirty="0" smtClean="0"/>
              <a:t>İtalya’da İtalyan Yeni Gerçekçiliği olarak adlandırılan özgün bir sinema doğmuştur. Sinemacılar sokağa çıkıp, savaş sonrası kurtuluşu anlatan filmler çekmişlerdir. </a:t>
            </a:r>
          </a:p>
          <a:p>
            <a:pPr algn="just"/>
            <a:r>
              <a:rPr lang="tr-TR" dirty="0" smtClean="0"/>
              <a:t>Fransa’da 1950’lerin sonunda Fransız Yeni Dalgası ortaya çıkmıştır. Kendilerinden önceki popüler Fransız sinema geleneğini reddeden bu yönetmenlerin her biri farklı bir üslup benimsemiştir.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Sanat Sineması</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Avrupa sanat sineması homojen değildir. Fransız yeni dalgasının düşük bütçeli filmleri de 20th </a:t>
            </a:r>
            <a:r>
              <a:rPr lang="tr-TR" dirty="0" err="1" smtClean="0"/>
              <a:t>Century</a:t>
            </a:r>
            <a:r>
              <a:rPr lang="tr-TR" dirty="0" smtClean="0"/>
              <a:t> </a:t>
            </a:r>
            <a:r>
              <a:rPr lang="tr-TR" dirty="0" err="1" smtClean="0"/>
              <a:t>Fox</a:t>
            </a:r>
            <a:r>
              <a:rPr lang="tr-TR" dirty="0" smtClean="0"/>
              <a:t> tarafından finanse edilen Leopar filmi de sanat filmi başlığı altında ele alınabilir.</a:t>
            </a:r>
          </a:p>
          <a:p>
            <a:r>
              <a:rPr lang="tr-TR" dirty="0" smtClean="0"/>
              <a:t>Avrupa sanat sineması açısından dönüm noktası 1960 yılında </a:t>
            </a:r>
            <a:r>
              <a:rPr lang="tr-TR" dirty="0" err="1" smtClean="0"/>
              <a:t>Truffaut’nun</a:t>
            </a:r>
            <a:r>
              <a:rPr lang="tr-TR" dirty="0" smtClean="0"/>
              <a:t> 400 Darbe, </a:t>
            </a:r>
            <a:r>
              <a:rPr lang="tr-TR" dirty="0" err="1" smtClean="0"/>
              <a:t>Alain</a:t>
            </a:r>
            <a:r>
              <a:rPr lang="tr-TR" dirty="0" smtClean="0"/>
              <a:t> </a:t>
            </a:r>
            <a:r>
              <a:rPr lang="tr-TR" dirty="0" err="1" smtClean="0"/>
              <a:t>Resnais’nin</a:t>
            </a:r>
            <a:r>
              <a:rPr lang="tr-TR" dirty="0" smtClean="0"/>
              <a:t> Hiroşima Sevgilim, Jean </a:t>
            </a:r>
            <a:r>
              <a:rPr lang="tr-TR" dirty="0" err="1" smtClean="0"/>
              <a:t>Luc</a:t>
            </a:r>
            <a:r>
              <a:rPr lang="tr-TR" dirty="0" smtClean="0"/>
              <a:t> </a:t>
            </a:r>
            <a:r>
              <a:rPr lang="tr-TR" dirty="0" err="1" smtClean="0"/>
              <a:t>Godard’ın</a:t>
            </a:r>
            <a:r>
              <a:rPr lang="tr-TR" dirty="0" smtClean="0"/>
              <a:t> Serseri Aşıklar, </a:t>
            </a:r>
            <a:r>
              <a:rPr lang="tr-TR" dirty="0" err="1" smtClean="0"/>
              <a:t>Antonioni’nin</a:t>
            </a:r>
            <a:r>
              <a:rPr lang="tr-TR" dirty="0" smtClean="0"/>
              <a:t> Macera, Fellini’nin Tatlı Hayat filmlerinin çekilmesidir. </a:t>
            </a:r>
          </a:p>
          <a:p>
            <a:r>
              <a:rPr lang="tr-TR" dirty="0" err="1" smtClean="0"/>
              <a:t>Pier</a:t>
            </a:r>
            <a:r>
              <a:rPr lang="tr-TR" dirty="0" smtClean="0"/>
              <a:t> </a:t>
            </a:r>
            <a:r>
              <a:rPr lang="tr-TR" dirty="0" err="1" smtClean="0"/>
              <a:t>Paolo</a:t>
            </a:r>
            <a:r>
              <a:rPr lang="tr-TR" dirty="0" smtClean="0"/>
              <a:t> </a:t>
            </a:r>
            <a:r>
              <a:rPr lang="tr-TR" dirty="0" err="1" smtClean="0"/>
              <a:t>Pasolini</a:t>
            </a:r>
            <a:r>
              <a:rPr lang="tr-TR" dirty="0"/>
              <a:t> </a:t>
            </a:r>
            <a:r>
              <a:rPr lang="tr-TR" dirty="0" smtClean="0"/>
              <a:t>ve  </a:t>
            </a:r>
            <a:r>
              <a:rPr lang="tr-TR" dirty="0" err="1" smtClean="0"/>
              <a:t>Luis</a:t>
            </a:r>
            <a:r>
              <a:rPr lang="tr-TR" dirty="0" smtClean="0"/>
              <a:t> </a:t>
            </a:r>
            <a:r>
              <a:rPr lang="tr-TR" dirty="0" err="1" smtClean="0"/>
              <a:t>Bunuel</a:t>
            </a:r>
            <a:r>
              <a:rPr lang="tr-TR" dirty="0" smtClean="0"/>
              <a:t> bu dönemin öne çıkan yönetmenleri arasındadır.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smtClean="0"/>
              <a:t>Sanat sinemasından bahsedilirken, üzerinde durulması gereken nokta, </a:t>
            </a:r>
            <a:r>
              <a:rPr lang="tr-TR" dirty="0" err="1" smtClean="0"/>
              <a:t>Brech’in</a:t>
            </a:r>
            <a:r>
              <a:rPr lang="tr-TR" dirty="0" smtClean="0"/>
              <a:t> tiyatro alanında geliştirdiği yöntemdir. </a:t>
            </a:r>
            <a:r>
              <a:rPr lang="tr-TR" dirty="0" err="1" smtClean="0"/>
              <a:t>Brech’in</a:t>
            </a:r>
            <a:r>
              <a:rPr lang="tr-TR" dirty="0" smtClean="0"/>
              <a:t> tiyatro alanında geliştirdiği yöntem, sinemada da etkili olmuştur. </a:t>
            </a:r>
            <a:r>
              <a:rPr lang="tr-TR" dirty="0" err="1" smtClean="0"/>
              <a:t>Brecht</a:t>
            </a:r>
            <a:r>
              <a:rPr lang="tr-TR" dirty="0" smtClean="0"/>
              <a:t> </a:t>
            </a:r>
            <a:r>
              <a:rPr lang="tr-TR" dirty="0" err="1" smtClean="0"/>
              <a:t>katharsis</a:t>
            </a:r>
            <a:r>
              <a:rPr lang="tr-TR" dirty="0" smtClean="0"/>
              <a:t> sağlayan özdeşleşme biçimlerinin yerine yabancılaşmayı geçirmiştir.</a:t>
            </a:r>
          </a:p>
          <a:p>
            <a:pPr>
              <a:buNone/>
            </a:pPr>
            <a:r>
              <a:rPr lang="tr-TR" dirty="0" smtClean="0"/>
              <a:t>Genel olarak sanat sineması şu özelliklerle popüler sinemadan ayrıştırılır:</a:t>
            </a:r>
          </a:p>
          <a:p>
            <a:r>
              <a:rPr lang="tr-TR" dirty="0" smtClean="0"/>
              <a:t> Anlatı gelişimi neden sonuç ilişkilerini göz ardı eder.</a:t>
            </a:r>
          </a:p>
          <a:p>
            <a:r>
              <a:rPr lang="tr-TR" dirty="0" smtClean="0"/>
              <a:t>Hiçbir şey olmuyormuş gibi görünen ölü zamanlar vurgulanır.</a:t>
            </a:r>
          </a:p>
          <a:p>
            <a:endParaRPr lang="tr-T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Karakterlerin davranışları belirli arzular ya da hedefler çerçevesinde motive olmaz.</a:t>
            </a:r>
          </a:p>
          <a:p>
            <a:r>
              <a:rPr lang="tr-TR" dirty="0" smtClean="0"/>
              <a:t>Bakış açısı içsel monolog ya da birkaç içsel monologdan oluşabilir.</a:t>
            </a:r>
          </a:p>
          <a:p>
            <a:r>
              <a:rPr lang="tr-TR" dirty="0" smtClean="0"/>
              <a:t>Öznellik belirsizleştirilebilir.</a:t>
            </a:r>
          </a:p>
          <a:p>
            <a:r>
              <a:rPr lang="tr-TR" dirty="0" smtClean="0"/>
              <a:t>Sinemanın kendisi üzerine düşünülmesi için yabancılaştırma teknikleri devreye sokulur.</a:t>
            </a:r>
          </a:p>
          <a:p>
            <a:r>
              <a:rPr lang="tr-TR" dirty="0" smtClean="0"/>
              <a:t>Zaman ve mekan deneyimi anlatı devamlılığına hizmet etmez.</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513</Words>
  <Application>Microsoft Office PowerPoint</Application>
  <PresentationFormat>Ekran Gösterisi (4:3)</PresentationFormat>
  <Paragraphs>31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Savaş Sonrasında Avrupa Sineması: “Sanat sineması” ve “Auteurler”. </vt:lpstr>
      <vt:lpstr>2. Dünya Savaşı Sonrası Avrupa Sineması</vt:lpstr>
      <vt:lpstr>Slayt 3</vt:lpstr>
      <vt:lpstr>Slayt 4</vt:lpstr>
      <vt:lpstr>Slayt 5</vt:lpstr>
      <vt:lpstr>Slayt 6</vt:lpstr>
      <vt:lpstr>Sanat Sineması</vt:lpstr>
      <vt:lpstr>Slayt 8</vt:lpstr>
      <vt:lpstr>Slayt 9</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Savaş Sonrasında Avrupa Sineması: “Sanat sineması” ve “Auteurler”.</dc:title>
  <dc:creator>Windows User</dc:creator>
  <cp:lastModifiedBy>Windows User</cp:lastModifiedBy>
  <cp:revision>7</cp:revision>
  <dcterms:created xsi:type="dcterms:W3CDTF">2018-10-26T05:08:47Z</dcterms:created>
  <dcterms:modified xsi:type="dcterms:W3CDTF">2018-10-26T06:16:32Z</dcterms:modified>
</cp:coreProperties>
</file>