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58" r:id="rId3"/>
    <p:sldId id="271" r:id="rId4"/>
    <p:sldId id="272" r:id="rId5"/>
    <p:sldId id="273" r:id="rId6"/>
    <p:sldId id="259" r:id="rId7"/>
    <p:sldId id="260" r:id="rId8"/>
    <p:sldId id="261" r:id="rId9"/>
    <p:sldId id="262" r:id="rId10"/>
    <p:sldId id="263" r:id="rId11"/>
    <p:sldId id="264" r:id="rId12"/>
    <p:sldId id="265" r:id="rId13"/>
    <p:sldId id="266" r:id="rId14"/>
    <p:sldId id="267" r:id="rId15"/>
    <p:sldId id="268" r:id="rId16"/>
    <p:sldId id="270" r:id="rId17"/>
    <p:sldId id="274" r:id="rId18"/>
    <p:sldId id="276"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295BE-83AD-449A-8074-1C153F79EE86}" type="datetimeFigureOut">
              <a:rPr lang="tr-TR" smtClean="0"/>
              <a:t>27.02.2017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857E5-FA58-4B47-9598-002C6EEC033F}" type="slidenum">
              <a:rPr lang="tr-TR" smtClean="0"/>
              <a:t>‹#›</a:t>
            </a:fld>
            <a:endParaRPr lang="tr-TR"/>
          </a:p>
        </p:txBody>
      </p:sp>
    </p:spTree>
    <p:extLst>
      <p:ext uri="{BB962C8B-B14F-4D97-AF65-F5344CB8AC3E}">
        <p14:creationId xmlns:p14="http://schemas.microsoft.com/office/powerpoint/2010/main" val="3135414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3D857E5-FA58-4B47-9598-002C6EEC033F}" type="slidenum">
              <a:rPr lang="tr-TR" smtClean="0"/>
              <a:t>1</a:t>
            </a:fld>
            <a:endParaRPr lang="tr-TR"/>
          </a:p>
        </p:txBody>
      </p:sp>
    </p:spTree>
    <p:extLst>
      <p:ext uri="{BB962C8B-B14F-4D97-AF65-F5344CB8AC3E}">
        <p14:creationId xmlns:p14="http://schemas.microsoft.com/office/powerpoint/2010/main" val="36684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1FE2B6E-35C5-4613-BB07-3CAB6E266781}" type="datetime1">
              <a:rPr lang="tr-TR" smtClean="0"/>
              <a:t>27.02.2017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213257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D3C853-529E-49C9-BB40-553749B7B42E}" type="datetime1">
              <a:rPr lang="tr-TR" smtClean="0"/>
              <a:t>27.02.2017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4806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D374DA8-44AE-41AE-83AB-85646749F8CA}" type="datetime1">
              <a:rPr lang="tr-TR" smtClean="0"/>
              <a:t>27.02.2017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5C763D-3404-4EB1-980F-C4C9B3958C9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0855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0493DC-0735-49EE-B0F8-9B49BE6E166B}" type="datetime1">
              <a:rPr lang="tr-TR" smtClean="0"/>
              <a:t>27.02.2017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4227684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FD56AC0-5021-4529-81AB-2FBCF6171654}" type="datetime1">
              <a:rPr lang="tr-TR" smtClean="0"/>
              <a:t>27.02.2017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5C763D-3404-4EB1-980F-C4C9B3958C9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3572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C1588D6-2D97-44B9-8310-3EAA948EF29A}" type="datetime1">
              <a:rPr lang="tr-TR" smtClean="0"/>
              <a:t>27.02.2017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2500517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6EF6AAC-CA41-4FFD-BAC5-188456CAA2E5}" type="datetime1">
              <a:rPr lang="tr-TR" smtClean="0"/>
              <a:t>27.02.2017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3645799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CDA7FE-4E71-4A8E-9389-D05658C811FB}" type="datetime1">
              <a:rPr lang="tr-TR" smtClean="0"/>
              <a:t>27.02.2017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37073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E8D5F6C-70DE-4768-9E48-8A8A730CA9C5}" type="datetime1">
              <a:rPr lang="tr-TR" smtClean="0"/>
              <a:t>27.02.2017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161526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6B68CBF-AF70-4978-A75D-A0E0B51E0EEF}" type="datetime1">
              <a:rPr lang="tr-TR" smtClean="0"/>
              <a:t>27.02.2017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211565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3E8C981-9D75-4226-8A1F-4CB818CAB3F9}" type="datetime1">
              <a:rPr lang="tr-TR" smtClean="0"/>
              <a:t>27.02.2017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376941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934316F-81D5-4FF6-A6C8-E00B7C7AC2E8}" type="datetime1">
              <a:rPr lang="tr-TR" smtClean="0"/>
              <a:t>27.02.2017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4180969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507EEC6-469B-4EF6-81A0-06CCBAC53F91}" type="datetime1">
              <a:rPr lang="tr-TR" smtClean="0"/>
              <a:t>27.02.2017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316586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FC886-8ADD-413C-AD6F-2F1E6F33BF06}" type="datetime1">
              <a:rPr lang="tr-TR" smtClean="0"/>
              <a:t>27.02.2017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120125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C0FA78C-C86F-45DE-82C9-C40893AA9FE3}" type="datetime1">
              <a:rPr lang="tr-TR" smtClean="0"/>
              <a:t>27.02.2017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400354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754FB13-252A-46D3-A75A-839C0CF9F9F3}" type="datetime1">
              <a:rPr lang="tr-TR" smtClean="0"/>
              <a:t>27.02.2017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5C763D-3404-4EB1-980F-C4C9B3958C92}" type="slidenum">
              <a:rPr lang="tr-TR" smtClean="0"/>
              <a:t>‹#›</a:t>
            </a:fld>
            <a:endParaRPr lang="tr-TR"/>
          </a:p>
        </p:txBody>
      </p:sp>
    </p:spTree>
    <p:extLst>
      <p:ext uri="{BB962C8B-B14F-4D97-AF65-F5344CB8AC3E}">
        <p14:creationId xmlns:p14="http://schemas.microsoft.com/office/powerpoint/2010/main" val="84965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112839-D9BE-483B-8C4C-5F623B5D4888}" type="datetime1">
              <a:rPr lang="tr-TR" smtClean="0"/>
              <a:t>27.02.2017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5C763D-3404-4EB1-980F-C4C9B3958C92}" type="slidenum">
              <a:rPr lang="tr-TR" smtClean="0"/>
              <a:t>‹#›</a:t>
            </a:fld>
            <a:endParaRPr lang="tr-TR"/>
          </a:p>
        </p:txBody>
      </p:sp>
    </p:spTree>
    <p:extLst>
      <p:ext uri="{BB962C8B-B14F-4D97-AF65-F5344CB8AC3E}">
        <p14:creationId xmlns:p14="http://schemas.microsoft.com/office/powerpoint/2010/main" val="1453310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lkogretim-online.org.tr/vol5say1/yenimufredat_raporu%5b1%5d.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Sosyal Bilgiler Dersi Öğretim Programı İncelenmesi</a:t>
            </a:r>
            <a:endParaRPr lang="tr-TR" dirty="0"/>
          </a:p>
        </p:txBody>
      </p:sp>
      <p:sp>
        <p:nvSpPr>
          <p:cNvPr id="3" name="Alt Başlık 2"/>
          <p:cNvSpPr>
            <a:spLocks noGrp="1"/>
          </p:cNvSpPr>
          <p:nvPr>
            <p:ph type="subTitle" idx="1"/>
          </p:nvPr>
        </p:nvSpPr>
        <p:spPr/>
        <p:txBody>
          <a:bodyPr>
            <a:normAutofit/>
          </a:bodyPr>
          <a:lstStyle/>
          <a:p>
            <a:r>
              <a:rPr lang="tr-TR" dirty="0" smtClean="0"/>
              <a:t>Özel Öğretim Yöntemleri I Dersi </a:t>
            </a:r>
            <a:r>
              <a:rPr lang="tr-TR" dirty="0" smtClean="0"/>
              <a:t>2. </a:t>
            </a:r>
            <a:r>
              <a:rPr lang="tr-TR" dirty="0" smtClean="0"/>
              <a:t>Hafta Sunumu</a:t>
            </a:r>
          </a:p>
          <a:p>
            <a:endParaRPr lang="tr-TR" dirty="0"/>
          </a:p>
          <a:p>
            <a:pPr algn="r"/>
            <a:r>
              <a:rPr lang="tr-TR" sz="1000" dirty="0" smtClean="0"/>
              <a:t>Arş. Gör. Serkan Keleşoğlu</a:t>
            </a:r>
            <a:endParaRPr lang="tr-TR" sz="1000" dirty="0"/>
          </a:p>
        </p:txBody>
      </p:sp>
    </p:spTree>
    <p:extLst>
      <p:ext uri="{BB962C8B-B14F-4D97-AF65-F5344CB8AC3E}">
        <p14:creationId xmlns:p14="http://schemas.microsoft.com/office/powerpoint/2010/main" val="3845033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05945"/>
            <a:ext cx="8911687" cy="528797"/>
          </a:xfrm>
        </p:spPr>
        <p:txBody>
          <a:bodyPr>
            <a:normAutofit/>
          </a:bodyPr>
          <a:lstStyle/>
          <a:p>
            <a:pPr lvl="2" algn="l" defTabSz="457200" rtl="0">
              <a:spcBef>
                <a:spcPct val="0"/>
              </a:spcBef>
            </a:pPr>
            <a:r>
              <a:rPr lang="tr-TR" sz="2400" b="1" dirty="0"/>
              <a:t>Vatandaşlık Aktarımı Olarak Sosyal Bilgiler </a:t>
            </a:r>
            <a:r>
              <a:rPr lang="tr-TR" sz="2400" b="1" dirty="0" smtClean="0"/>
              <a:t>Öğretimi</a:t>
            </a:r>
            <a:endParaRPr lang="tr-TR" sz="2400" dirty="0"/>
          </a:p>
        </p:txBody>
      </p:sp>
      <p:sp>
        <p:nvSpPr>
          <p:cNvPr id="3" name="İçerik Yer Tutucusu 2"/>
          <p:cNvSpPr>
            <a:spLocks noGrp="1"/>
          </p:cNvSpPr>
          <p:nvPr>
            <p:ph idx="1"/>
          </p:nvPr>
        </p:nvSpPr>
        <p:spPr/>
        <p:txBody>
          <a:bodyPr/>
          <a:lstStyle/>
          <a:p>
            <a:pPr algn="just">
              <a:lnSpc>
                <a:spcPct val="150000"/>
              </a:lnSpc>
            </a:pPr>
            <a:r>
              <a:rPr lang="tr-TR" dirty="0"/>
              <a:t>Sosyal bilgiler öğretimindeki en eski ve yaygın yaklaşımdır. Genel amaç, toplumun temel kurum, değer ve inançlarının öğretilerini telkin ederek, mevcut durumun devamını sağlamaktır. </a:t>
            </a:r>
            <a:r>
              <a:rPr lang="tr-TR" dirty="0" err="1"/>
              <a:t>Barr</a:t>
            </a:r>
            <a:r>
              <a:rPr lang="tr-TR" dirty="0"/>
              <a:t> ve arkadaşlarına göre bu yaklaşımın amacı, kültürel devamlılığı garanti edecek yeni nesiller yetiştirmektir. İçerik yetişkinler tarafından belirlenir. Geçmişi öğrenme, geçmiş ve geleneklerle gurur duyma, sorumluluk alma, uygun tutum ve davranışlar sergileme ve otoriteye bağlılık, gerçekleştirilmek istenen hedefler arasındadır. Öğretmen merkezli yöntemlerin uygulanması öngörülür </a:t>
            </a:r>
            <a:r>
              <a:rPr lang="tr-TR" sz="800" dirty="0"/>
              <a:t>(Öztürk, 2009</a:t>
            </a:r>
            <a:r>
              <a:rPr lang="tr-TR" sz="800" dirty="0" smtClean="0"/>
              <a:t>).</a:t>
            </a:r>
            <a:endParaRPr lang="tr-TR" sz="8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10</a:t>
            </a:fld>
            <a:endParaRPr lang="tr-TR"/>
          </a:p>
        </p:txBody>
      </p:sp>
    </p:spTree>
    <p:extLst>
      <p:ext uri="{BB962C8B-B14F-4D97-AF65-F5344CB8AC3E}">
        <p14:creationId xmlns:p14="http://schemas.microsoft.com/office/powerpoint/2010/main" val="229557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05945"/>
            <a:ext cx="8911687" cy="528797"/>
          </a:xfrm>
        </p:spPr>
        <p:txBody>
          <a:bodyPr>
            <a:normAutofit/>
          </a:bodyPr>
          <a:lstStyle/>
          <a:p>
            <a:pPr lvl="2" algn="l" defTabSz="457200" rtl="0">
              <a:spcBef>
                <a:spcPct val="0"/>
              </a:spcBef>
            </a:pPr>
            <a:r>
              <a:rPr lang="tr-TR" sz="2400" b="1" dirty="0"/>
              <a:t>Sosyal Bilim Olarak </a:t>
            </a:r>
            <a:r>
              <a:rPr lang="tr-TR" sz="2400" b="1" dirty="0" smtClean="0"/>
              <a:t>Sosyal </a:t>
            </a:r>
            <a:r>
              <a:rPr lang="tr-TR" sz="2400" b="1" dirty="0"/>
              <a:t>Bilgiler </a:t>
            </a:r>
            <a:r>
              <a:rPr lang="tr-TR" sz="2400" b="1" dirty="0" smtClean="0"/>
              <a:t>Öğretimi</a:t>
            </a:r>
            <a:endParaRPr lang="tr-TR" sz="2400"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a:t>Sosyal bilimlere ait bilgi, beceri ve değerlerin kazanılmasının etkili vatandaşlık için en iyi hazırlık olduğu varsayımına dayanır. Bu yaklaşıma göre öğrenciler, sosyal bilimlerin yapısı (onların temel kavramları, genellemeleri ve kuramları) ile bilgi toplama ve yorumlama süreçlerini öğrenmelidir. Bu nedenle sosyal bilimciler tarafından tanımlanan önemli bulgular, bakış açıları ve sorunlar sosyal bilgiler programlarının içeriğini oluşturur. Bu özellikleri taşıyan öğretme-öğrenme süreçleri öğrencilerin karmaşık ve çoğu kez iç içer girmiş dünyalarında karşılaşacakları sorunlarla başa çıkabilmeleri için gerekli bilgi, beceri ve değerler ile donanmalarını sağlar </a:t>
            </a:r>
            <a:r>
              <a:rPr lang="tr-TR" sz="900" dirty="0"/>
              <a:t>(Öztürk, 2009). </a:t>
            </a:r>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11</a:t>
            </a:fld>
            <a:endParaRPr lang="tr-TR"/>
          </a:p>
        </p:txBody>
      </p:sp>
    </p:spTree>
    <p:extLst>
      <p:ext uri="{BB962C8B-B14F-4D97-AF65-F5344CB8AC3E}">
        <p14:creationId xmlns:p14="http://schemas.microsoft.com/office/powerpoint/2010/main" val="203545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05945"/>
            <a:ext cx="8911687" cy="528797"/>
          </a:xfrm>
        </p:spPr>
        <p:txBody>
          <a:bodyPr>
            <a:normAutofit/>
          </a:bodyPr>
          <a:lstStyle/>
          <a:p>
            <a:pPr lvl="2"/>
            <a:r>
              <a:rPr lang="tr-TR" sz="2400" b="1" dirty="0"/>
              <a:t>Yansıtıcı Araştırma Olarak Sosyal Bilgiler Öğretimi</a:t>
            </a:r>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dirty="0"/>
              <a:t>Bu yaklaşım John </a:t>
            </a:r>
            <a:r>
              <a:rPr lang="tr-TR" dirty="0" err="1"/>
              <a:t>Dewey</a:t>
            </a:r>
            <a:r>
              <a:rPr lang="tr-TR" dirty="0"/>
              <a:t> ‘in düşüncelerine dayanmaktadır. Birincil amacı, öğrencilerin problem çözme ve karar alma becerilerini öğrenip uygulamalarını sağlamaktır. Buna paralel olarak, öğrencilerin bireysel ve kamusal problemleri tanımlayıp analiz edebilecekleri ve bunlara yönelik bilgiye dayalı kararlar alabilecekleri öğrenme-öğretme süreçlerine ağırlık vermektedir. Önceden belirlenmiş ve mutlaka uygulanması gereken bir içerik söz konusu değildir. Yapılacak etkinliklerin öğrencileri doğrudan ilgilendiren, etkileyen ve kaygılandıran güncel konu ve sorunlara odaklanması istenir. Benzerlik ve statükonun vurgulanmasına karşın, öğrencilerde sağlıklı bir şüpheciliğin, yaygın/egemen inançlar, değerler, politikalar ve uygulamaları inceleme – araştırma becerisinin gelişimini öngörür. Bu yaklaşımın temel yöntemi araştırma – incelemedir </a:t>
            </a:r>
            <a:r>
              <a:rPr lang="tr-TR" sz="900" dirty="0"/>
              <a:t>(Öztürk, 2009</a:t>
            </a:r>
            <a:r>
              <a:rPr lang="tr-TR" sz="900" dirty="0" smtClean="0"/>
              <a:t>).</a:t>
            </a:r>
            <a:endParaRPr lang="tr-TR" sz="9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12</a:t>
            </a:fld>
            <a:endParaRPr lang="tr-TR"/>
          </a:p>
        </p:txBody>
      </p:sp>
    </p:spTree>
    <p:extLst>
      <p:ext uri="{BB962C8B-B14F-4D97-AF65-F5344CB8AC3E}">
        <p14:creationId xmlns:p14="http://schemas.microsoft.com/office/powerpoint/2010/main" val="3305426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49706" y="2695280"/>
            <a:ext cx="8911687" cy="1645365"/>
          </a:xfrm>
        </p:spPr>
        <p:txBody>
          <a:bodyPr>
            <a:normAutofit fontScale="90000"/>
          </a:bodyPr>
          <a:lstStyle/>
          <a:p>
            <a:pPr algn="ctr">
              <a:lnSpc>
                <a:spcPct val="150000"/>
              </a:lnSpc>
            </a:pPr>
            <a:r>
              <a:rPr lang="tr-TR" dirty="0" smtClean="0"/>
              <a:t>Sizce, Sosyal Bilgiler öğretiminde hangi yaklaşım izlenmelidir? </a:t>
            </a:r>
            <a:endParaRPr lang="tr-TR"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13</a:t>
            </a:fld>
            <a:endParaRPr lang="tr-TR"/>
          </a:p>
        </p:txBody>
      </p:sp>
    </p:spTree>
    <p:extLst>
      <p:ext uri="{BB962C8B-B14F-4D97-AF65-F5344CB8AC3E}">
        <p14:creationId xmlns:p14="http://schemas.microsoft.com/office/powerpoint/2010/main" val="1163515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49706" y="2695280"/>
            <a:ext cx="8911687" cy="1645365"/>
          </a:xfrm>
        </p:spPr>
        <p:txBody>
          <a:bodyPr>
            <a:normAutofit fontScale="90000"/>
          </a:bodyPr>
          <a:lstStyle/>
          <a:p>
            <a:pPr algn="ctr">
              <a:lnSpc>
                <a:spcPct val="150000"/>
              </a:lnSpc>
            </a:pPr>
            <a:r>
              <a:rPr lang="tr-TR" dirty="0" smtClean="0"/>
              <a:t>Sizce, Sosyal Bilgiler öğretiminin amaçları nelerdir? </a:t>
            </a:r>
            <a:endParaRPr lang="tr-TR"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14</a:t>
            </a:fld>
            <a:endParaRPr lang="tr-TR"/>
          </a:p>
        </p:txBody>
      </p:sp>
    </p:spTree>
    <p:extLst>
      <p:ext uri="{BB962C8B-B14F-4D97-AF65-F5344CB8AC3E}">
        <p14:creationId xmlns:p14="http://schemas.microsoft.com/office/powerpoint/2010/main" val="104018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4795" y="621387"/>
            <a:ext cx="8911687" cy="697914"/>
          </a:xfrm>
        </p:spPr>
        <p:txBody>
          <a:bodyPr/>
          <a:lstStyle/>
          <a:p>
            <a:r>
              <a:rPr lang="tr-TR" dirty="0" smtClean="0"/>
              <a:t>Sosyal Bilgiler Öğretiminin Amaçları</a:t>
            </a:r>
            <a:endParaRPr lang="tr-TR" dirty="0"/>
          </a:p>
        </p:txBody>
      </p:sp>
      <p:sp>
        <p:nvSpPr>
          <p:cNvPr id="3" name="İçerik Yer Tutucusu 2"/>
          <p:cNvSpPr>
            <a:spLocks noGrp="1"/>
          </p:cNvSpPr>
          <p:nvPr>
            <p:ph idx="1"/>
          </p:nvPr>
        </p:nvSpPr>
        <p:spPr>
          <a:xfrm>
            <a:off x="2592925" y="1701647"/>
            <a:ext cx="8915400" cy="4632143"/>
          </a:xfrm>
        </p:spPr>
        <p:txBody>
          <a:bodyPr>
            <a:normAutofit lnSpcReduction="10000"/>
          </a:bodyPr>
          <a:lstStyle/>
          <a:p>
            <a:pPr marL="0" indent="0" algn="just">
              <a:lnSpc>
                <a:spcPct val="150000"/>
              </a:lnSpc>
              <a:buNone/>
            </a:pPr>
            <a:r>
              <a:rPr lang="tr-TR" sz="2400" dirty="0"/>
              <a:t>NCSS bu konuda bir uzlaşma sağlamak amacıyla 1970 yılında yayınladığı öğretim kılavuzunda sosyal bilgiler öğretimi için şu dört amacı önermiştir: </a:t>
            </a:r>
          </a:p>
          <a:p>
            <a:pPr lvl="2" algn="just">
              <a:lnSpc>
                <a:spcPct val="150000"/>
              </a:lnSpc>
            </a:pPr>
            <a:r>
              <a:rPr lang="tr-TR" sz="2000" dirty="0"/>
              <a:t>İnsanın geçmiş, bugün ve gelecekteki durumu hakkında bilgi edinme becerisini geliştirme,</a:t>
            </a:r>
          </a:p>
          <a:p>
            <a:pPr lvl="2" algn="just">
              <a:lnSpc>
                <a:spcPct val="150000"/>
              </a:lnSpc>
            </a:pPr>
            <a:r>
              <a:rPr lang="tr-TR" sz="2000" dirty="0"/>
              <a:t>Bilgiyi işleme için gerekli becerileri kazandırma,</a:t>
            </a:r>
          </a:p>
          <a:p>
            <a:pPr lvl="2" algn="just">
              <a:lnSpc>
                <a:spcPct val="150000"/>
              </a:lnSpc>
            </a:pPr>
            <a:r>
              <a:rPr lang="tr-TR" sz="2000" dirty="0"/>
              <a:t>İnanç ve değerleri yorumlama becerisini geliştirme</a:t>
            </a:r>
          </a:p>
          <a:p>
            <a:pPr lvl="2" algn="just">
              <a:lnSpc>
                <a:spcPct val="150000"/>
              </a:lnSpc>
            </a:pPr>
            <a:r>
              <a:rPr lang="tr-TR" sz="2000" dirty="0"/>
              <a:t>Yurttaş olarak aktif sosyal katılım için bilgiyi uygulama </a:t>
            </a:r>
            <a:r>
              <a:rPr lang="tr-TR" sz="900" dirty="0"/>
              <a:t>(</a:t>
            </a:r>
            <a:r>
              <a:rPr lang="tr-TR" sz="900" dirty="0" err="1"/>
              <a:t>Barth</a:t>
            </a:r>
            <a:r>
              <a:rPr lang="tr-TR" sz="900" dirty="0"/>
              <a:t>, 1991;8 </a:t>
            </a:r>
            <a:r>
              <a:rPr lang="tr-TR" sz="900" dirty="0" err="1"/>
              <a:t>Akt</a:t>
            </a:r>
            <a:r>
              <a:rPr lang="tr-TR" sz="900" dirty="0"/>
              <a:t>: Öztürk, 2009). </a:t>
            </a:r>
          </a:p>
          <a:p>
            <a:pPr algn="just">
              <a:lnSpc>
                <a:spcPct val="150000"/>
              </a:lnSpc>
            </a:pPr>
            <a:endParaRPr lang="tr-TR" sz="21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15</a:t>
            </a:fld>
            <a:endParaRPr lang="tr-TR"/>
          </a:p>
        </p:txBody>
      </p:sp>
    </p:spTree>
    <p:extLst>
      <p:ext uri="{BB962C8B-B14F-4D97-AF65-F5344CB8AC3E}">
        <p14:creationId xmlns:p14="http://schemas.microsoft.com/office/powerpoint/2010/main" val="2945520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329899"/>
            <a:ext cx="8911687" cy="1280890"/>
          </a:xfrm>
        </p:spPr>
        <p:txBody>
          <a:bodyPr/>
          <a:lstStyle/>
          <a:p>
            <a:r>
              <a:rPr lang="tr-TR" dirty="0" smtClean="0"/>
              <a:t>Sosyal Bilgiler Dersi Öğretim Programı Vizyonu</a:t>
            </a:r>
            <a:endParaRPr lang="tr-TR" dirty="0"/>
          </a:p>
        </p:txBody>
      </p:sp>
      <p:sp>
        <p:nvSpPr>
          <p:cNvPr id="3" name="İçerik Yer Tutucusu 2"/>
          <p:cNvSpPr>
            <a:spLocks noGrp="1"/>
          </p:cNvSpPr>
          <p:nvPr>
            <p:ph idx="1"/>
          </p:nvPr>
        </p:nvSpPr>
        <p:spPr/>
        <p:txBody>
          <a:bodyPr/>
          <a:lstStyle/>
          <a:p>
            <a:pPr algn="just">
              <a:lnSpc>
                <a:spcPct val="150000"/>
              </a:lnSpc>
            </a:pPr>
            <a:r>
              <a:rPr lang="tr-TR" dirty="0"/>
              <a:t>21. yüzyılın çağdaş, Atatürk ilkeleri ve inkılâplarını benimsemiş, Türk tarihini ve kültürünü kavramış, temel demokratik değerlerle donanmış ve insan haklarına saygılı, yaşadığı çevreye duyarlı, bilgiyi deneyimlerine göre yorumlayıp sosyal ve kültürel bağlam içinde oluşturan, kullanan ve düzenleyen (eleştirel düşünen, yaratıcı, doğru karar veren), sosyal katılım becerileri gelişmiş, sosyal bilimcilerin bilimsel bilgiyi üretirken kullandıkları yöntemleri kazanmış, sosyal yaşamda etkin, üretken, haklarını ve sorumluluklarını bilen, Türkiye Cumhuriyeti vatandaşlarını </a:t>
            </a:r>
            <a:r>
              <a:rPr lang="tr-TR" dirty="0" smtClean="0"/>
              <a:t>yetiştirmektir</a:t>
            </a:r>
            <a:r>
              <a:rPr lang="tr-TR" dirty="0"/>
              <a:t> </a:t>
            </a:r>
            <a:r>
              <a:rPr lang="tr-TR" sz="800" dirty="0" smtClean="0"/>
              <a:t>(MEB, 2005). </a:t>
            </a:r>
            <a:endParaRPr lang="tr-TR" sz="8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16</a:t>
            </a:fld>
            <a:endParaRPr lang="tr-TR"/>
          </a:p>
        </p:txBody>
      </p:sp>
    </p:spTree>
    <p:extLst>
      <p:ext uri="{BB962C8B-B14F-4D97-AF65-F5344CB8AC3E}">
        <p14:creationId xmlns:p14="http://schemas.microsoft.com/office/powerpoint/2010/main" val="188369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9247" y="635261"/>
            <a:ext cx="8911687" cy="1280890"/>
          </a:xfrm>
        </p:spPr>
        <p:txBody>
          <a:bodyPr/>
          <a:lstStyle/>
          <a:p>
            <a:r>
              <a:rPr lang="tr-TR" dirty="0" smtClean="0"/>
              <a:t>Öğretim Programı </a:t>
            </a:r>
            <a:r>
              <a:rPr lang="tr-TR" dirty="0" smtClean="0"/>
              <a:t>İnceleme</a:t>
            </a:r>
            <a:endParaRPr lang="tr-TR" dirty="0"/>
          </a:p>
        </p:txBody>
      </p:sp>
      <p:sp>
        <p:nvSpPr>
          <p:cNvPr id="3" name="İçerik Yer Tutucusu 2"/>
          <p:cNvSpPr>
            <a:spLocks noGrp="1"/>
          </p:cNvSpPr>
          <p:nvPr>
            <p:ph idx="1"/>
          </p:nvPr>
        </p:nvSpPr>
        <p:spPr>
          <a:xfrm>
            <a:off x="2592925" y="2911522"/>
            <a:ext cx="8915400" cy="1769660"/>
          </a:xfrm>
        </p:spPr>
        <p:txBody>
          <a:bodyPr>
            <a:normAutofit/>
          </a:bodyPr>
          <a:lstStyle/>
          <a:p>
            <a:pPr algn="ctr"/>
            <a:r>
              <a:rPr lang="tr-TR" sz="3200" dirty="0" smtClean="0"/>
              <a:t>Sosyal Bilgiler Dersi Öğretim Programı </a:t>
            </a:r>
            <a:r>
              <a:rPr lang="tr-TR" sz="3200" dirty="0" smtClean="0"/>
              <a:t>İnceleme Grup Çalışması</a:t>
            </a:r>
            <a:endParaRPr lang="tr-TR" sz="32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17</a:t>
            </a:fld>
            <a:endParaRPr lang="tr-TR"/>
          </a:p>
        </p:txBody>
      </p:sp>
    </p:spTree>
    <p:extLst>
      <p:ext uri="{BB962C8B-B14F-4D97-AF65-F5344CB8AC3E}">
        <p14:creationId xmlns:p14="http://schemas.microsoft.com/office/powerpoint/2010/main" val="2495025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2589212" y="2160895"/>
            <a:ext cx="8915400" cy="2656764"/>
          </a:xfrm>
        </p:spPr>
        <p:txBody>
          <a:bodyPr>
            <a:noAutofit/>
          </a:bodyPr>
          <a:lstStyle/>
          <a:p>
            <a:pPr algn="just"/>
            <a:r>
              <a:rPr lang="tr-TR" sz="1600" dirty="0" smtClean="0"/>
              <a:t>Öztürk, C. 2009. Sosyal bilgiler öğretimi, </a:t>
            </a:r>
            <a:r>
              <a:rPr lang="tr-TR" sz="1600" dirty="0" err="1" smtClean="0"/>
              <a:t>Pegem</a:t>
            </a:r>
            <a:r>
              <a:rPr lang="tr-TR" sz="1600" dirty="0" smtClean="0"/>
              <a:t> Yayıncılık. Ankara</a:t>
            </a:r>
          </a:p>
          <a:p>
            <a:pPr algn="just"/>
            <a:r>
              <a:rPr lang="tr-TR" sz="1600" dirty="0" smtClean="0"/>
              <a:t>ERG, 2005, Yeni öğretim programı </a:t>
            </a:r>
            <a:r>
              <a:rPr lang="tr-TR" sz="1600" dirty="0"/>
              <a:t>değerlendirme raporu. </a:t>
            </a:r>
            <a:r>
              <a:rPr lang="tr-TR" sz="1600" dirty="0">
                <a:hlinkClick r:id="rId2"/>
              </a:rPr>
              <a:t>http://</a:t>
            </a:r>
            <a:r>
              <a:rPr lang="tr-TR" sz="1600" dirty="0" smtClean="0">
                <a:hlinkClick r:id="rId2"/>
              </a:rPr>
              <a:t>ilkogretim-online.org.tr/vol5say1/yenimufredat_raporu%5B1%5D.pdf</a:t>
            </a:r>
            <a:r>
              <a:rPr lang="tr-TR" sz="1600" dirty="0" smtClean="0"/>
              <a:t> adresinden 11.2.2014 tarihinde indirilmiştir. </a:t>
            </a:r>
          </a:p>
          <a:p>
            <a:pPr algn="just"/>
            <a:r>
              <a:rPr lang="tr-TR" sz="1600" dirty="0" smtClean="0"/>
              <a:t>Safran, 2009. Sosyal bilgiler öğretimi. </a:t>
            </a:r>
            <a:r>
              <a:rPr lang="tr-TR" sz="1600" dirty="0" err="1" smtClean="0"/>
              <a:t>Pegem</a:t>
            </a:r>
            <a:r>
              <a:rPr lang="tr-TR" sz="1600" dirty="0" smtClean="0"/>
              <a:t> Yayıncılık. Ankara</a:t>
            </a:r>
          </a:p>
          <a:p>
            <a:pPr algn="just"/>
            <a:r>
              <a:rPr lang="tr-TR" sz="1600" dirty="0" err="1" smtClean="0"/>
              <a:t>Kapapınar</a:t>
            </a:r>
            <a:r>
              <a:rPr lang="tr-TR" sz="1600" dirty="0" smtClean="0"/>
              <a:t>, Y. 2012. Kuramdan uygulamaya hayat bilgisi ve sosyal bilgiler öğretimi. </a:t>
            </a:r>
            <a:r>
              <a:rPr lang="tr-TR" sz="1600" dirty="0" err="1" smtClean="0"/>
              <a:t>Pegem</a:t>
            </a:r>
            <a:r>
              <a:rPr lang="tr-TR" sz="1600" dirty="0" smtClean="0"/>
              <a:t> Akademi: Ankara. </a:t>
            </a:r>
          </a:p>
          <a:p>
            <a:pPr algn="just"/>
            <a:r>
              <a:rPr lang="tr-TR" sz="1600" dirty="0" smtClean="0"/>
              <a:t>MEB, 2012. Sosyal bilgiler dersi öğretim programı. Ankara</a:t>
            </a:r>
            <a:endParaRPr lang="tr-TR" sz="16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18</a:t>
            </a:fld>
            <a:endParaRPr lang="tr-TR"/>
          </a:p>
        </p:txBody>
      </p:sp>
    </p:spTree>
    <p:extLst>
      <p:ext uri="{BB962C8B-B14F-4D97-AF65-F5344CB8AC3E}">
        <p14:creationId xmlns:p14="http://schemas.microsoft.com/office/powerpoint/2010/main" val="1940220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Konuşma Halkası</a:t>
            </a:r>
            <a:endParaRPr lang="tr-TR" dirty="0"/>
          </a:p>
        </p:txBody>
      </p:sp>
      <p:sp>
        <p:nvSpPr>
          <p:cNvPr id="3" name="İçerik Yer Tutucusu 2"/>
          <p:cNvSpPr>
            <a:spLocks noGrp="1"/>
          </p:cNvSpPr>
          <p:nvPr>
            <p:ph idx="1"/>
          </p:nvPr>
        </p:nvSpPr>
        <p:spPr>
          <a:xfrm>
            <a:off x="2592925" y="2720454"/>
            <a:ext cx="8915400" cy="1373875"/>
          </a:xfrm>
        </p:spPr>
        <p:txBody>
          <a:bodyPr>
            <a:normAutofit/>
          </a:bodyPr>
          <a:lstStyle/>
          <a:p>
            <a:pPr algn="ctr"/>
            <a:r>
              <a:rPr lang="tr-TR" sz="2800" dirty="0" smtClean="0"/>
              <a:t>İlkokulda öğrenci iken sosyal bilgiler dersiniz nasıl geçmekteydi? Bu ders ile ilgili bir anınızı paylaşır mısınız? </a:t>
            </a:r>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2</a:t>
            </a:fld>
            <a:endParaRPr lang="tr-TR"/>
          </a:p>
        </p:txBody>
      </p:sp>
    </p:spTree>
    <p:extLst>
      <p:ext uri="{BB962C8B-B14F-4D97-AF65-F5344CB8AC3E}">
        <p14:creationId xmlns:p14="http://schemas.microsoft.com/office/powerpoint/2010/main" val="2916826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Konuşma Halkası</a:t>
            </a:r>
            <a:endParaRPr lang="tr-TR" dirty="0"/>
          </a:p>
        </p:txBody>
      </p:sp>
      <p:sp>
        <p:nvSpPr>
          <p:cNvPr id="3" name="İçerik Yer Tutucusu 2"/>
          <p:cNvSpPr>
            <a:spLocks noGrp="1"/>
          </p:cNvSpPr>
          <p:nvPr>
            <p:ph idx="1"/>
          </p:nvPr>
        </p:nvSpPr>
        <p:spPr>
          <a:xfrm>
            <a:off x="2589212" y="2775045"/>
            <a:ext cx="8915400" cy="1046328"/>
          </a:xfrm>
        </p:spPr>
        <p:txBody>
          <a:bodyPr>
            <a:normAutofit/>
          </a:bodyPr>
          <a:lstStyle/>
          <a:p>
            <a:pPr algn="ctr"/>
            <a:r>
              <a:rPr lang="tr-TR" sz="2400" dirty="0" smtClean="0"/>
              <a:t>Sosyal bilgiler öğretmeniniz adı ne idi? Onun nasıl bir öğretmen olduğunu düşünüyorsunuz?</a:t>
            </a:r>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3</a:t>
            </a:fld>
            <a:endParaRPr lang="tr-TR"/>
          </a:p>
        </p:txBody>
      </p:sp>
    </p:spTree>
    <p:extLst>
      <p:ext uri="{BB962C8B-B14F-4D97-AF65-F5344CB8AC3E}">
        <p14:creationId xmlns:p14="http://schemas.microsoft.com/office/powerpoint/2010/main" val="2620457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Konuşma Halkası</a:t>
            </a:r>
            <a:endParaRPr lang="tr-TR" dirty="0"/>
          </a:p>
        </p:txBody>
      </p:sp>
      <p:sp>
        <p:nvSpPr>
          <p:cNvPr id="3" name="İçerik Yer Tutucusu 2"/>
          <p:cNvSpPr>
            <a:spLocks noGrp="1"/>
          </p:cNvSpPr>
          <p:nvPr>
            <p:ph idx="1"/>
          </p:nvPr>
        </p:nvSpPr>
        <p:spPr>
          <a:xfrm>
            <a:off x="2592925" y="2925170"/>
            <a:ext cx="8915400" cy="950794"/>
          </a:xfrm>
        </p:spPr>
        <p:txBody>
          <a:bodyPr>
            <a:noAutofit/>
          </a:bodyPr>
          <a:lstStyle/>
          <a:p>
            <a:pPr algn="ctr"/>
            <a:r>
              <a:rPr lang="tr-TR" sz="2400" dirty="0" smtClean="0"/>
              <a:t>Sosyal bilgiler dersinde kendinizi nasıl bir öğrenci olarak tanımlarsınız?</a:t>
            </a:r>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4</a:t>
            </a:fld>
            <a:endParaRPr lang="tr-TR"/>
          </a:p>
        </p:txBody>
      </p:sp>
    </p:spTree>
    <p:extLst>
      <p:ext uri="{BB962C8B-B14F-4D97-AF65-F5344CB8AC3E}">
        <p14:creationId xmlns:p14="http://schemas.microsoft.com/office/powerpoint/2010/main" val="209972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Konuşma Halkası</a:t>
            </a:r>
            <a:endParaRPr lang="tr-TR" dirty="0"/>
          </a:p>
        </p:txBody>
      </p:sp>
      <p:sp>
        <p:nvSpPr>
          <p:cNvPr id="3" name="İçerik Yer Tutucusu 2"/>
          <p:cNvSpPr>
            <a:spLocks noGrp="1"/>
          </p:cNvSpPr>
          <p:nvPr>
            <p:ph idx="1"/>
          </p:nvPr>
        </p:nvSpPr>
        <p:spPr>
          <a:xfrm>
            <a:off x="2592925" y="2856931"/>
            <a:ext cx="8915400" cy="1141863"/>
          </a:xfrm>
        </p:spPr>
        <p:txBody>
          <a:bodyPr>
            <a:normAutofit/>
          </a:bodyPr>
          <a:lstStyle/>
          <a:p>
            <a:pPr algn="ctr"/>
            <a:r>
              <a:rPr lang="tr-TR" sz="2400" dirty="0" smtClean="0"/>
              <a:t>Uygulanmakta olan sosyal bilgiler dersinde öğrencilik günlerinize göre nelerin değiştiğini düşünüyorsunuz? </a:t>
            </a:r>
            <a:endParaRPr lang="tr-TR" sz="24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5</a:t>
            </a:fld>
            <a:endParaRPr lang="tr-TR"/>
          </a:p>
        </p:txBody>
      </p:sp>
    </p:spTree>
    <p:extLst>
      <p:ext uri="{BB962C8B-B14F-4D97-AF65-F5344CB8AC3E}">
        <p14:creationId xmlns:p14="http://schemas.microsoft.com/office/powerpoint/2010/main" val="3671019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Metafor Çalışması</a:t>
            </a:r>
            <a:endParaRPr lang="tr-TR" dirty="0"/>
          </a:p>
        </p:txBody>
      </p:sp>
      <p:sp>
        <p:nvSpPr>
          <p:cNvPr id="3" name="İçerik Yer Tutucusu 2"/>
          <p:cNvSpPr>
            <a:spLocks noGrp="1"/>
          </p:cNvSpPr>
          <p:nvPr>
            <p:ph idx="1"/>
          </p:nvPr>
        </p:nvSpPr>
        <p:spPr>
          <a:xfrm>
            <a:off x="2592925" y="2665863"/>
            <a:ext cx="8915400" cy="1592239"/>
          </a:xfrm>
        </p:spPr>
        <p:txBody>
          <a:bodyPr>
            <a:normAutofit/>
          </a:bodyPr>
          <a:lstStyle/>
          <a:p>
            <a:pPr algn="ctr"/>
            <a:r>
              <a:rPr lang="tr-TR" sz="2800" dirty="0"/>
              <a:t>Sosyal bilgiler alanını bir hayvana ya da bir nesneye benzetseniz neye </a:t>
            </a:r>
            <a:r>
              <a:rPr lang="tr-TR" sz="2800" dirty="0" smtClean="0"/>
              <a:t>benzetirdiniz? </a:t>
            </a:r>
          </a:p>
          <a:p>
            <a:pPr algn="ctr"/>
            <a:r>
              <a:rPr lang="tr-TR" sz="2800" dirty="0" smtClean="0"/>
              <a:t>Neden?</a:t>
            </a:r>
            <a:endParaRPr lang="tr-TR" sz="28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6</a:t>
            </a:fld>
            <a:endParaRPr lang="tr-TR"/>
          </a:p>
        </p:txBody>
      </p:sp>
    </p:spTree>
    <p:extLst>
      <p:ext uri="{BB962C8B-B14F-4D97-AF65-F5344CB8AC3E}">
        <p14:creationId xmlns:p14="http://schemas.microsoft.com/office/powerpoint/2010/main" val="3694254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Bilgiler Nedir? </a:t>
            </a:r>
            <a:endParaRPr lang="tr-TR" dirty="0"/>
          </a:p>
        </p:txBody>
      </p:sp>
      <p:sp>
        <p:nvSpPr>
          <p:cNvPr id="3" name="İçerik Yer Tutucusu 2"/>
          <p:cNvSpPr>
            <a:spLocks noGrp="1"/>
          </p:cNvSpPr>
          <p:nvPr>
            <p:ph idx="1"/>
          </p:nvPr>
        </p:nvSpPr>
        <p:spPr>
          <a:xfrm>
            <a:off x="2592925" y="1707614"/>
            <a:ext cx="9110701" cy="4916493"/>
          </a:xfrm>
        </p:spPr>
        <p:txBody>
          <a:bodyPr>
            <a:normAutofit fontScale="92500" lnSpcReduction="20000"/>
          </a:bodyPr>
          <a:lstStyle/>
          <a:p>
            <a:pPr algn="just">
              <a:lnSpc>
                <a:spcPct val="160000"/>
              </a:lnSpc>
            </a:pPr>
            <a:r>
              <a:rPr lang="tr-TR" dirty="0"/>
              <a:t>“Sosyal bilgiler, pedagojik amaçlarla basitleştirilmiş sosyal </a:t>
            </a:r>
            <a:r>
              <a:rPr lang="tr-TR" dirty="0" smtClean="0"/>
              <a:t>bilimlerdir</a:t>
            </a:r>
            <a:r>
              <a:rPr lang="tr-TR" dirty="0"/>
              <a:t>.” </a:t>
            </a:r>
            <a:r>
              <a:rPr lang="tr-TR" sz="800" dirty="0"/>
              <a:t>(</a:t>
            </a:r>
            <a:r>
              <a:rPr lang="tr-TR" sz="800" dirty="0" err="1"/>
              <a:t>Wesley</a:t>
            </a:r>
            <a:r>
              <a:rPr lang="tr-TR" sz="800" dirty="0"/>
              <a:t>, 1950’den aktaran </a:t>
            </a:r>
            <a:r>
              <a:rPr lang="tr-TR" sz="800" dirty="0" err="1"/>
              <a:t>Shug</a:t>
            </a:r>
            <a:r>
              <a:rPr lang="tr-TR" sz="800" dirty="0"/>
              <a:t> ve </a:t>
            </a:r>
            <a:r>
              <a:rPr lang="tr-TR" sz="800" dirty="0" err="1"/>
              <a:t>Beery</a:t>
            </a:r>
            <a:r>
              <a:rPr lang="tr-TR" sz="800" dirty="0"/>
              <a:t>, 1987;7, Öztürk, 2009, s.3)</a:t>
            </a:r>
          </a:p>
          <a:p>
            <a:pPr algn="just">
              <a:lnSpc>
                <a:spcPct val="160000"/>
              </a:lnSpc>
            </a:pPr>
            <a:r>
              <a:rPr lang="tr-TR" dirty="0"/>
              <a:t>“Sosyal bilgiler vatandaşlık eğitimi amacıyla sosyal bilimler ve beşeri bilimlerin kaynaştırılmasıdır” </a:t>
            </a:r>
            <a:r>
              <a:rPr lang="tr-TR" sz="800" dirty="0"/>
              <a:t>(</a:t>
            </a:r>
            <a:r>
              <a:rPr lang="tr-TR" sz="800" dirty="0" err="1"/>
              <a:t>Barr</a:t>
            </a:r>
            <a:r>
              <a:rPr lang="tr-TR" sz="800" dirty="0"/>
              <a:t> </a:t>
            </a:r>
            <a:r>
              <a:rPr lang="tr-TR" sz="800" dirty="0" err="1"/>
              <a:t>vd</a:t>
            </a:r>
            <a:r>
              <a:rPr lang="tr-TR" sz="800" dirty="0"/>
              <a:t>, 1978, s18, </a:t>
            </a:r>
            <a:r>
              <a:rPr lang="tr-TR" sz="800" dirty="0" err="1"/>
              <a:t>Akt</a:t>
            </a:r>
            <a:r>
              <a:rPr lang="tr-TR" sz="800" dirty="0"/>
              <a:t>: Öztürk, 2009, s.3). </a:t>
            </a:r>
            <a:endParaRPr lang="tr-TR" sz="800" dirty="0" smtClean="0"/>
          </a:p>
          <a:p>
            <a:pPr algn="just">
              <a:lnSpc>
                <a:spcPct val="160000"/>
              </a:lnSpc>
            </a:pPr>
            <a:r>
              <a:rPr lang="tr-TR" dirty="0"/>
              <a:t>“Sosyal bilgiler, sosyal ve beşeri bilimleri vatandaşlık yeterliklerini geliştirmek amacıyla kaynaştıran bir çalışma alanıdır. Okul programı içinde Sosyal bilgiler, antropoloji, arkeoloji, ekonomi, coğrafya, tarih, hukuk, felsefe, siyaset bilimi, psikoloji, din ve sosyolojinin yanı sıra beşeri bilimler, matematik ve doğa bilimlerinden kendine mal ettiği içerik üzerinden sistematik ve eşgüdümlü bir çalışma sağlar. Sosyal bilgilerin öncelikli amacı, karşılıklı olarak birbirine bağlı bir dünyada, kültürel farklılıkları olan demokratik bir toplumda, genç inşalara bilgiye dayalı ve mantıklı kararlar alabilme yeteneklerini geliştirmede yardımcı olmaktır” </a:t>
            </a:r>
            <a:r>
              <a:rPr lang="tr-TR" sz="800" dirty="0"/>
              <a:t>(NCSS, 1994, </a:t>
            </a:r>
            <a:r>
              <a:rPr lang="tr-TR" sz="800" dirty="0" err="1"/>
              <a:t>Akt</a:t>
            </a:r>
            <a:r>
              <a:rPr lang="tr-TR" sz="800" dirty="0"/>
              <a:t>: Öztürk, 2009, s.4). </a:t>
            </a:r>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7</a:t>
            </a:fld>
            <a:endParaRPr lang="tr-TR"/>
          </a:p>
        </p:txBody>
      </p:sp>
    </p:spTree>
    <p:extLst>
      <p:ext uri="{BB962C8B-B14F-4D97-AF65-F5344CB8AC3E}">
        <p14:creationId xmlns:p14="http://schemas.microsoft.com/office/powerpoint/2010/main" val="363278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Bilgiler Nedir?</a:t>
            </a:r>
            <a:endParaRPr lang="tr-TR" dirty="0"/>
          </a:p>
        </p:txBody>
      </p:sp>
      <p:sp>
        <p:nvSpPr>
          <p:cNvPr id="3" name="İçerik Yer Tutucusu 2"/>
          <p:cNvSpPr>
            <a:spLocks noGrp="1"/>
          </p:cNvSpPr>
          <p:nvPr>
            <p:ph idx="1"/>
          </p:nvPr>
        </p:nvSpPr>
        <p:spPr>
          <a:xfrm>
            <a:off x="2592925" y="1498294"/>
            <a:ext cx="8915400" cy="4632143"/>
          </a:xfrm>
        </p:spPr>
        <p:txBody>
          <a:bodyPr>
            <a:normAutofit fontScale="77500" lnSpcReduction="20000"/>
          </a:bodyPr>
          <a:lstStyle/>
          <a:p>
            <a:pPr algn="just">
              <a:lnSpc>
                <a:spcPct val="150000"/>
              </a:lnSpc>
            </a:pPr>
            <a:r>
              <a:rPr lang="tr-TR" sz="2100" dirty="0"/>
              <a:t>Türkiye’deki sosyal bilgilerin tanımı; “Hayat bilgisi/sosyal bilgiler/vatandaşlık eğitimi </a:t>
            </a:r>
            <a:r>
              <a:rPr lang="tr-TR" sz="2100" dirty="0" smtClean="0"/>
              <a:t>programı;</a:t>
            </a:r>
          </a:p>
          <a:p>
            <a:pPr lvl="2" algn="just">
              <a:lnSpc>
                <a:spcPct val="150000"/>
              </a:lnSpc>
            </a:pPr>
            <a:r>
              <a:rPr lang="tr-TR" sz="1600" dirty="0" smtClean="0"/>
              <a:t>1</a:t>
            </a:r>
            <a:r>
              <a:rPr lang="tr-TR" sz="1600" dirty="0"/>
              <a:t>. Türk demokratik toplumundaki sorumluluk sahibi vatandaşların görevine uygun amaçlar üreten, </a:t>
            </a:r>
            <a:endParaRPr lang="tr-TR" sz="1600" dirty="0" smtClean="0"/>
          </a:p>
          <a:p>
            <a:pPr lvl="2" algn="just">
              <a:lnSpc>
                <a:spcPct val="150000"/>
              </a:lnSpc>
            </a:pPr>
            <a:r>
              <a:rPr lang="tr-TR" sz="1600" dirty="0" smtClean="0"/>
              <a:t>2</a:t>
            </a:r>
            <a:r>
              <a:rPr lang="tr-TR" sz="1600" dirty="0"/>
              <a:t>. İçeriğini tarih, coğrafya ve vatandaşlık bilgisi konularını ilişkilendirerek oluşturan ve </a:t>
            </a:r>
            <a:endParaRPr lang="tr-TR" sz="1600" dirty="0" smtClean="0"/>
          </a:p>
          <a:p>
            <a:pPr lvl="2" algn="just">
              <a:lnSpc>
                <a:spcPct val="150000"/>
              </a:lnSpc>
            </a:pPr>
            <a:r>
              <a:rPr lang="tr-TR" sz="1600" dirty="0" smtClean="0"/>
              <a:t>3</a:t>
            </a:r>
            <a:r>
              <a:rPr lang="tr-TR" sz="1600" dirty="0"/>
              <a:t>. Yaşam boyu sürecek vatandaşlık becerileri sunan bir </a:t>
            </a:r>
            <a:r>
              <a:rPr lang="tr-TR" sz="1800" dirty="0"/>
              <a:t>eğitim planıdır </a:t>
            </a:r>
            <a:r>
              <a:rPr lang="tr-TR" sz="1000" dirty="0"/>
              <a:t>(</a:t>
            </a:r>
            <a:r>
              <a:rPr lang="tr-TR" sz="1000" dirty="0" err="1"/>
              <a:t>Barth</a:t>
            </a:r>
            <a:r>
              <a:rPr lang="tr-TR" sz="1000" dirty="0"/>
              <a:t> ve Demirtaş -, 1997: 1.6.) (</a:t>
            </a:r>
            <a:r>
              <a:rPr lang="tr-TR" sz="1000" dirty="0" err="1"/>
              <a:t>Akt</a:t>
            </a:r>
            <a:r>
              <a:rPr lang="tr-TR" sz="1000" dirty="0"/>
              <a:t>: Kılıçoğlu, 2009).</a:t>
            </a:r>
          </a:p>
          <a:p>
            <a:pPr algn="just">
              <a:lnSpc>
                <a:spcPct val="150000"/>
              </a:lnSpc>
            </a:pPr>
            <a:r>
              <a:rPr lang="tr-TR" sz="2100" dirty="0"/>
              <a:t>MEB (2005): bireyin toplumsal var oluşunu gerçekleştirebilmesine yardımcı olması amacıyla; tarih, coğrafya, ekonomi, sosyoloji, antropoloji, psikoloji, felsefe, siyaset bilimi ve hukuk gibi sosyal bilimleri ve vatandaşlık bilgileri konularını yansıtan; öğrenme alanlarının bir ünite ya da tema altında </a:t>
            </a:r>
            <a:r>
              <a:rPr lang="tr-TR" sz="2100" dirty="0" smtClean="0"/>
              <a:t>birleşmesini </a:t>
            </a:r>
            <a:r>
              <a:rPr lang="tr-TR" sz="2100" dirty="0"/>
              <a:t>içeren; insanın sosyal ve fiziki çevresiyle etkileşiminin geçmiş, bugün ve gelecek bağlamında incelendiği; toplu öğretim anlayışından hareketle oluşturulmuş bir ilköğretim dersidir. </a:t>
            </a:r>
          </a:p>
          <a:p>
            <a:pPr marL="0" indent="0" algn="just">
              <a:lnSpc>
                <a:spcPct val="150000"/>
              </a:lnSpc>
              <a:buNone/>
            </a:pPr>
            <a:endParaRPr lang="tr-TR" sz="2100" dirty="0"/>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8</a:t>
            </a:fld>
            <a:endParaRPr lang="tr-TR"/>
          </a:p>
        </p:txBody>
      </p:sp>
    </p:spTree>
    <p:extLst>
      <p:ext uri="{BB962C8B-B14F-4D97-AF65-F5344CB8AC3E}">
        <p14:creationId xmlns:p14="http://schemas.microsoft.com/office/powerpoint/2010/main" val="1021781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Bilgiler Eğitimi Yaklaşımları</a:t>
            </a:r>
            <a:endParaRPr lang="tr-TR" dirty="0"/>
          </a:p>
        </p:txBody>
      </p:sp>
      <p:sp>
        <p:nvSpPr>
          <p:cNvPr id="3" name="İçerik Yer Tutucusu 2"/>
          <p:cNvSpPr>
            <a:spLocks noGrp="1"/>
          </p:cNvSpPr>
          <p:nvPr>
            <p:ph idx="1"/>
          </p:nvPr>
        </p:nvSpPr>
        <p:spPr>
          <a:xfrm>
            <a:off x="2705030" y="5689995"/>
            <a:ext cx="5511526" cy="430576"/>
          </a:xfrm>
        </p:spPr>
        <p:txBody>
          <a:bodyPr>
            <a:normAutofit lnSpcReduction="10000"/>
          </a:bodyPr>
          <a:lstStyle/>
          <a:p>
            <a:pPr marL="0" lvl="0" indent="0">
              <a:buNone/>
            </a:pPr>
            <a:r>
              <a:rPr lang="tr-TR" sz="2400" dirty="0" smtClean="0"/>
              <a:t>Kültürel </a:t>
            </a:r>
            <a:r>
              <a:rPr lang="tr-TR" sz="2400" dirty="0"/>
              <a:t>mirasın aktarımı </a:t>
            </a:r>
            <a:r>
              <a:rPr lang="tr-TR" sz="2400" dirty="0" smtClean="0"/>
              <a:t>olarak</a:t>
            </a:r>
          </a:p>
        </p:txBody>
      </p:sp>
      <p:sp>
        <p:nvSpPr>
          <p:cNvPr id="4" name="Veri Yer Tutucusu 3"/>
          <p:cNvSpPr>
            <a:spLocks noGrp="1"/>
          </p:cNvSpPr>
          <p:nvPr>
            <p:ph type="dt" sz="half" idx="10"/>
          </p:nvPr>
        </p:nvSpPr>
        <p:spPr/>
        <p:txBody>
          <a:bodyPr/>
          <a:lstStyle/>
          <a:p>
            <a:fld id="{9E8D5F6C-70DE-4768-9E48-8A8A730CA9C5}" type="datetime1">
              <a:rPr lang="tr-TR" smtClean="0"/>
              <a:t>27.02.2017</a:t>
            </a:fld>
            <a:endParaRPr lang="tr-TR"/>
          </a:p>
        </p:txBody>
      </p:sp>
      <p:sp>
        <p:nvSpPr>
          <p:cNvPr id="5" name="Slayt Numarası Yer Tutucusu 4"/>
          <p:cNvSpPr>
            <a:spLocks noGrp="1"/>
          </p:cNvSpPr>
          <p:nvPr>
            <p:ph type="sldNum" sz="quarter" idx="12"/>
          </p:nvPr>
        </p:nvSpPr>
        <p:spPr/>
        <p:txBody>
          <a:bodyPr/>
          <a:lstStyle/>
          <a:p>
            <a:fld id="{F65C763D-3404-4EB1-980F-C4C9B3958C92}" type="slidenum">
              <a:rPr lang="tr-TR" smtClean="0"/>
              <a:t>9</a:t>
            </a:fld>
            <a:endParaRPr lang="tr-TR"/>
          </a:p>
        </p:txBody>
      </p:sp>
      <p:sp>
        <p:nvSpPr>
          <p:cNvPr id="6" name="İçerik Yer Tutucusu 2"/>
          <p:cNvSpPr txBox="1">
            <a:spLocks/>
          </p:cNvSpPr>
          <p:nvPr/>
        </p:nvSpPr>
        <p:spPr>
          <a:xfrm>
            <a:off x="5892953" y="3792564"/>
            <a:ext cx="4004033" cy="44044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tr-TR" sz="2400" dirty="0" smtClean="0"/>
              <a:t>Sosyal bilimler olarak</a:t>
            </a:r>
          </a:p>
        </p:txBody>
      </p:sp>
      <p:sp>
        <p:nvSpPr>
          <p:cNvPr id="7" name="İçerik Yer Tutucusu 2"/>
          <p:cNvSpPr txBox="1">
            <a:spLocks/>
          </p:cNvSpPr>
          <p:nvPr/>
        </p:nvSpPr>
        <p:spPr>
          <a:xfrm>
            <a:off x="8216556" y="1993348"/>
            <a:ext cx="4579056" cy="34222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tr-TR" sz="2400" dirty="0" smtClean="0"/>
              <a:t>Yansıtıcı araştırma olarak</a:t>
            </a:r>
            <a:endParaRPr lang="tr-TR" sz="2400" dirty="0"/>
          </a:p>
        </p:txBody>
      </p:sp>
      <p:sp>
        <p:nvSpPr>
          <p:cNvPr id="8" name="Sağ Ok 7"/>
          <p:cNvSpPr/>
          <p:nvPr/>
        </p:nvSpPr>
        <p:spPr>
          <a:xfrm rot="19648133">
            <a:off x="2178467" y="3612152"/>
            <a:ext cx="6450630" cy="347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6831796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188</TotalTime>
  <Words>1042</Words>
  <Application>Microsoft Office PowerPoint</Application>
  <PresentationFormat>Geniş ekran</PresentationFormat>
  <Paragraphs>88</Paragraphs>
  <Slides>18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Century Gothic</vt:lpstr>
      <vt:lpstr>Wingdings 3</vt:lpstr>
      <vt:lpstr>Duman</vt:lpstr>
      <vt:lpstr>Sosyal Bilgiler Dersi Öğretim Programı İncelenmesi</vt:lpstr>
      <vt:lpstr>Konuşma Halkası</vt:lpstr>
      <vt:lpstr>Konuşma Halkası</vt:lpstr>
      <vt:lpstr>Konuşma Halkası</vt:lpstr>
      <vt:lpstr>Konuşma Halkası</vt:lpstr>
      <vt:lpstr>Metafor Çalışması</vt:lpstr>
      <vt:lpstr>Sosyal Bilgiler Nedir? </vt:lpstr>
      <vt:lpstr>Sosyal Bilgiler Nedir?</vt:lpstr>
      <vt:lpstr>Sosyal Bilgiler Eğitimi Yaklaşımları</vt:lpstr>
      <vt:lpstr>Vatandaşlık Aktarımı Olarak Sosyal Bilgiler Öğretimi</vt:lpstr>
      <vt:lpstr>Sosyal Bilim Olarak Sosyal Bilgiler Öğretimi</vt:lpstr>
      <vt:lpstr>Yansıtıcı Araştırma Olarak Sosyal Bilgiler Öğretimi</vt:lpstr>
      <vt:lpstr>Sizce, Sosyal Bilgiler öğretiminde hangi yaklaşım izlenmelidir? </vt:lpstr>
      <vt:lpstr>Sizce, Sosyal Bilgiler öğretiminin amaçları nelerdir? </vt:lpstr>
      <vt:lpstr>Sosyal Bilgiler Öğretiminin Amaçları</vt:lpstr>
      <vt:lpstr>Sosyal Bilgiler Dersi Öğretim Programı Vizyonu</vt:lpstr>
      <vt:lpstr>Öğretim Programı İnceleme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Bilgiler Dersi Öğretim Programı İncelenmesi</dc:title>
  <dc:creator>serkan kelesoglu</dc:creator>
  <cp:lastModifiedBy>SERKAN</cp:lastModifiedBy>
  <cp:revision>16</cp:revision>
  <dcterms:created xsi:type="dcterms:W3CDTF">2014-02-14T12:00:59Z</dcterms:created>
  <dcterms:modified xsi:type="dcterms:W3CDTF">2017-02-27T06:50:54Z</dcterms:modified>
</cp:coreProperties>
</file>