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19.12.2018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Dinin tanımı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Din antropolojisi dersi, dinin tanımının nasıl yapılabileceğine odaklanan antropolojik tartışma ile başlıyor. Bir anlamda bu tartışma, evrensel mahiyette </a:t>
            </a:r>
            <a:r>
              <a:rPr lang="tr-TR" sz="2400" dirty="0" err="1" smtClean="0">
                <a:latin typeface="Bell MT" pitchFamily="18" charset="0"/>
              </a:rPr>
              <a:t>monotetik</a:t>
            </a:r>
            <a:r>
              <a:rPr lang="tr-TR" sz="2400" dirty="0" smtClean="0">
                <a:latin typeface="Bell MT" pitchFamily="18" charset="0"/>
              </a:rPr>
              <a:t> bir din tanımı yapmanın olanaksızlığı sonucuna ulaşacak ve bunun yerine farklı antropolojik toplulukların dinsel inanış ve organizasyon farklılıklarının altını tek tek çizen </a:t>
            </a:r>
            <a:r>
              <a:rPr lang="tr-TR" sz="2400" dirty="0" err="1" smtClean="0">
                <a:latin typeface="Bell MT" pitchFamily="18" charset="0"/>
              </a:rPr>
              <a:t>politetik</a:t>
            </a:r>
            <a:r>
              <a:rPr lang="tr-TR" sz="2400" dirty="0" smtClean="0">
                <a:latin typeface="Bell MT" pitchFamily="18" charset="0"/>
              </a:rPr>
              <a:t> bir tanımlama çabasını daha anlamlı bulacak.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dirty="0" err="1" smtClean="0">
                <a:latin typeface="Bell MT" pitchFamily="18" charset="0"/>
              </a:rPr>
              <a:t>Durkheim</a:t>
            </a:r>
            <a:r>
              <a:rPr lang="tr-TR" sz="2400" dirty="0" smtClean="0">
                <a:latin typeface="Bell MT" pitchFamily="18" charset="0"/>
              </a:rPr>
              <a:t> evrensel bir din tanımı arayışında öne çıkan yaklaşımları eleştirdikten sonra kendi din tanımını yapma yolunda ilerler. Dinsel pratik ve inancın, dinin özü olduğuna yaptığı vurgunun ardından kutsal ve anti-kutsal ayrımına başvurur. Bu ayrım ile, evrensel mahiyette tüm dinlerin kutsalı anti-kutsaldan ayıran bir inanç dizgesi kurduğunu iddia eder.</a:t>
            </a:r>
          </a:p>
          <a:p>
            <a:r>
              <a:rPr lang="tr-TR" sz="2400" dirty="0" smtClean="0">
                <a:latin typeface="Bell MT" pitchFamily="18" charset="0"/>
              </a:rPr>
              <a:t>Bu fevkalade inandırıcı formül, kutsal ile anti-kutsalı temas ettirmemeye dönük dinsel bir sınır </a:t>
            </a:r>
            <a:r>
              <a:rPr lang="tr-TR" sz="2400" dirty="0" err="1" smtClean="0">
                <a:latin typeface="Bell MT" pitchFamily="18" charset="0"/>
              </a:rPr>
              <a:t>formülasyonun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smtClean="0">
                <a:latin typeface="Bell MT" pitchFamily="18" charset="0"/>
              </a:rPr>
              <a:t>inşa </a:t>
            </a:r>
            <a:r>
              <a:rPr lang="tr-TR" sz="2400" dirty="0" smtClean="0">
                <a:latin typeface="Bell MT" pitchFamily="18" charset="0"/>
              </a:rPr>
              <a:t>edildiğini vurgulamaktadır. </a:t>
            </a:r>
            <a:r>
              <a:rPr lang="tr-TR" sz="2400" dirty="0" smtClean="0">
                <a:latin typeface="Bell MT" pitchFamily="18" charset="0"/>
              </a:rPr>
              <a:t>Burada çeviride kutsal olmayan karşılığı uygun görülmüş </a:t>
            </a:r>
            <a:r>
              <a:rPr lang="tr-TR" sz="2400" dirty="0" err="1" smtClean="0">
                <a:latin typeface="Bell MT" pitchFamily="18" charset="0"/>
              </a:rPr>
              <a:t>profane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smtClean="0">
                <a:latin typeface="Bell MT" pitchFamily="18" charset="0"/>
              </a:rPr>
              <a:t>kavramının anti-kutsal şeklinde çevrilmesinin daha doğru olacağı fikri etrafında bu sınırın bildik iki tek-tanrılı dinde, İslamiyet ve </a:t>
            </a:r>
            <a:r>
              <a:rPr lang="tr-TR" sz="2400" dirty="0" err="1" smtClean="0">
                <a:latin typeface="Bell MT" pitchFamily="18" charset="0"/>
              </a:rPr>
              <a:t>Hristiyanlıkta</a:t>
            </a:r>
            <a:r>
              <a:rPr lang="tr-TR" sz="2400" dirty="0" smtClean="0">
                <a:latin typeface="Bell MT" pitchFamily="18" charset="0"/>
              </a:rPr>
              <a:t> nasıl kurgulandığına odaklanacağız. 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Tartışmasının son aşamasında kendi din tanımını yaparken kilise terimi etrafında cemaat olmayı ön plana çıkarır </a:t>
            </a:r>
            <a:r>
              <a:rPr lang="tr-TR" sz="2400" dirty="0" err="1" smtClean="0">
                <a:latin typeface="Bell MT" pitchFamily="18" charset="0"/>
              </a:rPr>
              <a:t>Durkheim</a:t>
            </a:r>
            <a:r>
              <a:rPr lang="tr-TR" sz="2400" dirty="0" smtClean="0">
                <a:latin typeface="Bell MT" pitchFamily="18" charset="0"/>
              </a:rPr>
              <a:t>. Bu tanım, kutsal ve anti-kutsalı ayıran bir inanç ve ritüel dizgesi etrafında bir araya gelen topluluk fikrine yaslanır. </a:t>
            </a:r>
            <a:r>
              <a:rPr lang="tr-TR" sz="2400" dirty="0" err="1" smtClean="0">
                <a:latin typeface="Bell MT" pitchFamily="18" charset="0"/>
              </a:rPr>
              <a:t>Durkheim</a:t>
            </a:r>
            <a:r>
              <a:rPr lang="tr-TR" sz="2400" dirty="0" smtClean="0">
                <a:latin typeface="Bell MT" pitchFamily="18" charset="0"/>
              </a:rPr>
              <a:t> için, din toplumsal bir </a:t>
            </a:r>
            <a:r>
              <a:rPr lang="tr-TR" sz="2400" dirty="0" err="1" smtClean="0">
                <a:latin typeface="Bell MT" pitchFamily="18" charset="0"/>
              </a:rPr>
              <a:t>kollektif</a:t>
            </a:r>
            <a:r>
              <a:rPr lang="tr-TR" sz="2400" dirty="0" smtClean="0">
                <a:latin typeface="Bell MT" pitchFamily="18" charset="0"/>
              </a:rPr>
              <a:t> temsilin dışa vurumudur. Din topluluğun kendi bünyesini ifade eden, diğer topluluklarla birleşme ve ayrım çizgilerini ortaya çıkaran bir fenomendir</a:t>
            </a:r>
            <a:r>
              <a:rPr lang="tr-TR" sz="2400" dirty="0" smtClean="0">
                <a:latin typeface="Bell MT" pitchFamily="18" charset="0"/>
              </a:rPr>
              <a:t>. Bu doğrultuda, </a:t>
            </a:r>
            <a:r>
              <a:rPr lang="tr-TR" sz="2400" dirty="0" err="1" smtClean="0">
                <a:latin typeface="Bell MT" pitchFamily="18" charset="0"/>
              </a:rPr>
              <a:t>Durkheim</a:t>
            </a:r>
            <a:r>
              <a:rPr lang="tr-TR" sz="2400" dirty="0" smtClean="0">
                <a:latin typeface="Bell MT" pitchFamily="18" charset="0"/>
              </a:rPr>
              <a:t>, totemizmin ilk dinsel inanış ve pratiklerde esas olduğunun altını çizer.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</a:t>
            </a:r>
            <a:r>
              <a:rPr lang="tr-TR" sz="2400" b="1" dirty="0" smtClean="0">
                <a:latin typeface="Bell MT" pitchFamily="18" charset="0"/>
              </a:rPr>
              <a:t>okuma:</a:t>
            </a:r>
          </a:p>
          <a:p>
            <a:r>
              <a:rPr lang="tr-TR" sz="2400" dirty="0" smtClean="0">
                <a:latin typeface="Bell MT" pitchFamily="18" charset="0"/>
              </a:rPr>
              <a:t>E. </a:t>
            </a:r>
            <a:r>
              <a:rPr lang="tr-TR" sz="2400" dirty="0" err="1" smtClean="0">
                <a:latin typeface="Bell MT" pitchFamily="18" charset="0"/>
              </a:rPr>
              <a:t>Durkheim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i="1" dirty="0" smtClean="0">
                <a:latin typeface="Bell MT" pitchFamily="18" charset="0"/>
              </a:rPr>
              <a:t>Dinsel Yaşamın İlk Biçimleri. </a:t>
            </a:r>
            <a:r>
              <a:rPr lang="tr-TR" sz="2400" dirty="0" err="1" smtClean="0">
                <a:latin typeface="Bell MT" pitchFamily="18" charset="0"/>
              </a:rPr>
              <a:t>CemYayınevi</a:t>
            </a:r>
            <a:r>
              <a:rPr lang="tr-TR" sz="2400" dirty="0" smtClean="0">
                <a:latin typeface="Bell MT" pitchFamily="18" charset="0"/>
              </a:rPr>
              <a:t>. (Birinci Kitap Birinci Bölüm </a:t>
            </a:r>
            <a:r>
              <a:rPr lang="tr-TR" sz="2400" dirty="0" smtClean="0">
                <a:latin typeface="Bell MT" pitchFamily="18" charset="0"/>
              </a:rPr>
              <a:t>III. </a:t>
            </a:r>
            <a:r>
              <a:rPr lang="tr-TR" sz="2400" dirty="0" smtClean="0">
                <a:latin typeface="Bell MT" pitchFamily="18" charset="0"/>
              </a:rPr>
              <a:t>Ve </a:t>
            </a:r>
            <a:r>
              <a:rPr lang="tr-TR" sz="2400" dirty="0" smtClean="0">
                <a:latin typeface="Bell MT" pitchFamily="18" charset="0"/>
              </a:rPr>
              <a:t>IV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dirty="0" smtClean="0">
                <a:latin typeface="Bell MT" pitchFamily="18" charset="0"/>
              </a:rPr>
              <a:t>Başlıklar)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281</Words>
  <Application>Microsoft Office PowerPoint</Application>
  <PresentationFormat>Ekran Gösterisi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1. konu</vt:lpstr>
      <vt:lpstr>2. hafta</vt:lpstr>
      <vt:lpstr>2. hafta</vt:lpstr>
      <vt:lpstr>2. hafta</vt:lpstr>
      <vt:lpstr>2.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22</cp:revision>
  <dcterms:created xsi:type="dcterms:W3CDTF">2018-05-08T13:48:36Z</dcterms:created>
  <dcterms:modified xsi:type="dcterms:W3CDTF">2018-12-19T13:52:04Z</dcterms:modified>
</cp:coreProperties>
</file>