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9" r:id="rId8"/>
    <p:sldId id="264" r:id="rId9"/>
    <p:sldId id="265" r:id="rId10"/>
    <p:sldId id="266" r:id="rId11"/>
    <p:sldId id="267" r:id="rId12"/>
    <p:sldId id="283"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65894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27704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5256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423084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157174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42370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D57497A-A9F7-4768-BCEA-CE1FFDA345E7}"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279628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D57497A-A9F7-4768-BCEA-CE1FFDA345E7}"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344895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57497A-A9F7-4768-BCEA-CE1FFDA345E7}"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422402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89572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195304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7497A-A9F7-4768-BCEA-CE1FFDA345E7}"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53145-8810-4D82-A224-6D4C0601623A}" type="slidenum">
              <a:rPr lang="tr-TR" smtClean="0"/>
              <a:t>‹#›</a:t>
            </a:fld>
            <a:endParaRPr lang="tr-TR"/>
          </a:p>
        </p:txBody>
      </p:sp>
    </p:spTree>
    <p:extLst>
      <p:ext uri="{BB962C8B-B14F-4D97-AF65-F5344CB8AC3E}">
        <p14:creationId xmlns:p14="http://schemas.microsoft.com/office/powerpoint/2010/main" val="1329694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675566" y="514350"/>
            <a:ext cx="13000208" cy="4927301"/>
            <a:chOff x="-515315" y="0"/>
            <a:chExt cx="13000208" cy="4927301"/>
          </a:xfrm>
        </p:grpSpPr>
        <p:pic>
          <p:nvPicPr>
            <p:cNvPr id="3" name="Resim 2"/>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515315" y="126657"/>
              <a:ext cx="3557400" cy="1980000"/>
            </a:xfrm>
            <a:prstGeom prst="rect">
              <a:avLst/>
            </a:prstGeom>
          </p:spPr>
        </p:pic>
        <p:pic>
          <p:nvPicPr>
            <p:cNvPr id="4" name="Resim 3"/>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10093613" y="0"/>
              <a:ext cx="2391280" cy="2232000"/>
            </a:xfrm>
            <a:prstGeom prst="rect">
              <a:avLst/>
            </a:prstGeom>
          </p:spPr>
        </p:pic>
        <p:sp>
          <p:nvSpPr>
            <p:cNvPr id="5" name="Akış Çizelgesi: Delikli Teyp 4"/>
            <p:cNvSpPr/>
            <p:nvPr/>
          </p:nvSpPr>
          <p:spPr>
            <a:xfrm>
              <a:off x="2352580" y="0"/>
              <a:ext cx="7729538" cy="2895599"/>
            </a:xfrm>
            <a:prstGeom prst="flowChartPunchedTape">
              <a:avLst/>
            </a:prstGeom>
            <a:solidFill>
              <a:srgbClr val="B2B2B2">
                <a:lumMod val="60000"/>
                <a:lumOff val="40000"/>
              </a:srgbClr>
            </a:solidFill>
            <a:ln w="12700" cap="flat" cmpd="sng" algn="ctr">
              <a:solidFill>
                <a:srgbClr val="DDDDDD">
                  <a:shade val="50000"/>
                </a:srgbClr>
              </a:solidFill>
              <a:prstDash val="solid"/>
              <a:miter lim="800000"/>
            </a:ln>
            <a:effectLst/>
          </p:spPr>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1" i="0" u="none" strike="noStrike" kern="120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sp>
          <p:nvSpPr>
            <p:cNvPr id="6" name="Dikdörtgen 5"/>
            <p:cNvSpPr/>
            <p:nvPr/>
          </p:nvSpPr>
          <p:spPr>
            <a:xfrm>
              <a:off x="2459750" y="600459"/>
              <a:ext cx="7515199" cy="1754326"/>
            </a:xfrm>
            <a:prstGeom prst="rect">
              <a:avLst/>
            </a:prstGeom>
            <a:noFill/>
          </p:spPr>
          <p:txBody>
            <a:bodyPr wrap="none" lIns="91440" tIns="45720" rIns="91440" bIns="4572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Jokerman" panose="04090605060D06020702" pitchFamily="82" charset="0"/>
                  <a:ea typeface="+mn-ea"/>
                  <a:cs typeface="+mn-cs"/>
                </a:rPr>
                <a:t>Çocukluk Döneminde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Jokerman" panose="04090605060D06020702" pitchFamily="82" charset="0"/>
                  <a:ea typeface="+mn-ea"/>
                  <a:cs typeface="+mn-cs"/>
                </a:rPr>
                <a:t>Bilgisayar</a:t>
              </a:r>
            </a:p>
          </p:txBody>
        </p:sp>
        <p:sp>
          <p:nvSpPr>
            <p:cNvPr id="7" name="Dikdörtgen 6"/>
            <p:cNvSpPr/>
            <p:nvPr/>
          </p:nvSpPr>
          <p:spPr>
            <a:xfrm>
              <a:off x="1865130" y="3172975"/>
              <a:ext cx="8461739" cy="1754326"/>
            </a:xfrm>
            <a:prstGeom prst="rect">
              <a:avLst/>
            </a:prstGeom>
            <a:noFill/>
          </p:spPr>
          <p:txBody>
            <a:bodyPr wrap="none" lIns="91440" tIns="45720" rIns="91440" bIns="4572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Sağlık </a:t>
              </a: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Bilimleri Fakültesi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Çocuk Gelişimi Bölümü</a:t>
              </a:r>
              <a:endPar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grpSp>
    </p:spTree>
    <p:extLst>
      <p:ext uri="{BB962C8B-B14F-4D97-AF65-F5344CB8AC3E}">
        <p14:creationId xmlns:p14="http://schemas.microsoft.com/office/powerpoint/2010/main" val="192907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 2"/>
          <p:cNvGrpSpPr/>
          <p:nvPr/>
        </p:nvGrpSpPr>
        <p:grpSpPr>
          <a:xfrm>
            <a:off x="585789" y="720108"/>
            <a:ext cx="11015662" cy="5417781"/>
            <a:chOff x="2693227" y="720108"/>
            <a:chExt cx="6805545" cy="5417781"/>
          </a:xfrm>
        </p:grpSpPr>
        <p:sp>
          <p:nvSpPr>
            <p:cNvPr id="4" name="Serbest Form 3"/>
            <p:cNvSpPr/>
            <p:nvPr/>
          </p:nvSpPr>
          <p:spPr>
            <a:xfrm>
              <a:off x="2693227" y="720108"/>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5" name="Köşeli Çift Ayraç 4"/>
            <p:cNvSpPr/>
            <p:nvPr/>
          </p:nvSpPr>
          <p:spPr>
            <a:xfrm>
              <a:off x="2693227" y="1294206"/>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Köşeli Çift Ayraç 5"/>
            <p:cNvSpPr/>
            <p:nvPr/>
          </p:nvSpPr>
          <p:spPr>
            <a:xfrm>
              <a:off x="3580845" y="1294206"/>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Köşeli Çift Ayraç 6"/>
            <p:cNvSpPr/>
            <p:nvPr/>
          </p:nvSpPr>
          <p:spPr>
            <a:xfrm>
              <a:off x="4469166" y="1294206"/>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Köşeli Çift Ayraç 7"/>
            <p:cNvSpPr/>
            <p:nvPr/>
          </p:nvSpPr>
          <p:spPr>
            <a:xfrm>
              <a:off x="5356785" y="1294206"/>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9" name="Köşeli Çift Ayraç 8"/>
            <p:cNvSpPr/>
            <p:nvPr/>
          </p:nvSpPr>
          <p:spPr>
            <a:xfrm>
              <a:off x="6245105" y="1294206"/>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0" name="Köşeli Çift Ayraç 9"/>
            <p:cNvSpPr/>
            <p:nvPr/>
          </p:nvSpPr>
          <p:spPr>
            <a:xfrm>
              <a:off x="7132724" y="1294206"/>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Köşeli Çift Ayraç 10"/>
            <p:cNvSpPr/>
            <p:nvPr/>
          </p:nvSpPr>
          <p:spPr>
            <a:xfrm>
              <a:off x="8021045" y="1294206"/>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2" name="Serbest Form 11"/>
            <p:cNvSpPr/>
            <p:nvPr/>
          </p:nvSpPr>
          <p:spPr>
            <a:xfrm>
              <a:off x="2693227" y="1411152"/>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r>
                <a:rPr lang="tr-TR" sz="2800" kern="1200" dirty="0"/>
                <a:t>Oyunla Eğitim</a:t>
              </a:r>
            </a:p>
          </p:txBody>
        </p:sp>
        <p:sp>
          <p:nvSpPr>
            <p:cNvPr id="13" name="Serbest Form 12"/>
            <p:cNvSpPr/>
            <p:nvPr/>
          </p:nvSpPr>
          <p:spPr>
            <a:xfrm>
              <a:off x="2693227" y="2557221"/>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14" name="Köşeli Çift Ayraç 13"/>
            <p:cNvSpPr/>
            <p:nvPr/>
          </p:nvSpPr>
          <p:spPr>
            <a:xfrm>
              <a:off x="2693227" y="3131319"/>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5" name="Köşeli Çift Ayraç 14"/>
            <p:cNvSpPr/>
            <p:nvPr/>
          </p:nvSpPr>
          <p:spPr>
            <a:xfrm>
              <a:off x="3580845" y="3131319"/>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Köşeli Çift Ayraç 15"/>
            <p:cNvSpPr/>
            <p:nvPr/>
          </p:nvSpPr>
          <p:spPr>
            <a:xfrm>
              <a:off x="4469166" y="3131319"/>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7" name="Köşeli Çift Ayraç 16"/>
            <p:cNvSpPr/>
            <p:nvPr/>
          </p:nvSpPr>
          <p:spPr>
            <a:xfrm>
              <a:off x="5356785" y="3131319"/>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 name="Köşeli Çift Ayraç 17"/>
            <p:cNvSpPr/>
            <p:nvPr/>
          </p:nvSpPr>
          <p:spPr>
            <a:xfrm>
              <a:off x="6245105" y="3131319"/>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9" name="Köşeli Çift Ayraç 18"/>
            <p:cNvSpPr/>
            <p:nvPr/>
          </p:nvSpPr>
          <p:spPr>
            <a:xfrm>
              <a:off x="7132724" y="3131319"/>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0" name="Köşeli Çift Ayraç 19"/>
            <p:cNvSpPr/>
            <p:nvPr/>
          </p:nvSpPr>
          <p:spPr>
            <a:xfrm>
              <a:off x="8021045" y="3131319"/>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1" name="Serbest Form 20"/>
            <p:cNvSpPr/>
            <p:nvPr/>
          </p:nvSpPr>
          <p:spPr>
            <a:xfrm>
              <a:off x="2693227" y="3248265"/>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r>
                <a:rPr lang="tr-TR" sz="2800" kern="1200" dirty="0"/>
                <a:t>Dikkat Yoğunlaştırma</a:t>
              </a:r>
            </a:p>
          </p:txBody>
        </p:sp>
        <p:sp>
          <p:nvSpPr>
            <p:cNvPr id="22" name="Serbest Form 21"/>
            <p:cNvSpPr/>
            <p:nvPr/>
          </p:nvSpPr>
          <p:spPr>
            <a:xfrm>
              <a:off x="2693227" y="4394334"/>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23" name="Köşeli Çift Ayraç 22"/>
            <p:cNvSpPr/>
            <p:nvPr/>
          </p:nvSpPr>
          <p:spPr>
            <a:xfrm>
              <a:off x="2693227" y="4968431"/>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4" name="Köşeli Çift Ayraç 23"/>
            <p:cNvSpPr/>
            <p:nvPr/>
          </p:nvSpPr>
          <p:spPr>
            <a:xfrm>
              <a:off x="3580845" y="4968431"/>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5" name="Köşeli Çift Ayraç 24"/>
            <p:cNvSpPr/>
            <p:nvPr/>
          </p:nvSpPr>
          <p:spPr>
            <a:xfrm>
              <a:off x="4469166" y="4968431"/>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6" name="Köşeli Çift Ayraç 25"/>
            <p:cNvSpPr/>
            <p:nvPr/>
          </p:nvSpPr>
          <p:spPr>
            <a:xfrm>
              <a:off x="5356785" y="4968431"/>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7" name="Köşeli Çift Ayraç 26"/>
            <p:cNvSpPr/>
            <p:nvPr/>
          </p:nvSpPr>
          <p:spPr>
            <a:xfrm>
              <a:off x="6245105" y="4968431"/>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8" name="Köşeli Çift Ayraç 27"/>
            <p:cNvSpPr/>
            <p:nvPr/>
          </p:nvSpPr>
          <p:spPr>
            <a:xfrm>
              <a:off x="7132724" y="4968431"/>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9" name="Köşeli Çift Ayraç 28"/>
            <p:cNvSpPr/>
            <p:nvPr/>
          </p:nvSpPr>
          <p:spPr>
            <a:xfrm>
              <a:off x="8021045" y="4968431"/>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0" name="Serbest Form 29"/>
            <p:cNvSpPr/>
            <p:nvPr/>
          </p:nvSpPr>
          <p:spPr>
            <a:xfrm>
              <a:off x="2693227" y="5085377"/>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r>
                <a:rPr lang="tr-TR" sz="2800" kern="1200" dirty="0"/>
                <a:t>Psikolojik Doyum</a:t>
              </a:r>
            </a:p>
          </p:txBody>
        </p:sp>
      </p:grpSp>
    </p:spTree>
    <p:extLst>
      <p:ext uri="{BB962C8B-B14F-4D97-AF65-F5344CB8AC3E}">
        <p14:creationId xmlns:p14="http://schemas.microsoft.com/office/powerpoint/2010/main" val="3677826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569497" y="716045"/>
            <a:ext cx="11053006" cy="5425910"/>
          </a:xfrm>
          <a:prstGeom prst="rect">
            <a:avLst/>
          </a:prstGeom>
        </p:spPr>
      </p:pic>
      <p:sp>
        <p:nvSpPr>
          <p:cNvPr id="4" name="Metin kutusu 3"/>
          <p:cNvSpPr txBox="1"/>
          <p:nvPr/>
        </p:nvSpPr>
        <p:spPr>
          <a:xfrm>
            <a:off x="1014413" y="1643062"/>
            <a:ext cx="1891865" cy="523220"/>
          </a:xfrm>
          <a:prstGeom prst="rect">
            <a:avLst/>
          </a:prstGeom>
          <a:noFill/>
        </p:spPr>
        <p:txBody>
          <a:bodyPr wrap="none" rtlCol="0">
            <a:spAutoFit/>
          </a:bodyPr>
          <a:lstStyle/>
          <a:p>
            <a:r>
              <a:rPr lang="tr-TR" sz="2800" dirty="0"/>
              <a:t>Güdülenme</a:t>
            </a:r>
          </a:p>
        </p:txBody>
      </p:sp>
      <p:sp>
        <p:nvSpPr>
          <p:cNvPr id="5" name="Metin kutusu 4"/>
          <p:cNvSpPr txBox="1"/>
          <p:nvPr/>
        </p:nvSpPr>
        <p:spPr>
          <a:xfrm>
            <a:off x="1014413" y="3486150"/>
            <a:ext cx="2305375" cy="523220"/>
          </a:xfrm>
          <a:prstGeom prst="rect">
            <a:avLst/>
          </a:prstGeom>
          <a:noFill/>
        </p:spPr>
        <p:txBody>
          <a:bodyPr wrap="none" rtlCol="0">
            <a:spAutoFit/>
          </a:bodyPr>
          <a:lstStyle/>
          <a:p>
            <a:r>
              <a:rPr lang="tr-TR" sz="2800" dirty="0"/>
              <a:t>Aktif Öğrenme</a:t>
            </a:r>
          </a:p>
        </p:txBody>
      </p:sp>
      <p:sp>
        <p:nvSpPr>
          <p:cNvPr id="8" name="Metin kutusu 7"/>
          <p:cNvSpPr txBox="1"/>
          <p:nvPr/>
        </p:nvSpPr>
        <p:spPr>
          <a:xfrm>
            <a:off x="914400" y="5314950"/>
            <a:ext cx="6256008" cy="523220"/>
          </a:xfrm>
          <a:prstGeom prst="rect">
            <a:avLst/>
          </a:prstGeom>
          <a:noFill/>
        </p:spPr>
        <p:txBody>
          <a:bodyPr wrap="none" rtlCol="0">
            <a:spAutoFit/>
          </a:bodyPr>
          <a:lstStyle/>
          <a:p>
            <a:r>
              <a:rPr lang="tr-TR" sz="2800" dirty="0"/>
              <a:t>Eğitimde Yarım Kalan Yerden Devam Etme</a:t>
            </a:r>
          </a:p>
        </p:txBody>
      </p:sp>
    </p:spTree>
    <p:extLst>
      <p:ext uri="{BB962C8B-B14F-4D97-AF65-F5344CB8AC3E}">
        <p14:creationId xmlns:p14="http://schemas.microsoft.com/office/powerpoint/2010/main" val="213758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9343C7-44FD-5448-AF2F-40E77E41BF23}"/>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FB4FB1F3-A46C-8A49-BC30-AB2AB069AF6F}"/>
              </a:ext>
            </a:extLst>
          </p:cNvPr>
          <p:cNvGraphicFramePr>
            <a:graphicFrameLocks noGrp="1"/>
          </p:cNvGraphicFramePr>
          <p:nvPr/>
        </p:nvGraphicFramePr>
        <p:xfrm>
          <a:off x="838200" y="3315494"/>
          <a:ext cx="10515600" cy="1371600"/>
        </p:xfrm>
        <a:graphic>
          <a:graphicData uri="http://schemas.openxmlformats.org/drawingml/2006/table">
            <a:tbl>
              <a:tblPr/>
              <a:tblGrid>
                <a:gridCol w="10515600">
                  <a:extLst>
                    <a:ext uri="{9D8B030D-6E8A-4147-A177-3AD203B41FA5}">
                      <a16:colId xmlns:a16="http://schemas.microsoft.com/office/drawing/2014/main" val="4121504148"/>
                    </a:ext>
                  </a:extLst>
                </a:gridCol>
              </a:tblGrid>
              <a:tr h="0">
                <a:tc>
                  <a:txBody>
                    <a:bodyPr/>
                    <a:lstStyle/>
                    <a:p>
                      <a:r>
                        <a:rPr lang="tr-TR">
                          <a:effectLst/>
                        </a:rPr>
                        <a:t>Bütün Ayhan, A. ve Aral, N. 2009. Erken Çocukluk Döneminde Bilgisayar. Erken Çocukluk Gelişimi ve Eğitim (Edit.Y.Fazlıoğlu), 419-435. Kriter Yayınları, İstanbul. </a:t>
                      </a:r>
                    </a:p>
                  </a:txBody>
                  <a:tcPr marL="0" marR="0" marT="0" marB="0" anchor="ctr">
                    <a:lnL>
                      <a:noFill/>
                    </a:lnL>
                    <a:lnR>
                      <a:noFill/>
                    </a:lnR>
                    <a:lnT>
                      <a:noFill/>
                    </a:lnT>
                    <a:lnB>
                      <a:noFill/>
                    </a:lnB>
                  </a:tcPr>
                </a:tc>
                <a:extLst>
                  <a:ext uri="{0D108BD9-81ED-4DB2-BD59-A6C34878D82A}">
                    <a16:rowId xmlns:a16="http://schemas.microsoft.com/office/drawing/2014/main" val="3152956569"/>
                  </a:ext>
                </a:extLst>
              </a:tr>
              <a:tr h="0">
                <a:tc>
                  <a:txBody>
                    <a:bodyPr/>
                    <a:lstStyle/>
                    <a:p>
                      <a:r>
                        <a:rPr lang="tr-TR">
                          <a:effectLst/>
                        </a:rPr>
                        <a:t>Healy, J. M. 1999. Bağlantı Doğru mu? Boyner Holding Yayınları, İstanbul. </a:t>
                      </a:r>
                    </a:p>
                  </a:txBody>
                  <a:tcPr marL="0" marR="0" marT="0" marB="0" anchor="ctr">
                    <a:lnL>
                      <a:noFill/>
                    </a:lnL>
                    <a:lnR>
                      <a:noFill/>
                    </a:lnR>
                    <a:lnT>
                      <a:noFill/>
                    </a:lnT>
                    <a:lnB>
                      <a:noFill/>
                    </a:lnB>
                  </a:tcPr>
                </a:tc>
                <a:extLst>
                  <a:ext uri="{0D108BD9-81ED-4DB2-BD59-A6C34878D82A}">
                    <a16:rowId xmlns:a16="http://schemas.microsoft.com/office/drawing/2014/main" val="1124611437"/>
                  </a:ext>
                </a:extLst>
              </a:tr>
              <a:tr h="0">
                <a:tc>
                  <a:txBody>
                    <a:bodyPr/>
                    <a:lstStyle/>
                    <a:p>
                      <a:r>
                        <a:rPr lang="tr-TR">
                          <a:effectLst/>
                        </a:rPr>
                        <a:t>Arı, M. ve Bayhan, P. 1999. Okulöncesi Dönemde Bilgisayar Destekli Eğitim. Epsilon Yayınevi, İstanbul. </a:t>
                      </a:r>
                    </a:p>
                  </a:txBody>
                  <a:tcPr marL="0" marR="0" marT="0" marB="0" anchor="ctr">
                    <a:lnL>
                      <a:noFill/>
                    </a:lnL>
                    <a:lnR>
                      <a:noFill/>
                    </a:lnR>
                    <a:lnT>
                      <a:noFill/>
                    </a:lnT>
                    <a:lnB>
                      <a:noFill/>
                    </a:lnB>
                  </a:tcPr>
                </a:tc>
                <a:extLst>
                  <a:ext uri="{0D108BD9-81ED-4DB2-BD59-A6C34878D82A}">
                    <a16:rowId xmlns:a16="http://schemas.microsoft.com/office/drawing/2014/main" val="4089487000"/>
                  </a:ext>
                </a:extLst>
              </a:tr>
              <a:tr h="0">
                <a:tc>
                  <a:txBody>
                    <a:bodyPr/>
                    <a:lstStyle/>
                    <a:p>
                      <a:r>
                        <a:rPr lang="tr-TR" dirty="0">
                          <a:effectLst/>
                        </a:rPr>
                        <a:t>Odabaşı, H. F.2002. İnternet ve Çocuk. Kapital Medya Hizmetleri A.Ş., İstanbul. </a:t>
                      </a:r>
                    </a:p>
                  </a:txBody>
                  <a:tcPr marL="0" marR="0" marT="0" marB="0" anchor="ctr">
                    <a:lnL>
                      <a:noFill/>
                    </a:lnL>
                    <a:lnR>
                      <a:noFill/>
                    </a:lnR>
                    <a:lnT>
                      <a:noFill/>
                    </a:lnT>
                    <a:lnB>
                      <a:noFill/>
                    </a:lnB>
                  </a:tcPr>
                </a:tc>
                <a:extLst>
                  <a:ext uri="{0D108BD9-81ED-4DB2-BD59-A6C34878D82A}">
                    <a16:rowId xmlns:a16="http://schemas.microsoft.com/office/drawing/2014/main" val="2587791291"/>
                  </a:ext>
                </a:extLst>
              </a:tr>
            </a:tbl>
          </a:graphicData>
        </a:graphic>
      </p:graphicFrame>
    </p:spTree>
    <p:extLst>
      <p:ext uri="{BB962C8B-B14F-4D97-AF65-F5344CB8AC3E}">
        <p14:creationId xmlns:p14="http://schemas.microsoft.com/office/powerpoint/2010/main" val="127819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ut Belirtme Çizgisi 1"/>
          <p:cNvSpPr/>
          <p:nvPr/>
        </p:nvSpPr>
        <p:spPr>
          <a:xfrm>
            <a:off x="257176" y="642937"/>
            <a:ext cx="11801475" cy="505777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5400" dirty="0">
                <a:ln w="0"/>
                <a:solidFill>
                  <a:schemeClr val="tx1"/>
                </a:solidFill>
                <a:effectLst>
                  <a:outerShdw blurRad="38100" dist="19050" dir="2700000" algn="tl" rotWithShape="0">
                    <a:schemeClr val="dk1">
                      <a:alpha val="40000"/>
                    </a:schemeClr>
                  </a:outerShdw>
                </a:effectLst>
                <a:latin typeface="Calibri Light" panose="020F0302020204030204"/>
                <a:ea typeface="+mj-ea"/>
                <a:cs typeface="+mj-cs"/>
              </a:rPr>
              <a:t>Engelli Çocuklara Yönelik Bilgisayar Program Örneklerinin İncelenmesi ve Hazırlanması</a:t>
            </a:r>
            <a:endParaRPr lang="tr-TR"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3886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8306" y="1700214"/>
            <a:ext cx="8815388" cy="333851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91537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31809" y="1333656"/>
            <a:ext cx="11419075" cy="2062103"/>
          </a:xfrm>
          <a:prstGeom prst="rect">
            <a:avLst/>
          </a:prstGeom>
          <a:noFill/>
        </p:spPr>
        <p:txBody>
          <a:bodyPr wrap="square" rtlCol="0">
            <a:spAutoFit/>
          </a:bodyPr>
          <a:lstStyle/>
          <a:p>
            <a:pPr algn="just"/>
            <a:r>
              <a:rPr lang="tr-TR" sz="3200" dirty="0">
                <a:ln w="0"/>
                <a:effectLst>
                  <a:outerShdw blurRad="38100" dist="19050" dir="2700000" algn="tl" rotWithShape="0">
                    <a:schemeClr val="dk1">
                      <a:alpha val="40000"/>
                    </a:schemeClr>
                  </a:outerShdw>
                </a:effectLst>
              </a:rPr>
              <a:t>Bilgisayar çok rahat bir şekilde kullanım alanları bulmaktadır. Özel eğitimde bu alanlardan biridir. Bilgisayar okur yazarlığı olarak nitelendirilen, bilgisayarı amaca uygun problem çözümü için engelli çocuklarda kullanma konusunda iki yaklaşım vardır;</a:t>
            </a:r>
          </a:p>
        </p:txBody>
      </p:sp>
      <p:sp>
        <p:nvSpPr>
          <p:cNvPr id="3" name="Aşağı Ok 2"/>
          <p:cNvSpPr/>
          <p:nvPr/>
        </p:nvSpPr>
        <p:spPr>
          <a:xfrm>
            <a:off x="4454577" y="4137285"/>
            <a:ext cx="3282846" cy="2458387"/>
          </a:xfrm>
          <a:prstGeom prst="downArrow">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4947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0038" y="2278504"/>
            <a:ext cx="11587163" cy="2246769"/>
          </a:xfrm>
          <a:prstGeom prst="rect">
            <a:avLst/>
          </a:prstGeom>
          <a:noFill/>
        </p:spPr>
        <p:txBody>
          <a:bodyPr wrap="square" rtlCol="0">
            <a:spAutoFit/>
          </a:bodyPr>
          <a:lstStyle/>
          <a:p>
            <a:pPr marL="342900" indent="-342900" algn="just">
              <a:buFont typeface="+mj-lt"/>
              <a:buAutoNum type="arabicPeriod"/>
            </a:pPr>
            <a:r>
              <a:rPr lang="tr-TR" sz="2800" dirty="0">
                <a:ln w="0"/>
                <a:effectLst>
                  <a:outerShdw blurRad="38100" dist="19050" dir="2700000" algn="tl" rotWithShape="0">
                    <a:schemeClr val="dk1">
                      <a:alpha val="40000"/>
                    </a:schemeClr>
                  </a:outerShdw>
                </a:effectLst>
              </a:rPr>
              <a:t>Bilgisayar teknolojisinin uygulamaları, özel eğitim gereksinimi olan çocukların bireysel ihtiyaçlarına göre  düzenlemek.</a:t>
            </a:r>
          </a:p>
          <a:p>
            <a:pPr algn="just"/>
            <a:endParaRPr lang="tr-TR" sz="2800" dirty="0">
              <a:ln w="0"/>
              <a:effectLst>
                <a:outerShdw blurRad="38100" dist="19050" dir="2700000" algn="tl" rotWithShape="0">
                  <a:schemeClr val="dk1">
                    <a:alpha val="40000"/>
                  </a:schemeClr>
                </a:outerShdw>
              </a:effectLst>
            </a:endParaRPr>
          </a:p>
          <a:p>
            <a:pPr algn="just"/>
            <a:r>
              <a:rPr lang="tr-TR" sz="2800" dirty="0">
                <a:ln w="0"/>
                <a:effectLst>
                  <a:outerShdw blurRad="38100" dist="19050" dir="2700000" algn="tl" rotWithShape="0">
                    <a:schemeClr val="dk1">
                      <a:alpha val="40000"/>
                    </a:schemeClr>
                  </a:outerShdw>
                </a:effectLst>
              </a:rPr>
              <a:t>2.Hem eğitimcilerin hem de idarecilerin özel eğitimde     bilgisayarlar konusunda kendilerini ve çocukları eğitmeleri.</a:t>
            </a:r>
          </a:p>
        </p:txBody>
      </p:sp>
    </p:spTree>
    <p:extLst>
      <p:ext uri="{BB962C8B-B14F-4D97-AF65-F5344CB8AC3E}">
        <p14:creationId xmlns:p14="http://schemas.microsoft.com/office/powerpoint/2010/main" val="3169045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tay Kaydırma 1"/>
          <p:cNvSpPr/>
          <p:nvPr/>
        </p:nvSpPr>
        <p:spPr>
          <a:xfrm>
            <a:off x="457200" y="257174"/>
            <a:ext cx="11287125" cy="635793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ln w="22225">
                <a:solidFill>
                  <a:schemeClr val="accent2"/>
                </a:solidFill>
                <a:prstDash val="solid"/>
              </a:ln>
              <a:solidFill>
                <a:schemeClr val="accent2">
                  <a:lumMod val="40000"/>
                  <a:lumOff val="60000"/>
                </a:schemeClr>
              </a:solidFill>
            </a:endParaRPr>
          </a:p>
        </p:txBody>
      </p:sp>
      <p:sp>
        <p:nvSpPr>
          <p:cNvPr id="3" name="Dikdörtgen 2"/>
          <p:cNvSpPr/>
          <p:nvPr/>
        </p:nvSpPr>
        <p:spPr>
          <a:xfrm>
            <a:off x="1514476" y="1781473"/>
            <a:ext cx="9401174" cy="3416320"/>
          </a:xfrm>
          <a:prstGeom prst="rect">
            <a:avLst/>
          </a:prstGeom>
          <a:noFill/>
        </p:spPr>
        <p:txBody>
          <a:bodyPr wrap="square" lIns="91440" tIns="45720" rIns="91440" bIns="45720">
            <a:spAutoFit/>
          </a:bodyPr>
          <a:lstStyle/>
          <a:p>
            <a:pPr algn="ctr"/>
            <a:r>
              <a:rPr lang="tr-TR" sz="5400" dirty="0">
                <a:ln w="0"/>
                <a:effectLst>
                  <a:outerShdw blurRad="38100" dist="19050" dir="2700000" algn="tl" rotWithShape="0">
                    <a:schemeClr val="dk1">
                      <a:alpha val="40000"/>
                    </a:schemeClr>
                  </a:outerShdw>
                </a:effectLst>
              </a:rPr>
              <a:t>Bilgisayar Destekli Eğitim Programlarının</a:t>
            </a:r>
          </a:p>
          <a:p>
            <a:pPr algn="ctr"/>
            <a:r>
              <a:rPr lang="tr-TR" sz="5400" dirty="0">
                <a:ln w="0"/>
                <a:effectLst>
                  <a:outerShdw blurRad="38100" dist="19050" dir="2700000" algn="tl" rotWithShape="0">
                    <a:schemeClr val="dk1">
                      <a:alpha val="40000"/>
                    </a:schemeClr>
                  </a:outerShdw>
                </a:effectLst>
              </a:rPr>
              <a:t>Özel Eğitim İçin Belirlenen Avantajları Şunlardır;</a:t>
            </a:r>
          </a:p>
        </p:txBody>
      </p:sp>
    </p:spTree>
    <p:extLst>
      <p:ext uri="{BB962C8B-B14F-4D97-AF65-F5344CB8AC3E}">
        <p14:creationId xmlns:p14="http://schemas.microsoft.com/office/powerpoint/2010/main" val="1466418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585789" y="720108"/>
            <a:ext cx="11015662" cy="5417781"/>
            <a:chOff x="2693227" y="720108"/>
            <a:chExt cx="6805545" cy="5417781"/>
          </a:xfrm>
        </p:grpSpPr>
        <p:sp>
          <p:nvSpPr>
            <p:cNvPr id="3" name="Serbest Form 2"/>
            <p:cNvSpPr/>
            <p:nvPr/>
          </p:nvSpPr>
          <p:spPr>
            <a:xfrm>
              <a:off x="2693227" y="720108"/>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4" name="Köşeli Çift Ayraç 3"/>
            <p:cNvSpPr/>
            <p:nvPr/>
          </p:nvSpPr>
          <p:spPr>
            <a:xfrm>
              <a:off x="2693227" y="1294206"/>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Köşeli Çift Ayraç 4"/>
            <p:cNvSpPr/>
            <p:nvPr/>
          </p:nvSpPr>
          <p:spPr>
            <a:xfrm>
              <a:off x="3580845" y="1294206"/>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6" name="Köşeli Çift Ayraç 5"/>
            <p:cNvSpPr/>
            <p:nvPr/>
          </p:nvSpPr>
          <p:spPr>
            <a:xfrm>
              <a:off x="4469166" y="1294206"/>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7" name="Köşeli Çift Ayraç 6"/>
            <p:cNvSpPr/>
            <p:nvPr/>
          </p:nvSpPr>
          <p:spPr>
            <a:xfrm>
              <a:off x="5356785" y="1294206"/>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Köşeli Çift Ayraç 7"/>
            <p:cNvSpPr/>
            <p:nvPr/>
          </p:nvSpPr>
          <p:spPr>
            <a:xfrm>
              <a:off x="6245105" y="1294206"/>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 name="Köşeli Çift Ayraç 8"/>
            <p:cNvSpPr/>
            <p:nvPr/>
          </p:nvSpPr>
          <p:spPr>
            <a:xfrm>
              <a:off x="7132724" y="1294206"/>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Köşeli Çift Ayraç 9"/>
            <p:cNvSpPr/>
            <p:nvPr/>
          </p:nvSpPr>
          <p:spPr>
            <a:xfrm>
              <a:off x="8021045" y="1294206"/>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1" name="Serbest Form 10"/>
            <p:cNvSpPr/>
            <p:nvPr/>
          </p:nvSpPr>
          <p:spPr>
            <a:xfrm>
              <a:off x="2693227" y="1411152"/>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endParaRPr lang="tr-TR" sz="3600" kern="1200"/>
            </a:p>
          </p:txBody>
        </p:sp>
        <p:sp>
          <p:nvSpPr>
            <p:cNvPr id="12" name="Serbest Form 11"/>
            <p:cNvSpPr/>
            <p:nvPr/>
          </p:nvSpPr>
          <p:spPr>
            <a:xfrm>
              <a:off x="2693227" y="2557221"/>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13" name="Köşeli Çift Ayraç 12"/>
            <p:cNvSpPr/>
            <p:nvPr/>
          </p:nvSpPr>
          <p:spPr>
            <a:xfrm>
              <a:off x="2693227" y="3131319"/>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4" name="Köşeli Çift Ayraç 13"/>
            <p:cNvSpPr/>
            <p:nvPr/>
          </p:nvSpPr>
          <p:spPr>
            <a:xfrm>
              <a:off x="3580845" y="3131319"/>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5" name="Köşeli Çift Ayraç 14"/>
            <p:cNvSpPr/>
            <p:nvPr/>
          </p:nvSpPr>
          <p:spPr>
            <a:xfrm>
              <a:off x="4469166" y="3131319"/>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6" name="Köşeli Çift Ayraç 15"/>
            <p:cNvSpPr/>
            <p:nvPr/>
          </p:nvSpPr>
          <p:spPr>
            <a:xfrm>
              <a:off x="5356785" y="3131319"/>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7" name="Köşeli Çift Ayraç 16"/>
            <p:cNvSpPr/>
            <p:nvPr/>
          </p:nvSpPr>
          <p:spPr>
            <a:xfrm>
              <a:off x="6245105" y="3131319"/>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8" name="Köşeli Çift Ayraç 17"/>
            <p:cNvSpPr/>
            <p:nvPr/>
          </p:nvSpPr>
          <p:spPr>
            <a:xfrm>
              <a:off x="7132724" y="3131319"/>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9" name="Köşeli Çift Ayraç 18"/>
            <p:cNvSpPr/>
            <p:nvPr/>
          </p:nvSpPr>
          <p:spPr>
            <a:xfrm>
              <a:off x="8021045" y="3131319"/>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Serbest Form 19"/>
            <p:cNvSpPr/>
            <p:nvPr/>
          </p:nvSpPr>
          <p:spPr>
            <a:xfrm>
              <a:off x="2693227" y="3248265"/>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endParaRPr lang="tr-TR" sz="3600" kern="1200"/>
            </a:p>
          </p:txBody>
        </p:sp>
        <p:sp>
          <p:nvSpPr>
            <p:cNvPr id="21" name="Serbest Form 20"/>
            <p:cNvSpPr/>
            <p:nvPr/>
          </p:nvSpPr>
          <p:spPr>
            <a:xfrm>
              <a:off x="2693227" y="4394334"/>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22" name="Köşeli Çift Ayraç 21"/>
            <p:cNvSpPr/>
            <p:nvPr/>
          </p:nvSpPr>
          <p:spPr>
            <a:xfrm>
              <a:off x="2693227" y="4968431"/>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3" name="Köşeli Çift Ayraç 22"/>
            <p:cNvSpPr/>
            <p:nvPr/>
          </p:nvSpPr>
          <p:spPr>
            <a:xfrm>
              <a:off x="3580845" y="4968431"/>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4" name="Köşeli Çift Ayraç 23"/>
            <p:cNvSpPr/>
            <p:nvPr/>
          </p:nvSpPr>
          <p:spPr>
            <a:xfrm>
              <a:off x="4469166" y="4968431"/>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5" name="Köşeli Çift Ayraç 24"/>
            <p:cNvSpPr/>
            <p:nvPr/>
          </p:nvSpPr>
          <p:spPr>
            <a:xfrm>
              <a:off x="5356785" y="4968431"/>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6" name="Köşeli Çift Ayraç 25"/>
            <p:cNvSpPr/>
            <p:nvPr/>
          </p:nvSpPr>
          <p:spPr>
            <a:xfrm>
              <a:off x="6245105" y="4968431"/>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7" name="Köşeli Çift Ayraç 26"/>
            <p:cNvSpPr/>
            <p:nvPr/>
          </p:nvSpPr>
          <p:spPr>
            <a:xfrm>
              <a:off x="7132724" y="4968431"/>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8" name="Köşeli Çift Ayraç 27"/>
            <p:cNvSpPr/>
            <p:nvPr/>
          </p:nvSpPr>
          <p:spPr>
            <a:xfrm>
              <a:off x="8021045" y="4968431"/>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9" name="Serbest Form 28"/>
            <p:cNvSpPr/>
            <p:nvPr/>
          </p:nvSpPr>
          <p:spPr>
            <a:xfrm>
              <a:off x="2693227" y="5085377"/>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endParaRPr lang="tr-TR" sz="3600" kern="1200"/>
            </a:p>
          </p:txBody>
        </p:sp>
      </p:grpSp>
      <p:sp>
        <p:nvSpPr>
          <p:cNvPr id="30" name="Dikdörtgen 29"/>
          <p:cNvSpPr/>
          <p:nvPr/>
        </p:nvSpPr>
        <p:spPr>
          <a:xfrm>
            <a:off x="729864" y="1631598"/>
            <a:ext cx="6074548" cy="480131"/>
          </a:xfrm>
          <a:prstGeom prst="rect">
            <a:avLst/>
          </a:prstGeom>
        </p:spPr>
        <p:txBody>
          <a:bodyPr wrap="none">
            <a:spAutoFit/>
          </a:bodyPr>
          <a:lstStyle/>
          <a:p>
            <a:pPr lvl="0" defTabSz="1600200">
              <a:lnSpc>
                <a:spcPct val="90000"/>
              </a:lnSpc>
              <a:spcBef>
                <a:spcPct val="0"/>
              </a:spcBef>
              <a:spcAft>
                <a:spcPct val="35000"/>
              </a:spcAft>
            </a:pPr>
            <a:r>
              <a:rPr lang="tr-TR" sz="2800" dirty="0">
                <a:ln w="0"/>
                <a:solidFill>
                  <a:prstClr val="black"/>
                </a:solidFill>
                <a:effectLst>
                  <a:outerShdw blurRad="38100" dist="19050" dir="2700000" algn="tl" rotWithShape="0">
                    <a:prstClr val="black">
                      <a:alpha val="40000"/>
                    </a:prstClr>
                  </a:outerShdw>
                </a:effectLst>
              </a:rPr>
              <a:t>Bireyselleşme Ve Kendi Kendine İlerleme</a:t>
            </a:r>
          </a:p>
        </p:txBody>
      </p:sp>
      <p:sp>
        <p:nvSpPr>
          <p:cNvPr id="31" name="Dikdörtgen 30"/>
          <p:cNvSpPr/>
          <p:nvPr/>
        </p:nvSpPr>
        <p:spPr>
          <a:xfrm>
            <a:off x="737367" y="3467428"/>
            <a:ext cx="3944991" cy="523220"/>
          </a:xfrm>
          <a:prstGeom prst="rect">
            <a:avLst/>
          </a:prstGeom>
        </p:spPr>
        <p:txBody>
          <a:bodyPr wrap="none">
            <a:spAutoFit/>
          </a:bodyPr>
          <a:lstStyle/>
          <a:p>
            <a:r>
              <a:rPr lang="tr-TR" sz="2800" dirty="0">
                <a:ln w="0"/>
                <a:solidFill>
                  <a:prstClr val="black"/>
                </a:solidFill>
                <a:effectLst>
                  <a:outerShdw blurRad="38100" dist="19050" dir="2700000" algn="tl" rotWithShape="0">
                    <a:prstClr val="black">
                      <a:alpha val="40000"/>
                    </a:prstClr>
                  </a:outerShdw>
                </a:effectLst>
              </a:rPr>
              <a:t>Anında Dönüt (Geri-iletim</a:t>
            </a:r>
            <a:endParaRPr lang="tr-TR" dirty="0"/>
          </a:p>
        </p:txBody>
      </p:sp>
      <p:sp>
        <p:nvSpPr>
          <p:cNvPr id="32" name="Dikdörtgen 31"/>
          <p:cNvSpPr/>
          <p:nvPr/>
        </p:nvSpPr>
        <p:spPr>
          <a:xfrm>
            <a:off x="753928" y="5317773"/>
            <a:ext cx="3540393" cy="480131"/>
          </a:xfrm>
          <a:prstGeom prst="rect">
            <a:avLst/>
          </a:prstGeom>
        </p:spPr>
        <p:txBody>
          <a:bodyPr wrap="none">
            <a:spAutoFit/>
          </a:bodyPr>
          <a:lstStyle/>
          <a:p>
            <a:pPr lvl="0" defTabSz="1600200">
              <a:lnSpc>
                <a:spcPct val="90000"/>
              </a:lnSpc>
              <a:spcBef>
                <a:spcPct val="0"/>
              </a:spcBef>
              <a:spcAft>
                <a:spcPct val="35000"/>
              </a:spcAft>
            </a:pPr>
            <a:r>
              <a:rPr lang="tr-TR" sz="2800" dirty="0">
                <a:ln w="0"/>
                <a:solidFill>
                  <a:prstClr val="black"/>
                </a:solidFill>
                <a:effectLst>
                  <a:outerShdw blurRad="38100" dist="19050" dir="2700000" algn="tl" rotWithShape="0">
                    <a:prstClr val="black">
                      <a:alpha val="40000"/>
                    </a:prstClr>
                  </a:outerShdw>
                </a:effectLst>
              </a:rPr>
              <a:t>Tutarlı Düzeltme Süreci</a:t>
            </a:r>
            <a:endParaRPr lang="tr-TR" sz="2800" dirty="0">
              <a:solidFill>
                <a:prstClr val="black">
                  <a:hueOff val="0"/>
                  <a:satOff val="0"/>
                  <a:lumOff val="0"/>
                  <a:alphaOff val="0"/>
                </a:prstClr>
              </a:solidFill>
            </a:endParaRPr>
          </a:p>
        </p:txBody>
      </p:sp>
    </p:spTree>
    <p:extLst>
      <p:ext uri="{BB962C8B-B14F-4D97-AF65-F5344CB8AC3E}">
        <p14:creationId xmlns:p14="http://schemas.microsoft.com/office/powerpoint/2010/main" val="2163105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up 30"/>
          <p:cNvGrpSpPr/>
          <p:nvPr/>
        </p:nvGrpSpPr>
        <p:grpSpPr>
          <a:xfrm>
            <a:off x="585789" y="720108"/>
            <a:ext cx="11015662" cy="5417781"/>
            <a:chOff x="2693227" y="720108"/>
            <a:chExt cx="6805545" cy="5417781"/>
          </a:xfrm>
        </p:grpSpPr>
        <p:sp>
          <p:nvSpPr>
            <p:cNvPr id="32" name="Serbest Form 31"/>
            <p:cNvSpPr/>
            <p:nvPr/>
          </p:nvSpPr>
          <p:spPr>
            <a:xfrm>
              <a:off x="2693227" y="720108"/>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33" name="Köşeli Çift Ayraç 32"/>
            <p:cNvSpPr/>
            <p:nvPr/>
          </p:nvSpPr>
          <p:spPr>
            <a:xfrm>
              <a:off x="2693227" y="1294206"/>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4" name="Köşeli Çift Ayraç 33"/>
            <p:cNvSpPr/>
            <p:nvPr/>
          </p:nvSpPr>
          <p:spPr>
            <a:xfrm>
              <a:off x="3580845" y="1294206"/>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5" name="Köşeli Çift Ayraç 34"/>
            <p:cNvSpPr/>
            <p:nvPr/>
          </p:nvSpPr>
          <p:spPr>
            <a:xfrm>
              <a:off x="4469166" y="1294206"/>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36" name="Köşeli Çift Ayraç 35"/>
            <p:cNvSpPr/>
            <p:nvPr/>
          </p:nvSpPr>
          <p:spPr>
            <a:xfrm>
              <a:off x="5356785" y="1294206"/>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7" name="Köşeli Çift Ayraç 36"/>
            <p:cNvSpPr/>
            <p:nvPr/>
          </p:nvSpPr>
          <p:spPr>
            <a:xfrm>
              <a:off x="6245105" y="1294206"/>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38" name="Köşeli Çift Ayraç 37"/>
            <p:cNvSpPr/>
            <p:nvPr/>
          </p:nvSpPr>
          <p:spPr>
            <a:xfrm>
              <a:off x="7132724" y="1294206"/>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Köşeli Çift Ayraç 38"/>
            <p:cNvSpPr/>
            <p:nvPr/>
          </p:nvSpPr>
          <p:spPr>
            <a:xfrm>
              <a:off x="8021045" y="1294206"/>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0" name="Serbest Form 39"/>
            <p:cNvSpPr/>
            <p:nvPr/>
          </p:nvSpPr>
          <p:spPr>
            <a:xfrm>
              <a:off x="2693227" y="1411152"/>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r>
                <a:rPr lang="tr-TR" sz="2800" kern="1200" dirty="0"/>
                <a:t>Baskı Olmadan Tekrar</a:t>
              </a:r>
            </a:p>
          </p:txBody>
        </p:sp>
        <p:sp>
          <p:nvSpPr>
            <p:cNvPr id="41" name="Serbest Form 40"/>
            <p:cNvSpPr/>
            <p:nvPr/>
          </p:nvSpPr>
          <p:spPr>
            <a:xfrm>
              <a:off x="2693227" y="2557221"/>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42" name="Köşeli Çift Ayraç 41"/>
            <p:cNvSpPr/>
            <p:nvPr/>
          </p:nvSpPr>
          <p:spPr>
            <a:xfrm>
              <a:off x="2693227" y="3131319"/>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3" name="Köşeli Çift Ayraç 42"/>
            <p:cNvSpPr/>
            <p:nvPr/>
          </p:nvSpPr>
          <p:spPr>
            <a:xfrm>
              <a:off x="3580845" y="3131319"/>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44" name="Köşeli Çift Ayraç 43"/>
            <p:cNvSpPr/>
            <p:nvPr/>
          </p:nvSpPr>
          <p:spPr>
            <a:xfrm>
              <a:off x="4469166" y="3131319"/>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45" name="Köşeli Çift Ayraç 44"/>
            <p:cNvSpPr/>
            <p:nvPr/>
          </p:nvSpPr>
          <p:spPr>
            <a:xfrm>
              <a:off x="5356785" y="3131319"/>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6" name="Köşeli Çift Ayraç 45"/>
            <p:cNvSpPr/>
            <p:nvPr/>
          </p:nvSpPr>
          <p:spPr>
            <a:xfrm>
              <a:off x="6245105" y="3131319"/>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7" name="Köşeli Çift Ayraç 46"/>
            <p:cNvSpPr/>
            <p:nvPr/>
          </p:nvSpPr>
          <p:spPr>
            <a:xfrm>
              <a:off x="7132724" y="3131319"/>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8" name="Köşeli Çift Ayraç 47"/>
            <p:cNvSpPr/>
            <p:nvPr/>
          </p:nvSpPr>
          <p:spPr>
            <a:xfrm>
              <a:off x="8021045" y="3131319"/>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49" name="Serbest Form 48"/>
            <p:cNvSpPr/>
            <p:nvPr/>
          </p:nvSpPr>
          <p:spPr>
            <a:xfrm>
              <a:off x="2693227" y="3248265"/>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r>
                <a:rPr lang="tr-TR" sz="2800" kern="1200" dirty="0"/>
                <a:t>Anında Destek</a:t>
              </a:r>
            </a:p>
          </p:txBody>
        </p:sp>
        <p:sp>
          <p:nvSpPr>
            <p:cNvPr id="50" name="Serbest Form 49"/>
            <p:cNvSpPr/>
            <p:nvPr/>
          </p:nvSpPr>
          <p:spPr>
            <a:xfrm>
              <a:off x="2693227" y="4394334"/>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51" name="Köşeli Çift Ayraç 50"/>
            <p:cNvSpPr/>
            <p:nvPr/>
          </p:nvSpPr>
          <p:spPr>
            <a:xfrm>
              <a:off x="2693227" y="4968431"/>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52" name="Köşeli Çift Ayraç 51"/>
            <p:cNvSpPr/>
            <p:nvPr/>
          </p:nvSpPr>
          <p:spPr>
            <a:xfrm>
              <a:off x="3580845" y="4968431"/>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3" name="Köşeli Çift Ayraç 52"/>
            <p:cNvSpPr/>
            <p:nvPr/>
          </p:nvSpPr>
          <p:spPr>
            <a:xfrm>
              <a:off x="4469166" y="4968431"/>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54" name="Köşeli Çift Ayraç 53"/>
            <p:cNvSpPr/>
            <p:nvPr/>
          </p:nvSpPr>
          <p:spPr>
            <a:xfrm>
              <a:off x="5356785" y="4968431"/>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5" name="Köşeli Çift Ayraç 54"/>
            <p:cNvSpPr/>
            <p:nvPr/>
          </p:nvSpPr>
          <p:spPr>
            <a:xfrm>
              <a:off x="6245105" y="4968431"/>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56" name="Köşeli Çift Ayraç 55"/>
            <p:cNvSpPr/>
            <p:nvPr/>
          </p:nvSpPr>
          <p:spPr>
            <a:xfrm>
              <a:off x="7132724" y="4968431"/>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57" name="Köşeli Çift Ayraç 56"/>
            <p:cNvSpPr/>
            <p:nvPr/>
          </p:nvSpPr>
          <p:spPr>
            <a:xfrm>
              <a:off x="8021045" y="4968431"/>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8" name="Serbest Form 57"/>
            <p:cNvSpPr/>
            <p:nvPr/>
          </p:nvSpPr>
          <p:spPr>
            <a:xfrm>
              <a:off x="2693227" y="5085377"/>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r>
                <a:rPr lang="tr-TR" sz="2800" kern="1200" dirty="0" err="1"/>
                <a:t>Basamaklandırılmış</a:t>
              </a:r>
              <a:r>
                <a:rPr lang="tr-TR" sz="2800" kern="1200" dirty="0"/>
                <a:t> Eğitim</a:t>
              </a:r>
            </a:p>
          </p:txBody>
        </p:sp>
      </p:grpSp>
    </p:spTree>
    <p:extLst>
      <p:ext uri="{BB962C8B-B14F-4D97-AF65-F5344CB8AC3E}">
        <p14:creationId xmlns:p14="http://schemas.microsoft.com/office/powerpoint/2010/main" val="3718202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up 30"/>
          <p:cNvGrpSpPr/>
          <p:nvPr/>
        </p:nvGrpSpPr>
        <p:grpSpPr>
          <a:xfrm>
            <a:off x="585789" y="720108"/>
            <a:ext cx="11015662" cy="5417781"/>
            <a:chOff x="2693227" y="720108"/>
            <a:chExt cx="6805545" cy="5417781"/>
          </a:xfrm>
        </p:grpSpPr>
        <p:sp>
          <p:nvSpPr>
            <p:cNvPr id="32" name="Serbest Form 31"/>
            <p:cNvSpPr/>
            <p:nvPr/>
          </p:nvSpPr>
          <p:spPr>
            <a:xfrm>
              <a:off x="2693227" y="720108"/>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33" name="Köşeli Çift Ayraç 32"/>
            <p:cNvSpPr/>
            <p:nvPr/>
          </p:nvSpPr>
          <p:spPr>
            <a:xfrm>
              <a:off x="2693227" y="1294206"/>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4" name="Köşeli Çift Ayraç 33"/>
            <p:cNvSpPr/>
            <p:nvPr/>
          </p:nvSpPr>
          <p:spPr>
            <a:xfrm>
              <a:off x="3580845" y="1294206"/>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5" name="Köşeli Çift Ayraç 34"/>
            <p:cNvSpPr/>
            <p:nvPr/>
          </p:nvSpPr>
          <p:spPr>
            <a:xfrm>
              <a:off x="4469166" y="1294206"/>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36" name="Köşeli Çift Ayraç 35"/>
            <p:cNvSpPr/>
            <p:nvPr/>
          </p:nvSpPr>
          <p:spPr>
            <a:xfrm>
              <a:off x="5356785" y="1294206"/>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7" name="Köşeli Çift Ayraç 36"/>
            <p:cNvSpPr/>
            <p:nvPr/>
          </p:nvSpPr>
          <p:spPr>
            <a:xfrm>
              <a:off x="6245105" y="1294206"/>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38" name="Köşeli Çift Ayraç 37"/>
            <p:cNvSpPr/>
            <p:nvPr/>
          </p:nvSpPr>
          <p:spPr>
            <a:xfrm>
              <a:off x="7132724" y="1294206"/>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Köşeli Çift Ayraç 38"/>
            <p:cNvSpPr/>
            <p:nvPr/>
          </p:nvSpPr>
          <p:spPr>
            <a:xfrm>
              <a:off x="8021045" y="1294206"/>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0" name="Serbest Form 39"/>
            <p:cNvSpPr/>
            <p:nvPr/>
          </p:nvSpPr>
          <p:spPr>
            <a:xfrm>
              <a:off x="2693227" y="1411152"/>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r>
                <a:rPr lang="tr-TR" sz="2800" kern="1200" dirty="0"/>
                <a:t>Çocukların Sıklıkla Yanıt Vermeleri</a:t>
              </a:r>
            </a:p>
          </p:txBody>
        </p:sp>
        <p:sp>
          <p:nvSpPr>
            <p:cNvPr id="41" name="Serbest Form 40"/>
            <p:cNvSpPr/>
            <p:nvPr/>
          </p:nvSpPr>
          <p:spPr>
            <a:xfrm>
              <a:off x="2693227" y="2557221"/>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42" name="Köşeli Çift Ayraç 41"/>
            <p:cNvSpPr/>
            <p:nvPr/>
          </p:nvSpPr>
          <p:spPr>
            <a:xfrm>
              <a:off x="2693227" y="3131319"/>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3" name="Köşeli Çift Ayraç 42"/>
            <p:cNvSpPr/>
            <p:nvPr/>
          </p:nvSpPr>
          <p:spPr>
            <a:xfrm>
              <a:off x="3580845" y="3131319"/>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44" name="Köşeli Çift Ayraç 43"/>
            <p:cNvSpPr/>
            <p:nvPr/>
          </p:nvSpPr>
          <p:spPr>
            <a:xfrm>
              <a:off x="4469166" y="3131319"/>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45" name="Köşeli Çift Ayraç 44"/>
            <p:cNvSpPr/>
            <p:nvPr/>
          </p:nvSpPr>
          <p:spPr>
            <a:xfrm>
              <a:off x="5356785" y="3131319"/>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6" name="Köşeli Çift Ayraç 45"/>
            <p:cNvSpPr/>
            <p:nvPr/>
          </p:nvSpPr>
          <p:spPr>
            <a:xfrm>
              <a:off x="6245105" y="3131319"/>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7" name="Köşeli Çift Ayraç 46"/>
            <p:cNvSpPr/>
            <p:nvPr/>
          </p:nvSpPr>
          <p:spPr>
            <a:xfrm>
              <a:off x="7132724" y="3131319"/>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8" name="Köşeli Çift Ayraç 47"/>
            <p:cNvSpPr/>
            <p:nvPr/>
          </p:nvSpPr>
          <p:spPr>
            <a:xfrm>
              <a:off x="8021045" y="3131319"/>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49" name="Serbest Form 48"/>
            <p:cNvSpPr/>
            <p:nvPr/>
          </p:nvSpPr>
          <p:spPr>
            <a:xfrm>
              <a:off x="2693227" y="3248265"/>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r>
                <a:rPr lang="tr-TR" sz="2800" kern="1200" dirty="0"/>
                <a:t>Motor Becerilerin Ve Görsel Motor Koordinasyonun Gelişmesi</a:t>
              </a:r>
            </a:p>
          </p:txBody>
        </p:sp>
        <p:sp>
          <p:nvSpPr>
            <p:cNvPr id="50" name="Serbest Form 49"/>
            <p:cNvSpPr/>
            <p:nvPr/>
          </p:nvSpPr>
          <p:spPr>
            <a:xfrm>
              <a:off x="2693227" y="4394334"/>
              <a:ext cx="6315075" cy="574097"/>
            </a:xfrm>
            <a:custGeom>
              <a:avLst/>
              <a:gdLst>
                <a:gd name="connsiteX0" fmla="*/ 0 w 6315075"/>
                <a:gd name="connsiteY0" fmla="*/ 0 h 574097"/>
                <a:gd name="connsiteX1" fmla="*/ 6315075 w 6315075"/>
                <a:gd name="connsiteY1" fmla="*/ 0 h 574097"/>
                <a:gd name="connsiteX2" fmla="*/ 6315075 w 6315075"/>
                <a:gd name="connsiteY2" fmla="*/ 574097 h 574097"/>
                <a:gd name="connsiteX3" fmla="*/ 0 w 6315075"/>
                <a:gd name="connsiteY3" fmla="*/ 574097 h 574097"/>
                <a:gd name="connsiteX4" fmla="*/ 0 w 6315075"/>
                <a:gd name="connsiteY4" fmla="*/ 0 h 57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5075" h="574097">
                  <a:moveTo>
                    <a:pt x="0" y="0"/>
                  </a:moveTo>
                  <a:lnTo>
                    <a:pt x="6315075" y="0"/>
                  </a:lnTo>
                  <a:lnTo>
                    <a:pt x="6315075" y="574097"/>
                  </a:lnTo>
                  <a:lnTo>
                    <a:pt x="0" y="5740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endParaRPr lang="tr-TR" sz="2600" kern="1200"/>
            </a:p>
          </p:txBody>
        </p:sp>
        <p:sp>
          <p:nvSpPr>
            <p:cNvPr id="51" name="Köşeli Çift Ayraç 50"/>
            <p:cNvSpPr/>
            <p:nvPr/>
          </p:nvSpPr>
          <p:spPr>
            <a:xfrm>
              <a:off x="2693227" y="4968431"/>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52" name="Köşeli Çift Ayraç 51"/>
            <p:cNvSpPr/>
            <p:nvPr/>
          </p:nvSpPr>
          <p:spPr>
            <a:xfrm>
              <a:off x="3580845" y="4968431"/>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3" name="Köşeli Çift Ayraç 52"/>
            <p:cNvSpPr/>
            <p:nvPr/>
          </p:nvSpPr>
          <p:spPr>
            <a:xfrm>
              <a:off x="4469166" y="4968431"/>
              <a:ext cx="1477727" cy="1169458"/>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54" name="Köşeli Çift Ayraç 53"/>
            <p:cNvSpPr/>
            <p:nvPr/>
          </p:nvSpPr>
          <p:spPr>
            <a:xfrm>
              <a:off x="5356785" y="4968431"/>
              <a:ext cx="1477727" cy="1169458"/>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5" name="Köşeli Çift Ayraç 54"/>
            <p:cNvSpPr/>
            <p:nvPr/>
          </p:nvSpPr>
          <p:spPr>
            <a:xfrm>
              <a:off x="6245105" y="4968431"/>
              <a:ext cx="1477727" cy="1169458"/>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56" name="Köşeli Çift Ayraç 55"/>
            <p:cNvSpPr/>
            <p:nvPr/>
          </p:nvSpPr>
          <p:spPr>
            <a:xfrm>
              <a:off x="7132724" y="4968431"/>
              <a:ext cx="1477727" cy="1169458"/>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57" name="Köşeli Çift Ayraç 56"/>
            <p:cNvSpPr/>
            <p:nvPr/>
          </p:nvSpPr>
          <p:spPr>
            <a:xfrm>
              <a:off x="8021045" y="4968431"/>
              <a:ext cx="1477727" cy="1169458"/>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8" name="Serbest Form 57"/>
            <p:cNvSpPr/>
            <p:nvPr/>
          </p:nvSpPr>
          <p:spPr>
            <a:xfrm>
              <a:off x="2693227" y="5085377"/>
              <a:ext cx="6397170" cy="935566"/>
            </a:xfrm>
            <a:custGeom>
              <a:avLst/>
              <a:gdLst>
                <a:gd name="connsiteX0" fmla="*/ 0 w 6397170"/>
                <a:gd name="connsiteY0" fmla="*/ 0 h 935566"/>
                <a:gd name="connsiteX1" fmla="*/ 6397170 w 6397170"/>
                <a:gd name="connsiteY1" fmla="*/ 0 h 935566"/>
                <a:gd name="connsiteX2" fmla="*/ 6397170 w 6397170"/>
                <a:gd name="connsiteY2" fmla="*/ 935566 h 935566"/>
                <a:gd name="connsiteX3" fmla="*/ 0 w 6397170"/>
                <a:gd name="connsiteY3" fmla="*/ 935566 h 935566"/>
                <a:gd name="connsiteX4" fmla="*/ 0 w 6397170"/>
                <a:gd name="connsiteY4" fmla="*/ 0 h 935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7170" h="935566">
                  <a:moveTo>
                    <a:pt x="0" y="0"/>
                  </a:moveTo>
                  <a:lnTo>
                    <a:pt x="6397170" y="0"/>
                  </a:lnTo>
                  <a:lnTo>
                    <a:pt x="6397170" y="935566"/>
                  </a:lnTo>
                  <a:lnTo>
                    <a:pt x="0" y="935566"/>
                  </a:lnTo>
                  <a:lnTo>
                    <a:pt x="0" y="0"/>
                  </a:lnTo>
                  <a:close/>
                </a:path>
              </a:pathLst>
            </a:cu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r>
                <a:rPr lang="tr-TR" sz="2800" kern="1200" dirty="0"/>
                <a:t>Güçlüklerin Azaltılması</a:t>
              </a:r>
            </a:p>
          </p:txBody>
        </p:sp>
      </p:grpSp>
    </p:spTree>
    <p:extLst>
      <p:ext uri="{BB962C8B-B14F-4D97-AF65-F5344CB8AC3E}">
        <p14:creationId xmlns:p14="http://schemas.microsoft.com/office/powerpoint/2010/main" val="2064755232"/>
      </p:ext>
    </p:extLst>
  </p:cSld>
  <p:clrMapOvr>
    <a:masterClrMapping/>
  </p:clrMapOvr>
</p:sld>
</file>

<file path=ppt/theme/theme1.xml><?xml version="1.0" encoding="utf-8"?>
<a:theme xmlns:a="http://schemas.openxmlformats.org/drawingml/2006/main" name="Office Teması">
  <a:themeElements>
    <a:clrScheme name="Özel 6">
      <a:dk1>
        <a:sysClr val="windowText" lastClr="000000"/>
      </a:dk1>
      <a:lt1>
        <a:sysClr val="window" lastClr="FFFFFF"/>
      </a:lt1>
      <a:dk2>
        <a:srgbClr val="000000"/>
      </a:dk2>
      <a:lt2>
        <a:srgbClr val="F8F8F8"/>
      </a:lt2>
      <a:accent1>
        <a:srgbClr val="DDDDDD"/>
      </a:accent1>
      <a:accent2>
        <a:srgbClr val="000000"/>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TotalTime>
  <Words>239</Words>
  <Application>Microsoft Macintosh PowerPoint</Application>
  <PresentationFormat>Geniş ekran</PresentationFormat>
  <Paragraphs>31</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Arial Rounded MT Bold</vt:lpstr>
      <vt:lpstr>Calibri</vt:lpstr>
      <vt:lpstr>Calibri Light</vt:lpstr>
      <vt:lpstr>Jokerman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11</cp:revision>
  <dcterms:created xsi:type="dcterms:W3CDTF">2017-12-16T20:14:39Z</dcterms:created>
  <dcterms:modified xsi:type="dcterms:W3CDTF">2020-05-04T19:22:00Z</dcterms:modified>
</cp:coreProperties>
</file>