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70" r:id="rId12"/>
    <p:sldId id="272" r:id="rId13"/>
    <p:sldId id="273" r:id="rId14"/>
    <p:sldId id="275" r:id="rId15"/>
    <p:sldId id="276" r:id="rId16"/>
    <p:sldId id="328" r:id="rId17"/>
    <p:sldId id="277" r:id="rId18"/>
    <p:sldId id="278" r:id="rId19"/>
    <p:sldId id="279" r:id="rId20"/>
    <p:sldId id="280" r:id="rId21"/>
    <p:sldId id="281" r:id="rId22"/>
    <p:sldId id="32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330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1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A29BE-FA2F-49C6-8117-7501C89A0A27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AADEC-298C-4AC8-A1F4-D9E134837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98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D9961C5-BC40-4AFB-B0A2-AAB64FF06030}" type="slidenum">
              <a:rPr lang="en-US" altLang="tr-TR"/>
              <a:pPr>
                <a:spcBef>
                  <a:spcPct val="0"/>
                </a:spcBef>
              </a:pPr>
              <a:t>1</a:t>
            </a:fld>
            <a:endParaRPr lang="en-US" altLang="tr-T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249588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481ABB4-BFF9-4580-AEC6-31848C213EC6}" type="slidenum">
              <a:rPr lang="en-US" altLang="tr-TR"/>
              <a:pPr>
                <a:spcBef>
                  <a:spcPct val="0"/>
                </a:spcBef>
              </a:pPr>
              <a:t>10</a:t>
            </a:fld>
            <a:endParaRPr lang="en-US" altLang="tr-TR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99935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C3C5D5E-7575-4A83-B307-9655556BC2EB}" type="slidenum">
              <a:rPr lang="en-US" altLang="tr-TR"/>
              <a:pPr>
                <a:spcBef>
                  <a:spcPct val="0"/>
                </a:spcBef>
              </a:pPr>
              <a:t>11</a:t>
            </a:fld>
            <a:endParaRPr lang="en-US" altLang="tr-TR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748601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E47CA05-CD31-44A7-B996-2BDBB157464F}" type="slidenum">
              <a:rPr lang="en-US" altLang="tr-TR"/>
              <a:pPr>
                <a:spcBef>
                  <a:spcPct val="0"/>
                </a:spcBef>
              </a:pPr>
              <a:t>12</a:t>
            </a:fld>
            <a:endParaRPr lang="en-US" altLang="tr-TR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39190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6536F74-AABC-4A84-A6AB-0F43B2F6A1F5}" type="slidenum">
              <a:rPr lang="en-US" altLang="tr-TR"/>
              <a:pPr>
                <a:spcBef>
                  <a:spcPct val="0"/>
                </a:spcBef>
              </a:pPr>
              <a:t>13</a:t>
            </a:fld>
            <a:endParaRPr lang="en-US" altLang="tr-TR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496090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D20604-FF71-4B31-B5A5-B802637054A2}" type="slidenum">
              <a:rPr lang="en-US" altLang="tr-TR"/>
              <a:pPr>
                <a:spcBef>
                  <a:spcPct val="0"/>
                </a:spcBef>
              </a:pPr>
              <a:t>14</a:t>
            </a:fld>
            <a:endParaRPr lang="en-US" altLang="tr-TR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4078210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D0CD70D-DAE0-422C-ADE7-FE27FC7E1730}" type="slidenum">
              <a:rPr lang="en-US" altLang="tr-TR"/>
              <a:pPr>
                <a:spcBef>
                  <a:spcPct val="0"/>
                </a:spcBef>
              </a:pPr>
              <a:t>15</a:t>
            </a:fld>
            <a:endParaRPr lang="en-US" altLang="tr-TR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997805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5DE0A7D-D85E-483C-AF5B-DFA95BB7FBE5}" type="slidenum">
              <a:rPr lang="en-US" altLang="tr-TR"/>
              <a:pPr>
                <a:spcBef>
                  <a:spcPct val="0"/>
                </a:spcBef>
              </a:pPr>
              <a:t>17</a:t>
            </a:fld>
            <a:endParaRPr lang="en-US" altLang="tr-TR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975556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A9428CE-BEA1-44B2-A121-23DD2B020DCC}" type="slidenum">
              <a:rPr lang="en-US" altLang="tr-TR"/>
              <a:pPr>
                <a:spcBef>
                  <a:spcPct val="0"/>
                </a:spcBef>
              </a:pPr>
              <a:t>18</a:t>
            </a:fld>
            <a:endParaRPr lang="en-US" altLang="tr-TR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110528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997C343-5D96-4A6C-A8BF-68F7A0552190}" type="slidenum">
              <a:rPr lang="en-US" altLang="tr-TR"/>
              <a:pPr>
                <a:spcBef>
                  <a:spcPct val="0"/>
                </a:spcBef>
              </a:pPr>
              <a:t>19</a:t>
            </a:fld>
            <a:endParaRPr lang="en-US" altLang="tr-TR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364024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3492C6-BB22-4318-98EE-3BB3D9ED1BF3}" type="slidenum">
              <a:rPr lang="en-US" altLang="tr-TR"/>
              <a:pPr>
                <a:spcBef>
                  <a:spcPct val="0"/>
                </a:spcBef>
              </a:pPr>
              <a:t>20</a:t>
            </a:fld>
            <a:endParaRPr lang="en-US" altLang="tr-TR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7618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4115231-219C-48F3-94E6-225EFD29AAE3}" type="slidenum">
              <a:rPr lang="en-US" altLang="tr-TR"/>
              <a:pPr>
                <a:spcBef>
                  <a:spcPct val="0"/>
                </a:spcBef>
              </a:pPr>
              <a:t>2</a:t>
            </a:fld>
            <a:endParaRPr lang="en-US" altLang="tr-TR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247654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69D70B2-3503-48E6-A89A-E0CA9476F160}" type="slidenum">
              <a:rPr lang="en-US" altLang="tr-TR"/>
              <a:pPr>
                <a:spcBef>
                  <a:spcPct val="0"/>
                </a:spcBef>
              </a:pPr>
              <a:t>21</a:t>
            </a:fld>
            <a:endParaRPr lang="en-US" altLang="tr-TR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08328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7024E4A-A204-4392-BF0C-7152C4C851C1}" type="slidenum">
              <a:rPr lang="en-US" altLang="tr-TR"/>
              <a:pPr>
                <a:spcBef>
                  <a:spcPct val="0"/>
                </a:spcBef>
              </a:pPr>
              <a:t>23</a:t>
            </a:fld>
            <a:endParaRPr lang="en-US" altLang="tr-TR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548981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A01AE7A-F8FF-46BB-A13A-DCCBFA845E42}" type="slidenum">
              <a:rPr lang="en-US" altLang="tr-TR"/>
              <a:pPr>
                <a:spcBef>
                  <a:spcPct val="0"/>
                </a:spcBef>
              </a:pPr>
              <a:t>24</a:t>
            </a:fld>
            <a:endParaRPr lang="en-US" altLang="tr-TR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4156920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CC0CDC6-E686-488F-B0E3-3E026F2A6868}" type="slidenum">
              <a:rPr lang="en-US" altLang="tr-TR"/>
              <a:pPr>
                <a:spcBef>
                  <a:spcPct val="0"/>
                </a:spcBef>
              </a:pPr>
              <a:t>25</a:t>
            </a:fld>
            <a:endParaRPr lang="en-US" altLang="tr-TR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962846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A996CEC-2223-4E9B-9499-9ABC034012EC}" type="slidenum">
              <a:rPr lang="en-US" altLang="tr-TR"/>
              <a:pPr>
                <a:spcBef>
                  <a:spcPct val="0"/>
                </a:spcBef>
              </a:pPr>
              <a:t>26</a:t>
            </a:fld>
            <a:endParaRPr lang="en-US" altLang="tr-TR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43568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8B8939C-FA49-44AB-8A5C-70B71D84E610}" type="slidenum">
              <a:rPr lang="en-US" altLang="tr-TR"/>
              <a:pPr>
                <a:spcBef>
                  <a:spcPct val="0"/>
                </a:spcBef>
              </a:pPr>
              <a:t>27</a:t>
            </a:fld>
            <a:endParaRPr lang="en-US" altLang="tr-TR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679919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FE3ECAF-92D3-4F40-A655-D0D289522ECB}" type="slidenum">
              <a:rPr lang="en-US" altLang="tr-TR"/>
              <a:pPr>
                <a:spcBef>
                  <a:spcPct val="0"/>
                </a:spcBef>
              </a:pPr>
              <a:t>33</a:t>
            </a:fld>
            <a:endParaRPr lang="en-US" altLang="tr-TR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741569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7E98312-33ED-4F1D-924F-E929EAC43FAE}" type="slidenum">
              <a:rPr lang="en-US" altLang="tr-TR"/>
              <a:pPr>
                <a:spcBef>
                  <a:spcPct val="0"/>
                </a:spcBef>
              </a:pPr>
              <a:t>34</a:t>
            </a:fld>
            <a:endParaRPr lang="en-US" altLang="tr-TR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263694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B6C64EE-97DA-43BC-ABB6-3D834D947EFD}" type="slidenum">
              <a:rPr lang="en-US" altLang="tr-TR"/>
              <a:pPr>
                <a:spcBef>
                  <a:spcPct val="0"/>
                </a:spcBef>
              </a:pPr>
              <a:t>35</a:t>
            </a:fld>
            <a:endParaRPr lang="en-US" altLang="tr-T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30068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42ED555-2AF1-41B2-85FC-D376C5C22D98}" type="slidenum">
              <a:rPr lang="en-US" altLang="tr-TR"/>
              <a:pPr>
                <a:spcBef>
                  <a:spcPct val="0"/>
                </a:spcBef>
              </a:pPr>
              <a:t>36</a:t>
            </a:fld>
            <a:endParaRPr lang="en-US" altLang="tr-TR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8661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FA2154A-8605-4FDB-A0D8-3F17BC7DE4B0}" type="slidenum">
              <a:rPr lang="en-US" altLang="tr-TR"/>
              <a:pPr>
                <a:spcBef>
                  <a:spcPct val="0"/>
                </a:spcBef>
              </a:pPr>
              <a:t>3</a:t>
            </a:fld>
            <a:endParaRPr lang="en-US" altLang="tr-T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100787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E94D560-9FE8-4F8E-9FD0-D81290919E2D}" type="slidenum">
              <a:rPr lang="en-US" altLang="tr-TR"/>
              <a:pPr>
                <a:spcBef>
                  <a:spcPct val="0"/>
                </a:spcBef>
              </a:pPr>
              <a:t>37</a:t>
            </a:fld>
            <a:endParaRPr lang="en-US" altLang="tr-TR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539764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592ECAD-B0CD-4170-A3FA-D09FEAC1045C}" type="slidenum">
              <a:rPr lang="en-US" altLang="tr-TR"/>
              <a:pPr>
                <a:spcBef>
                  <a:spcPct val="0"/>
                </a:spcBef>
              </a:pPr>
              <a:t>38</a:t>
            </a:fld>
            <a:endParaRPr lang="en-US" altLang="tr-TR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627589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7D8F76C-86B3-4B79-94F7-1C6E26DACB8D}" type="slidenum">
              <a:rPr lang="en-US" altLang="tr-TR"/>
              <a:pPr>
                <a:spcBef>
                  <a:spcPct val="0"/>
                </a:spcBef>
              </a:pPr>
              <a:t>39</a:t>
            </a:fld>
            <a:endParaRPr lang="en-US" altLang="tr-TR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558344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2EC156F-807F-4FE2-BB5F-01BA9F212050}" type="slidenum">
              <a:rPr lang="en-US" altLang="tr-TR"/>
              <a:pPr>
                <a:spcBef>
                  <a:spcPct val="0"/>
                </a:spcBef>
              </a:pPr>
              <a:t>42</a:t>
            </a:fld>
            <a:endParaRPr lang="en-US" altLang="tr-TR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414637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CEB8A2F-7164-485D-802B-15973C335236}" type="slidenum">
              <a:rPr lang="en-US" altLang="tr-TR"/>
              <a:pPr>
                <a:spcBef>
                  <a:spcPct val="0"/>
                </a:spcBef>
              </a:pPr>
              <a:t>43</a:t>
            </a:fld>
            <a:endParaRPr lang="en-US" altLang="tr-TR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766942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4EB412B-B81D-435F-856F-4585F4CB03CA}" type="slidenum">
              <a:rPr lang="en-US" altLang="tr-TR"/>
              <a:pPr>
                <a:spcBef>
                  <a:spcPct val="0"/>
                </a:spcBef>
              </a:pPr>
              <a:t>44</a:t>
            </a:fld>
            <a:endParaRPr lang="en-US" altLang="tr-TR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4266717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8239B9E-7C23-40ED-A6EF-4706E547CDA8}" type="slidenum">
              <a:rPr lang="en-US" altLang="tr-TR"/>
              <a:pPr>
                <a:spcBef>
                  <a:spcPct val="0"/>
                </a:spcBef>
              </a:pPr>
              <a:t>45</a:t>
            </a:fld>
            <a:endParaRPr lang="en-US" altLang="tr-TR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608032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7B16625-EE86-4565-ADD3-3AE21A1963C1}" type="slidenum">
              <a:rPr lang="en-US" altLang="tr-TR"/>
              <a:pPr>
                <a:spcBef>
                  <a:spcPct val="0"/>
                </a:spcBef>
              </a:pPr>
              <a:t>47</a:t>
            </a:fld>
            <a:endParaRPr lang="en-US" altLang="tr-TR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3494154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B735C0D-0ECF-4742-8468-05FD75F1739D}" type="slidenum">
              <a:rPr lang="en-US" altLang="tr-TR"/>
              <a:pPr>
                <a:spcBef>
                  <a:spcPct val="0"/>
                </a:spcBef>
              </a:pPr>
              <a:t>48</a:t>
            </a:fld>
            <a:endParaRPr lang="en-US" altLang="tr-TR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882710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F8D4A9F-50BB-4971-B0A1-D0F25E98F2BD}" type="slidenum">
              <a:rPr lang="en-US" altLang="tr-TR"/>
              <a:pPr>
                <a:spcBef>
                  <a:spcPct val="0"/>
                </a:spcBef>
              </a:pPr>
              <a:t>49</a:t>
            </a:fld>
            <a:endParaRPr lang="en-US" altLang="tr-TR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8733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5D03566-6AB0-4664-9DD4-6737F4E35D05}" type="slidenum">
              <a:rPr lang="en-US" altLang="tr-TR"/>
              <a:pPr>
                <a:spcBef>
                  <a:spcPct val="0"/>
                </a:spcBef>
              </a:pPr>
              <a:t>4</a:t>
            </a:fld>
            <a:endParaRPr lang="en-US" altLang="tr-TR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41429168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A53FE3E-CB6B-4154-A4F5-451799EFAC4D}" type="slidenum">
              <a:rPr lang="en-US" altLang="tr-TR"/>
              <a:pPr>
                <a:spcBef>
                  <a:spcPct val="0"/>
                </a:spcBef>
              </a:pPr>
              <a:t>50</a:t>
            </a:fld>
            <a:endParaRPr lang="en-US" altLang="tr-TR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4418809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289B6C8-1E04-430D-9EE3-1F9E745D5A9B}" type="slidenum">
              <a:rPr lang="en-US" altLang="tr-TR"/>
              <a:pPr>
                <a:spcBef>
                  <a:spcPct val="0"/>
                </a:spcBef>
              </a:pPr>
              <a:t>51</a:t>
            </a:fld>
            <a:endParaRPr lang="en-US" altLang="tr-TR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1296119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5E1AEB-212B-4734-A90D-6F0B1C3DED34}" type="slidenum">
              <a:rPr lang="en-US" altLang="tr-TR"/>
              <a:pPr>
                <a:spcBef>
                  <a:spcPct val="0"/>
                </a:spcBef>
              </a:pPr>
              <a:t>52</a:t>
            </a:fld>
            <a:endParaRPr lang="en-US" altLang="tr-TR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9703036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AFE6B4-72F8-4E7B-B8B8-3EC0EF5AD829}" type="slidenum">
              <a:rPr lang="en-US" altLang="tr-TR"/>
              <a:pPr>
                <a:spcBef>
                  <a:spcPct val="0"/>
                </a:spcBef>
              </a:pPr>
              <a:t>53</a:t>
            </a:fld>
            <a:endParaRPr lang="en-US" altLang="tr-TR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4957041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9F32B90-81F9-481E-985C-58C47A13A46E}" type="slidenum">
              <a:rPr lang="en-US" altLang="tr-TR"/>
              <a:pPr>
                <a:spcBef>
                  <a:spcPct val="0"/>
                </a:spcBef>
              </a:pPr>
              <a:t>54</a:t>
            </a:fld>
            <a:endParaRPr lang="en-US" altLang="tr-TR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1937982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CC2AB20-F34C-452E-8CF0-9A95017A1582}" type="slidenum">
              <a:rPr lang="en-US" altLang="tr-TR"/>
              <a:pPr>
                <a:spcBef>
                  <a:spcPct val="0"/>
                </a:spcBef>
              </a:pPr>
              <a:t>55</a:t>
            </a:fld>
            <a:endParaRPr lang="en-US" altLang="tr-TR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8536136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4C8D0B7-5705-4B33-8943-A22D24582C46}" type="slidenum">
              <a:rPr lang="en-US" altLang="tr-TR"/>
              <a:pPr>
                <a:spcBef>
                  <a:spcPct val="0"/>
                </a:spcBef>
              </a:pPr>
              <a:t>56</a:t>
            </a:fld>
            <a:endParaRPr lang="en-US" altLang="tr-TR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9732330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4F19534-B473-4934-B651-6C2A42935E8E}" type="slidenum">
              <a:rPr lang="en-US" altLang="tr-TR"/>
              <a:pPr>
                <a:spcBef>
                  <a:spcPct val="0"/>
                </a:spcBef>
              </a:pPr>
              <a:t>57</a:t>
            </a:fld>
            <a:endParaRPr lang="en-US" altLang="tr-TR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5067581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F33AC75-546D-4E82-A0BE-3741E640B062}" type="slidenum">
              <a:rPr lang="en-US" altLang="tr-TR"/>
              <a:pPr>
                <a:spcBef>
                  <a:spcPct val="0"/>
                </a:spcBef>
              </a:pPr>
              <a:t>58</a:t>
            </a:fld>
            <a:endParaRPr lang="en-US" altLang="tr-TR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7921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CE5D659-A433-4E64-8EB7-BE9A49DFD198}" type="slidenum">
              <a:rPr lang="en-US" altLang="tr-TR"/>
              <a:pPr>
                <a:spcBef>
                  <a:spcPct val="0"/>
                </a:spcBef>
              </a:pPr>
              <a:t>5</a:t>
            </a:fld>
            <a:endParaRPr lang="en-US" altLang="tr-TR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63897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119301-7B50-4D5E-BD68-A70994121E89}" type="slidenum">
              <a:rPr lang="en-US" altLang="tr-TR"/>
              <a:pPr>
                <a:spcBef>
                  <a:spcPct val="0"/>
                </a:spcBef>
              </a:pPr>
              <a:t>6</a:t>
            </a:fld>
            <a:endParaRPr lang="en-US" altLang="tr-TR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692145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9CFD341-5660-4A66-B49C-BFABE73F324C}" type="slidenum">
              <a:rPr lang="en-US" altLang="tr-TR"/>
              <a:pPr>
                <a:spcBef>
                  <a:spcPct val="0"/>
                </a:spcBef>
              </a:pPr>
              <a:t>7</a:t>
            </a:fld>
            <a:endParaRPr lang="en-US" altLang="tr-TR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681994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7082DE7-1E98-4F60-951B-445BD4C0EA68}" type="slidenum">
              <a:rPr lang="en-US" altLang="tr-TR"/>
              <a:pPr>
                <a:spcBef>
                  <a:spcPct val="0"/>
                </a:spcBef>
              </a:pPr>
              <a:t>8</a:t>
            </a:fld>
            <a:endParaRPr lang="en-US" altLang="tr-TR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828612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1CC3F6A-3B66-4442-BE55-B396A08053C0}" type="slidenum">
              <a:rPr lang="en-US" altLang="tr-TR"/>
              <a:pPr>
                <a:spcBef>
                  <a:spcPct val="0"/>
                </a:spcBef>
              </a:pPr>
              <a:t>9</a:t>
            </a:fld>
            <a:endParaRPr lang="en-US" altLang="tr-TR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36526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FB24-3D30-4807-B2E7-AA1CF7D3086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5209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660D2-7EF7-4018-BC15-9D3DB26004D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17762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540B8-5152-43B7-9D8C-FEE7375EC2F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4394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7 Kas 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765175"/>
          </a:xfrm>
        </p:spPr>
        <p:txBody>
          <a:bodyPr/>
          <a:lstStyle/>
          <a:p>
            <a:pPr eaLnBrk="1" hangingPunct="1"/>
            <a:r>
              <a:rPr lang="tr-TR" altLang="tr-TR" sz="3600" b="1" dirty="0" smtClean="0">
                <a:solidFill>
                  <a:srgbClr val="FF0000"/>
                </a:solidFill>
              </a:rPr>
              <a:t>KÜLTÜR  SIĞIR  IRKLARI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362" y="1412776"/>
            <a:ext cx="9144000" cy="60928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tr-TR" altLang="tr-TR" sz="2400" dirty="0" smtClean="0"/>
              <a:t> </a:t>
            </a:r>
            <a:endParaRPr lang="tr-TR" altLang="tr-TR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tr-TR" altLang="tr-TR" sz="2400" dirty="0" smtClean="0"/>
          </a:p>
          <a:p>
            <a:pPr>
              <a:lnSpc>
                <a:spcPct val="80000"/>
              </a:lnSpc>
            </a:pPr>
            <a:r>
              <a:rPr lang="tr-TR" altLang="tr-TR" sz="2400" dirty="0"/>
              <a:t>Türkiye’de kültür sığır </a:t>
            </a:r>
            <a:r>
              <a:rPr lang="tr-TR" altLang="tr-TR" sz="2400" dirty="0" smtClean="0"/>
              <a:t>oranı %45,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Kültür ırkları</a:t>
            </a:r>
            <a:r>
              <a:rPr lang="tr-TR" altLang="tr-TR" sz="2400" dirty="0" smtClean="0"/>
              <a:t> verimlerine göre;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altLang="tr-TR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dirty="0" smtClean="0"/>
              <a:t>		</a:t>
            </a:r>
            <a:r>
              <a:rPr lang="tr-TR" altLang="tr-TR" sz="2400" b="1" dirty="0" smtClean="0">
                <a:solidFill>
                  <a:schemeClr val="hlink"/>
                </a:solidFill>
              </a:rPr>
              <a:t>Sütçü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 smtClean="0">
                <a:solidFill>
                  <a:schemeClr val="hlink"/>
                </a:solidFill>
              </a:rPr>
              <a:t>		Kombine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 smtClean="0">
                <a:solidFill>
                  <a:schemeClr val="hlink"/>
                </a:solidFill>
              </a:rPr>
              <a:t>		Etçi</a:t>
            </a:r>
            <a:r>
              <a:rPr lang="tr-TR" altLang="tr-T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1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2845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Jersey ırkında ortalama süt verimi 5000 kg kadardır.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Türkiye’ de Karaköy Tarım İşletmesinde yetiştirilen Jersey sürüsünde ise 4000 kg kadardır.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Jersey ırkı sütteki yağ oranının ve diğer maddelerinin yüksekliği ile tanınır.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Tereyağları sarı renktedir.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Süt verimi bakımından yemi verime çevirme kabiliyeti çok yüksektir.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Irkın besi kabiliyeti iyi değildir. Beside 600 gram kadar günlük canlı ağırlık kazanabilmektedir.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Irkın sıcak iklime adaptasyonu iyi düzeydedir.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000" dirty="0" smtClean="0">
              <a:solidFill>
                <a:srgbClr val="9900FF"/>
              </a:solidFill>
            </a:endParaRPr>
          </a:p>
        </p:txBody>
      </p:sp>
      <p:pic>
        <p:nvPicPr>
          <p:cNvPr id="1280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75038"/>
            <a:ext cx="43561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8" descr="jers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59163"/>
            <a:ext cx="4643438" cy="3398837"/>
          </a:xfrm>
          <a:noFill/>
        </p:spPr>
      </p:pic>
    </p:spTree>
    <p:extLst>
      <p:ext uri="{BB962C8B-B14F-4D97-AF65-F5344CB8AC3E}">
        <p14:creationId xmlns:p14="http://schemas.microsoft.com/office/powerpoint/2010/main" val="18226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tr-TR" altLang="tr-TR" sz="4000" b="1" dirty="0" smtClean="0">
                <a:solidFill>
                  <a:srgbClr val="FF0000"/>
                </a:solidFill>
              </a:rPr>
              <a:t>Kırmızı-Alaca</a:t>
            </a:r>
            <a:endParaRPr lang="tr-TR" altLang="tr-TR" sz="4000" dirty="0" smtClean="0">
              <a:solidFill>
                <a:srgbClr val="FF0000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19446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800" b="1" dirty="0" smtClean="0"/>
              <a:t>Almanya’ da geliştirilmiş sütçü bir ırktır.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 b="1" dirty="0" smtClean="0">
                <a:solidFill>
                  <a:srgbClr val="9900FF"/>
                </a:solidFill>
              </a:rPr>
              <a:t>Almanya’ da kayıtlı yetiştiriciliğe 1934 yılında geçilmiştir.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 b="1" dirty="0" smtClean="0"/>
              <a:t>Almanya </a:t>
            </a:r>
            <a:r>
              <a:rPr lang="tr-TR" altLang="tr-TR" sz="2800" b="1" dirty="0" err="1" smtClean="0"/>
              <a:t>pedigrili</a:t>
            </a:r>
            <a:r>
              <a:rPr lang="tr-TR" altLang="tr-TR" sz="2800" b="1" dirty="0" smtClean="0"/>
              <a:t> sığır varlığının % 10 kadarını bu sığırlar oluşturmaktadır.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altLang="tr-TR" sz="1800" b="1" dirty="0" smtClean="0"/>
              <a:t>	</a:t>
            </a:r>
            <a:r>
              <a:rPr lang="tr-TR" altLang="tr-TR" sz="2400" dirty="0" smtClean="0"/>
              <a:t> 	</a:t>
            </a:r>
          </a:p>
        </p:txBody>
      </p:sp>
      <p:pic>
        <p:nvPicPr>
          <p:cNvPr id="132100" name="Picture 8" descr="RednWhiteline-u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16250"/>
            <a:ext cx="9144000" cy="3841750"/>
          </a:xfrm>
          <a:noFill/>
        </p:spPr>
      </p:pic>
    </p:spTree>
    <p:extLst>
      <p:ext uri="{BB962C8B-B14F-4D97-AF65-F5344CB8AC3E}">
        <p14:creationId xmlns:p14="http://schemas.microsoft.com/office/powerpoint/2010/main" val="5451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989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000" b="1" smtClean="0">
                <a:solidFill>
                  <a:srgbClr val="FF0000"/>
                </a:solidFill>
              </a:rPr>
              <a:t>Morfolojik  Özellikleri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9900FF"/>
                </a:solidFill>
              </a:rPr>
              <a:t>Kırmızı alacalarda renk dışındaki fiziksel özellikleri siyah alacalara benzemektedir.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smtClean="0"/>
              <a:t>Oldukça dayanıklı ve sağlam bir yapısı vardır.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9900FF"/>
                </a:solidFill>
              </a:rPr>
              <a:t>Buzağılarda doğum ağırlığı 40 kg kadardır.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smtClean="0"/>
              <a:t>Ergin ineklerde canlı ağırlık ortalama 650-700 kg, boğalarda 1100 kg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9900FF"/>
                </a:solidFill>
              </a:rPr>
              <a:t>Cidago yüksekliği Ergin ineklerde 140 cm ve boğalarda 150 cm kadardır.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000" smtClean="0">
              <a:solidFill>
                <a:srgbClr val="9900FF"/>
              </a:solidFill>
            </a:endParaRPr>
          </a:p>
        </p:txBody>
      </p:sp>
      <p:pic>
        <p:nvPicPr>
          <p:cNvPr id="135171" name="Picture 4" descr="kırmızı-ala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01850"/>
            <a:ext cx="7092950" cy="4756150"/>
          </a:xfrm>
          <a:noFill/>
        </p:spPr>
      </p:pic>
    </p:spTree>
    <p:extLst>
      <p:ext uri="{BB962C8B-B14F-4D97-AF65-F5344CB8AC3E}">
        <p14:creationId xmlns:p14="http://schemas.microsoft.com/office/powerpoint/2010/main" val="40627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56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000" b="1" dirty="0" smtClean="0">
                <a:solidFill>
                  <a:srgbClr val="FF0000"/>
                </a:solidFill>
              </a:rPr>
              <a:t>Fizyolojik  Özellikleri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Kırmızı alacalar ilk buzağılarını yaklaşık 26 aylıkken doğururlar.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b="1" dirty="0" err="1" smtClean="0"/>
              <a:t>Laktasyon</a:t>
            </a:r>
            <a:r>
              <a:rPr lang="tr-TR" altLang="tr-TR" sz="2000" b="1" dirty="0" smtClean="0"/>
              <a:t> süt verimi % 4 yağlı 7000 kg’ </a:t>
            </a:r>
            <a:r>
              <a:rPr lang="tr-TR" altLang="tr-TR" sz="2000" b="1" dirty="0" err="1" smtClean="0"/>
              <a:t>dır</a:t>
            </a:r>
            <a:r>
              <a:rPr lang="tr-TR" altLang="tr-TR" sz="2000" b="1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Sütçü bir ırk olmasına rağmen performans testlerinde besi kabiliyetinin çok iyi olduğu tespit edilmiştir. Ortalama günlük 1200 gr kadar canlı ağırlık artışı sağlamaktadırlar.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tr-TR" altLang="tr-TR" sz="1800" b="1" dirty="0" smtClean="0"/>
          </a:p>
        </p:txBody>
      </p:sp>
      <p:pic>
        <p:nvPicPr>
          <p:cNvPr id="137219" name="Picture 4" descr="C:\Users\Zootekni 1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636838"/>
            <a:ext cx="5040313" cy="3600450"/>
          </a:xfrm>
          <a:noFill/>
        </p:spPr>
      </p:pic>
    </p:spTree>
    <p:extLst>
      <p:ext uri="{BB962C8B-B14F-4D97-AF65-F5344CB8AC3E}">
        <p14:creationId xmlns:p14="http://schemas.microsoft.com/office/powerpoint/2010/main" val="13623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8"/>
          <p:cNvSpPr>
            <a:spLocks noGrp="1" noChangeArrowheads="1"/>
          </p:cNvSpPr>
          <p:nvPr>
            <p:ph type="title"/>
          </p:nvPr>
        </p:nvSpPr>
        <p:spPr>
          <a:xfrm>
            <a:off x="2411413" y="549275"/>
            <a:ext cx="4464050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smtClean="0">
                <a:solidFill>
                  <a:srgbClr val="FF0000"/>
                </a:solidFill>
              </a:rPr>
              <a:t>Kombine Irklar</a:t>
            </a:r>
          </a:p>
        </p:txBody>
      </p:sp>
      <p:sp>
        <p:nvSpPr>
          <p:cNvPr id="140291" name="Text Box 12"/>
          <p:cNvSpPr txBox="1">
            <a:spLocks noChangeArrowheads="1"/>
          </p:cNvSpPr>
          <p:nvPr/>
        </p:nvSpPr>
        <p:spPr bwMode="auto">
          <a:xfrm>
            <a:off x="900113" y="1916113"/>
            <a:ext cx="7127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tr-TR" sz="1800"/>
          </a:p>
        </p:txBody>
      </p:sp>
      <p:sp>
        <p:nvSpPr>
          <p:cNvPr id="140292" name="Text Box 13"/>
          <p:cNvSpPr txBox="1">
            <a:spLocks noChangeArrowheads="1"/>
          </p:cNvSpPr>
          <p:nvPr/>
        </p:nvSpPr>
        <p:spPr bwMode="auto">
          <a:xfrm>
            <a:off x="0" y="1341438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000" b="1" dirty="0" smtClean="0"/>
              <a:t> Süt </a:t>
            </a:r>
            <a:r>
              <a:rPr lang="tr-TR" altLang="tr-TR" sz="2000" b="1" dirty="0"/>
              <a:t>ve et verimi bir ırkta kombine edilmiştir</a:t>
            </a:r>
            <a:r>
              <a:rPr lang="tr-TR" altLang="tr-TR" sz="2000" b="1" dirty="0" smtClean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tr-TR" altLang="tr-TR" sz="2000" b="1" dirty="0" smtClean="0"/>
              <a:t> </a:t>
            </a:r>
            <a:endParaRPr lang="tr-TR" altLang="tr-TR" sz="2000" b="1" dirty="0"/>
          </a:p>
          <a:p>
            <a:pPr eaLnBrk="1" hangingPunct="1">
              <a:spcBef>
                <a:spcPct val="0"/>
              </a:spcBef>
            </a:pPr>
            <a:r>
              <a:rPr lang="tr-TR" altLang="tr-TR" sz="2000" b="1" dirty="0" smtClean="0"/>
              <a:t> Gelişmiş </a:t>
            </a:r>
            <a:r>
              <a:rPr lang="tr-TR" altLang="tr-TR" sz="2000" b="1" dirty="0"/>
              <a:t>ülkelerde bu ırklara iki </a:t>
            </a:r>
            <a:r>
              <a:rPr lang="tr-TR" altLang="tr-TR" sz="2000" b="1" dirty="0" smtClean="0"/>
              <a:t>amaçlı ırklar </a:t>
            </a:r>
            <a:r>
              <a:rPr lang="tr-TR" altLang="tr-TR" sz="2000" b="1" dirty="0"/>
              <a:t>denilmektedir. </a:t>
            </a:r>
            <a:endParaRPr lang="tr-TR" altLang="tr-TR" sz="2000" b="1" dirty="0" smtClean="0"/>
          </a:p>
          <a:p>
            <a:pPr eaLnBrk="1" hangingPunct="1">
              <a:spcBef>
                <a:spcPct val="0"/>
              </a:spcBef>
              <a:buNone/>
            </a:pPr>
            <a:endParaRPr lang="tr-TR" altLang="tr-TR" sz="2000" b="1" dirty="0"/>
          </a:p>
          <a:p>
            <a:pPr eaLnBrk="1" hangingPunct="1">
              <a:spcBef>
                <a:spcPct val="0"/>
              </a:spcBef>
            </a:pPr>
            <a:r>
              <a:rPr lang="tr-TR" altLang="tr-TR" sz="2000" b="1" dirty="0" smtClean="0"/>
              <a:t> Verimde </a:t>
            </a:r>
            <a:r>
              <a:rPr lang="tr-TR" altLang="tr-TR" sz="2000" b="1" dirty="0"/>
              <a:t>öncelik sırasına göre süt-et veya et-süt tipi </a:t>
            </a:r>
            <a:endParaRPr lang="tr-TR" altLang="tr-TR" sz="2000" b="1" dirty="0" smtClean="0"/>
          </a:p>
          <a:p>
            <a:pPr eaLnBrk="1" hangingPunct="1">
              <a:spcBef>
                <a:spcPct val="0"/>
              </a:spcBef>
              <a:buNone/>
            </a:pPr>
            <a:endParaRPr lang="tr-TR" altLang="tr-TR" sz="2000" b="1" dirty="0" smtClean="0"/>
          </a:p>
          <a:p>
            <a:pPr eaLnBrk="1" hangingPunct="1">
              <a:spcBef>
                <a:spcPct val="0"/>
              </a:spcBef>
            </a:pPr>
            <a:r>
              <a:rPr lang="tr-TR" altLang="tr-TR" sz="2000" b="1" dirty="0" smtClean="0"/>
              <a:t> ABD</a:t>
            </a:r>
            <a:r>
              <a:rPr lang="tr-TR" altLang="tr-TR" sz="2000" b="1" dirty="0"/>
              <a:t>’ de İsviçre Esmer ırkı sütçü sığırlar sınıflandırılmasında yer alırken  </a:t>
            </a:r>
            <a:r>
              <a:rPr lang="tr-TR" altLang="tr-TR" sz="2000" b="1" dirty="0" smtClean="0"/>
              <a:t>   Avrupa</a:t>
            </a:r>
            <a:r>
              <a:rPr lang="tr-TR" altLang="tr-TR" sz="2000" b="1" dirty="0"/>
              <a:t>’ da süt-et kombine verimli ırklar içerisinde değerlendirilir. </a:t>
            </a:r>
          </a:p>
          <a:p>
            <a:pPr eaLnBrk="1" hangingPunct="1">
              <a:spcBef>
                <a:spcPct val="0"/>
              </a:spcBef>
              <a:buNone/>
            </a:pPr>
            <a:endParaRPr lang="tr-TR" altLang="tr-T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8269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7"/>
          <p:cNvSpPr txBox="1">
            <a:spLocks noChangeArrowheads="1"/>
          </p:cNvSpPr>
          <p:nvPr/>
        </p:nvSpPr>
        <p:spPr bwMode="auto">
          <a:xfrm>
            <a:off x="1095375" y="352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/>
          </a:p>
        </p:txBody>
      </p:sp>
      <p:sp>
        <p:nvSpPr>
          <p:cNvPr id="14234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170" y="1700808"/>
            <a:ext cx="9144000" cy="4525963"/>
          </a:xfrm>
          <a:noFill/>
        </p:spPr>
        <p:txBody>
          <a:bodyPr/>
          <a:lstStyle/>
          <a:p>
            <a:pPr eaLnBrk="1" hangingPunct="1"/>
            <a:r>
              <a:rPr lang="tr-TR" altLang="tr-TR" sz="2000" b="1" dirty="0" smtClean="0">
                <a:latin typeface="Albertus" pitchFamily="34" charset="0"/>
              </a:rPr>
              <a:t>Esmer ırkı kökenini İsviçre’ den almaktadır. </a:t>
            </a:r>
          </a:p>
          <a:p>
            <a:pPr eaLnBrk="1" hangingPunct="1"/>
            <a:r>
              <a:rPr lang="tr-TR" altLang="tr-TR" sz="2000" b="1" dirty="0" smtClean="0">
                <a:latin typeface="Albertus" pitchFamily="34" charset="0"/>
              </a:rPr>
              <a:t>Irkın ilk soy kütüğü derneği 1897 yılında kurulmuştur.</a:t>
            </a:r>
          </a:p>
          <a:p>
            <a:pPr eaLnBrk="1" hangingPunct="1"/>
            <a:r>
              <a:rPr lang="tr-TR" altLang="tr-TR" sz="2000" b="1" dirty="0" smtClean="0">
                <a:latin typeface="Albertus" pitchFamily="34" charset="0"/>
              </a:rPr>
              <a:t>İlk verim kayıtlarında % 4.01 yağ oranına sahip ortalama 5350 kg süt verimi elde edildiği bildirilmektedir.</a:t>
            </a:r>
          </a:p>
          <a:p>
            <a:pPr eaLnBrk="1" hangingPunct="1"/>
            <a:r>
              <a:rPr lang="tr-TR" altLang="tr-TR" sz="2000" b="1" dirty="0" smtClean="0">
                <a:latin typeface="Albertus" pitchFamily="34" charset="0"/>
              </a:rPr>
              <a:t>Tüm iklim ve bölgelerde yetiştirilebilmektedir.</a:t>
            </a:r>
          </a:p>
          <a:p>
            <a:pPr eaLnBrk="1" hangingPunct="1"/>
            <a:r>
              <a:rPr lang="tr-TR" altLang="tr-TR" sz="2000" b="1" dirty="0" smtClean="0">
                <a:latin typeface="Albertus" pitchFamily="34" charset="0"/>
              </a:rPr>
              <a:t>Türkiye’ ye ilk kez 1925 yılında getirilmiştir.</a:t>
            </a:r>
          </a:p>
          <a:p>
            <a:pPr eaLnBrk="1" hangingPunct="1"/>
            <a:r>
              <a:rPr lang="tr-TR" altLang="tr-TR" sz="2000" b="1" dirty="0" smtClean="0">
                <a:latin typeface="Albertus" pitchFamily="34" charset="0"/>
              </a:rPr>
              <a:t>Dünya’da 7 milyon kadar bulunmaktadır</a:t>
            </a:r>
            <a:r>
              <a:rPr lang="tr-TR" altLang="tr-TR" sz="2000" dirty="0" smtClean="0">
                <a:latin typeface="Albertus" pitchFamily="34" charset="0"/>
              </a:rPr>
              <a:t>.</a:t>
            </a:r>
          </a:p>
        </p:txBody>
      </p:sp>
      <p:sp>
        <p:nvSpPr>
          <p:cNvPr id="142341" name="Text Box 10"/>
          <p:cNvSpPr txBox="1">
            <a:spLocks noChangeArrowheads="1"/>
          </p:cNvSpPr>
          <p:nvPr/>
        </p:nvSpPr>
        <p:spPr bwMode="auto">
          <a:xfrm>
            <a:off x="1384300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/>
          </a:p>
        </p:txBody>
      </p:sp>
      <p:sp>
        <p:nvSpPr>
          <p:cNvPr id="142342" name="Rectangle 11"/>
          <p:cNvSpPr>
            <a:spLocks noGrp="1" noChangeArrowheads="1"/>
          </p:cNvSpPr>
          <p:nvPr>
            <p:ph type="title"/>
          </p:nvPr>
        </p:nvSpPr>
        <p:spPr>
          <a:xfrm>
            <a:off x="683568" y="863600"/>
            <a:ext cx="8229600" cy="5619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dirty="0" smtClean="0">
                <a:solidFill>
                  <a:schemeClr val="hlink"/>
                </a:solidFill>
              </a:rPr>
              <a:t>İsviçre Esmeri</a:t>
            </a:r>
          </a:p>
        </p:txBody>
      </p:sp>
    </p:spTree>
    <p:extLst>
      <p:ext uri="{BB962C8B-B14F-4D97-AF65-F5344CB8AC3E}">
        <p14:creationId xmlns:p14="http://schemas.microsoft.com/office/powerpoint/2010/main" val="22040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 descr="ESMER SÜRÜS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26622"/>
            <a:ext cx="9108504" cy="6831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326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068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000" b="1" smtClean="0">
                <a:solidFill>
                  <a:srgbClr val="FF0000"/>
                </a:solidFill>
              </a:rPr>
              <a:t>Morfolojik  Özellikleri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b="1" smtClean="0"/>
              <a:t>Esmerlerde renk kahverenginin tonlarındadır.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b="1" smtClean="0">
                <a:solidFill>
                  <a:srgbClr val="9900FF"/>
                </a:solidFill>
              </a:rPr>
              <a:t>Açık kahverenginden gümüşi griye ve çok koyu kahverengi esmere kadar değişir.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b="1" smtClean="0"/>
              <a:t>Vücudun alt bölümleri, karın, merme, boynuzların ve memenin çevresi diğer bölgelerden daha açıktır.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b="1" smtClean="0">
                <a:solidFill>
                  <a:srgbClr val="9900FF"/>
                </a:solidFill>
              </a:rPr>
              <a:t>Genellikle omuzlar, boyun daha koyu renklidir.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b="1" smtClean="0"/>
              <a:t>Merme,  tırnaklar, kuyruk, boynuz ve dil ucu siyah veya çok koyu renktedir. </a:t>
            </a:r>
          </a:p>
        </p:txBody>
      </p:sp>
      <p:pic>
        <p:nvPicPr>
          <p:cNvPr id="144387" name="Picture 4" descr="ESMER İN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2636912"/>
            <a:ext cx="5219700" cy="3849687"/>
          </a:xfrm>
          <a:noFill/>
        </p:spPr>
      </p:pic>
    </p:spTree>
    <p:extLst>
      <p:ext uri="{BB962C8B-B14F-4D97-AF65-F5344CB8AC3E}">
        <p14:creationId xmlns:p14="http://schemas.microsoft.com/office/powerpoint/2010/main" val="18599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708275"/>
          </a:xfrm>
        </p:spPr>
        <p:txBody>
          <a:bodyPr/>
          <a:lstStyle/>
          <a:p>
            <a:pPr eaLnBrk="1" hangingPunct="1"/>
            <a:endParaRPr lang="tr-TR" altLang="tr-TR" sz="2000" b="1" dirty="0" smtClean="0"/>
          </a:p>
          <a:p>
            <a:pPr eaLnBrk="1" hangingPunct="1"/>
            <a:r>
              <a:rPr lang="tr-TR" altLang="tr-TR" sz="2000" b="1" dirty="0" smtClean="0"/>
              <a:t>Kulak içleri açık renkli uzun tüylerle kaplıdır. </a:t>
            </a:r>
          </a:p>
          <a:p>
            <a:pPr eaLnBrk="1" hangingPunct="1"/>
            <a:r>
              <a:rPr lang="tr-TR" altLang="tr-TR" sz="2000" b="1" dirty="0" smtClean="0"/>
              <a:t>Buzağılar doğumda kurşuni renkte doğarlar, büyüdükçe kendine özgü rengini alır.</a:t>
            </a:r>
          </a:p>
          <a:p>
            <a:pPr eaLnBrk="1" hangingPunct="1"/>
            <a:r>
              <a:rPr lang="tr-TR" altLang="tr-TR" sz="2000" b="1" dirty="0" smtClean="0"/>
              <a:t>Buzağılarda doğum ağırlığı 37 kg civarındadır.</a:t>
            </a:r>
          </a:p>
          <a:p>
            <a:pPr eaLnBrk="1" hangingPunct="1"/>
            <a:r>
              <a:rPr lang="tr-TR" altLang="tr-TR" sz="2000" b="1" dirty="0" smtClean="0"/>
              <a:t>Canlı ağırlık Ergin boğalarda 1000 kg, Ergin dişilerde 600-650 kg’ </a:t>
            </a:r>
            <a:r>
              <a:rPr lang="tr-TR" altLang="tr-TR" sz="2000" b="1" dirty="0" err="1" smtClean="0"/>
              <a:t>dır</a:t>
            </a:r>
            <a:r>
              <a:rPr lang="tr-TR" altLang="tr-TR" sz="2000" b="1" dirty="0" smtClean="0"/>
              <a:t>.</a:t>
            </a:r>
          </a:p>
          <a:p>
            <a:pPr eaLnBrk="1" hangingPunct="1"/>
            <a:r>
              <a:rPr lang="tr-TR" altLang="tr-TR" sz="2000" b="1" dirty="0" err="1" smtClean="0"/>
              <a:t>Cidago</a:t>
            </a:r>
            <a:r>
              <a:rPr lang="tr-TR" altLang="tr-TR" sz="2000" b="1" dirty="0" smtClean="0"/>
              <a:t> yüksekliği, Ergin dişilerde ortalama 135 cm kadardır.</a:t>
            </a:r>
          </a:p>
          <a:p>
            <a:pPr eaLnBrk="1" hangingPunct="1"/>
            <a:endParaRPr lang="tr-TR" altLang="tr-TR" sz="2000" dirty="0" smtClean="0"/>
          </a:p>
        </p:txBody>
      </p:sp>
      <p:pic>
        <p:nvPicPr>
          <p:cNvPr id="146435" name="Picture 4" descr="ESMER DÜV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79788"/>
            <a:ext cx="4932363" cy="3478212"/>
          </a:xfrm>
          <a:noFill/>
        </p:spPr>
      </p:pic>
      <p:pic>
        <p:nvPicPr>
          <p:cNvPr id="146436" name="Picture 7" descr="BUZAĞI GRUP YETİŞTİRME(ESMER VE HOLŞTAYN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371850"/>
            <a:ext cx="4211637" cy="3486150"/>
          </a:xfrm>
          <a:noFill/>
        </p:spPr>
      </p:pic>
    </p:spTree>
    <p:extLst>
      <p:ext uri="{BB962C8B-B14F-4D97-AF65-F5344CB8AC3E}">
        <p14:creationId xmlns:p14="http://schemas.microsoft.com/office/powerpoint/2010/main" val="2153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9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Verdana" pitchFamily="34" charset="0"/>
              </a:rPr>
              <a:t>Fizyolojik  Özellikleri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Damızlıkta ilk kullanma yaşı 16 aydır.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İsviçre Esmeri süt-et tipi kombine verimli bir ırktır.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Süt verimi Avrupa ülkelerinde 6-7 ton civarındadır.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Türkiye’ de Damızlık Sığır Yetiştiricileri Merkez Birliğine kayıtlı işletmelerde ortalama süt verimi 5100 kg kadardır.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Sütte yağ oranı % 4.2, protein oranı % 3.6 kadardır.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Besilerde ortalama 1200 gram günlük ağırlık artışı sağlamaktadır.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15 aylık yaşta 550-600 kg canlı ağırlığa ulaşabilmektedir.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Özelliklerini melezlerine aktarabilme yeteneğine sahiptir.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Karkas yağı beyaz olup etlerinin kalitesi de iyidir.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Sakin mizaçlı ve yönetimleri çok kolaydır.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Adaptasyon kabiliyeti yüksektir.</a:t>
            </a:r>
          </a:p>
        </p:txBody>
      </p:sp>
    </p:spTree>
    <p:extLst>
      <p:ext uri="{BB962C8B-B14F-4D97-AF65-F5344CB8AC3E}">
        <p14:creationId xmlns:p14="http://schemas.microsoft.com/office/powerpoint/2010/main" val="1016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332656"/>
            <a:ext cx="3600450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600" b="1" dirty="0" smtClean="0">
                <a:solidFill>
                  <a:srgbClr val="FF0000"/>
                </a:solidFill>
              </a:rPr>
              <a:t>Sütçü  Irklar</a:t>
            </a:r>
            <a:endParaRPr lang="tr-TR" altLang="tr-TR" sz="3600" dirty="0" smtClean="0">
              <a:solidFill>
                <a:srgbClr val="FF00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tr-TR" altLang="tr-TR" sz="2000" b="1" dirty="0">
                <a:solidFill>
                  <a:srgbClr val="FF0000"/>
                </a:solidFill>
              </a:rPr>
              <a:t>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      Genel özellikleri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Sütçü ırklarda beden incedir.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b="1" dirty="0" smtClean="0"/>
              <a:t>Vücutta yağ birikimi bulunmaz.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Baş kuru ve narin, bakışlar canlıdır.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b="1" dirty="0" smtClean="0"/>
              <a:t>Boyun ince ve uzundur. Boyun derisinde sık </a:t>
            </a:r>
            <a:r>
              <a:rPr lang="tr-TR" altLang="tr-TR" sz="2000" b="1" dirty="0" err="1" smtClean="0"/>
              <a:t>vertikal</a:t>
            </a:r>
            <a:r>
              <a:rPr lang="tr-TR" altLang="tr-TR" sz="2000" b="1" dirty="0" smtClean="0"/>
              <a:t> kıvrımlar bulunur.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Deri ince, kıllar sık, kısa ve parlaktır.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b="1" dirty="0" smtClean="0"/>
              <a:t>Genelde tüm vücut kemikleri belirgindir, kaburgalar geniş, uzun ve sayılacak şekilde görülür.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Göğüs kafesi geniş ve derindir.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b="1" dirty="0" smtClean="0"/>
              <a:t>Meme geniş ve derin olup loplar dengeli şekilde yerleşmiştir.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b="1" dirty="0" smtClean="0"/>
              <a:t>Meme başları sağım için uygun boyuttadır.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Karın altı toplar damarı çok belirgindir.</a:t>
            </a:r>
          </a:p>
        </p:txBody>
      </p:sp>
    </p:spTree>
    <p:extLst>
      <p:ext uri="{BB962C8B-B14F-4D97-AF65-F5344CB8AC3E}">
        <p14:creationId xmlns:p14="http://schemas.microsoft.com/office/powerpoint/2010/main" val="35547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4" descr="ESMER BOĞA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51275" cy="2806700"/>
          </a:xfrm>
          <a:noFill/>
        </p:spPr>
      </p:pic>
      <p:pic>
        <p:nvPicPr>
          <p:cNvPr id="1505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0671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2" name="Text Box 7"/>
          <p:cNvSpPr txBox="1">
            <a:spLocks noChangeArrowheads="1"/>
          </p:cNvSpPr>
          <p:nvPr/>
        </p:nvSpPr>
        <p:spPr bwMode="auto">
          <a:xfrm>
            <a:off x="4067175" y="0"/>
            <a:ext cx="7191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800" b="1"/>
              <a:t>X</a:t>
            </a:r>
          </a:p>
        </p:txBody>
      </p:sp>
      <p:sp>
        <p:nvSpPr>
          <p:cNvPr id="150533" name="AutoShape 8"/>
          <p:cNvSpPr>
            <a:spLocks noChangeArrowheads="1"/>
          </p:cNvSpPr>
          <p:nvPr/>
        </p:nvSpPr>
        <p:spPr bwMode="auto">
          <a:xfrm>
            <a:off x="4140200" y="765175"/>
            <a:ext cx="485775" cy="2519363"/>
          </a:xfrm>
          <a:prstGeom prst="downArrow">
            <a:avLst>
              <a:gd name="adj1" fmla="val 50000"/>
              <a:gd name="adj2" fmla="val 1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FF0000"/>
                </a:solidFill>
              </a:rPr>
              <a:t>Çevirme Melezlemesi</a:t>
            </a:r>
          </a:p>
        </p:txBody>
      </p:sp>
      <p:sp>
        <p:nvSpPr>
          <p:cNvPr id="150534" name="Text Box 9"/>
          <p:cNvSpPr txBox="1">
            <a:spLocks noChangeArrowheads="1"/>
          </p:cNvSpPr>
          <p:nvPr/>
        </p:nvSpPr>
        <p:spPr bwMode="auto">
          <a:xfrm>
            <a:off x="611188" y="2708275"/>
            <a:ext cx="2252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/>
              <a:t>İsviçre Esmeri</a:t>
            </a:r>
          </a:p>
        </p:txBody>
      </p:sp>
      <p:sp>
        <p:nvSpPr>
          <p:cNvPr id="150535" name="Text Box 10"/>
          <p:cNvSpPr txBox="1">
            <a:spLocks noChangeArrowheads="1"/>
          </p:cNvSpPr>
          <p:nvPr/>
        </p:nvSpPr>
        <p:spPr bwMode="auto">
          <a:xfrm>
            <a:off x="6877050" y="2852738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/>
              <a:t>Boz Irk</a:t>
            </a:r>
          </a:p>
        </p:txBody>
      </p:sp>
      <p:pic>
        <p:nvPicPr>
          <p:cNvPr id="150536" name="Picture 12" descr="ÇİFTELER ESMERİ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3671888"/>
            <a:ext cx="4754562" cy="3186112"/>
          </a:xfrm>
          <a:noFill/>
        </p:spPr>
      </p:pic>
      <p:sp>
        <p:nvSpPr>
          <p:cNvPr id="150537" name="Text Box 16"/>
          <p:cNvSpPr txBox="1">
            <a:spLocks noChangeArrowheads="1"/>
          </p:cNvSpPr>
          <p:nvPr/>
        </p:nvSpPr>
        <p:spPr bwMode="auto">
          <a:xfrm>
            <a:off x="2916238" y="6400800"/>
            <a:ext cx="2830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/>
              <a:t>Karacabey Esmeri</a:t>
            </a:r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24759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32250" cy="62071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Simental</a:t>
            </a:r>
          </a:p>
        </p:txBody>
      </p:sp>
      <p:sp>
        <p:nvSpPr>
          <p:cNvPr id="152580" name="Text Box 11"/>
          <p:cNvSpPr txBox="1">
            <a:spLocks noChangeArrowheads="1"/>
          </p:cNvSpPr>
          <p:nvPr/>
        </p:nvSpPr>
        <p:spPr bwMode="auto">
          <a:xfrm>
            <a:off x="0" y="669925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000" b="1" dirty="0" err="1"/>
              <a:t>Simental</a:t>
            </a:r>
            <a:r>
              <a:rPr lang="tr-TR" altLang="tr-TR" sz="2000" b="1" dirty="0"/>
              <a:t> ırkı kökenini İsviçre’nin </a:t>
            </a:r>
            <a:r>
              <a:rPr lang="tr-TR" altLang="tr-TR" sz="2000" b="1" dirty="0" err="1"/>
              <a:t>Simmen</a:t>
            </a:r>
            <a:r>
              <a:rPr lang="tr-TR" altLang="tr-TR" sz="2000" b="1" dirty="0"/>
              <a:t> vadisinden almaktadır. 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000" b="1" dirty="0" smtClean="0"/>
              <a:t>Etçi-sütçü </a:t>
            </a:r>
            <a:r>
              <a:rPr lang="tr-TR" altLang="tr-TR" sz="2000" b="1" dirty="0"/>
              <a:t>kombine verimli bir ırktır. </a:t>
            </a:r>
          </a:p>
          <a:p>
            <a:pPr>
              <a:spcBef>
                <a:spcPct val="0"/>
              </a:spcBef>
            </a:pPr>
            <a:r>
              <a:rPr lang="tr-TR" altLang="tr-TR" sz="2000" b="1" dirty="0" smtClean="0"/>
              <a:t>Dünyada </a:t>
            </a:r>
            <a:r>
              <a:rPr lang="tr-TR" altLang="tr-TR" sz="2000" b="1" dirty="0" err="1"/>
              <a:t>Holştayn</a:t>
            </a:r>
            <a:r>
              <a:rPr lang="tr-TR" altLang="tr-TR" sz="2000" b="1" dirty="0"/>
              <a:t>’ dan sonra ikinci sırada gelir (50 </a:t>
            </a:r>
            <a:r>
              <a:rPr lang="tr-TR" altLang="tr-TR" sz="2000" b="1" dirty="0" smtClean="0"/>
              <a:t>milyon) </a:t>
            </a:r>
          </a:p>
          <a:p>
            <a:pPr>
              <a:spcBef>
                <a:spcPct val="0"/>
              </a:spcBef>
            </a:pPr>
            <a:r>
              <a:rPr lang="tr-TR" altLang="tr-TR" sz="2000" b="1" dirty="0" smtClean="0"/>
              <a:t>Amerika</a:t>
            </a:r>
            <a:r>
              <a:rPr lang="tr-TR" altLang="tr-TR" sz="2000" b="1" dirty="0"/>
              <a:t>, Afrika ve Avustralya’ da daha çok et üretim amacıyla yetiştirilmektedir. 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000" b="1" dirty="0" smtClean="0"/>
              <a:t>Adaptasyon </a:t>
            </a:r>
            <a:r>
              <a:rPr lang="tr-TR" altLang="tr-TR" sz="2000" b="1" dirty="0"/>
              <a:t>yeteneği en iyi </a:t>
            </a:r>
            <a:r>
              <a:rPr lang="tr-TR" altLang="tr-TR" sz="2000" b="1" dirty="0" smtClean="0"/>
              <a:t>ırklar arasındadır. </a:t>
            </a:r>
            <a:endParaRPr lang="tr-TR" altLang="tr-TR" sz="2000" b="1" dirty="0"/>
          </a:p>
          <a:p>
            <a:pPr eaLnBrk="1" hangingPunct="1">
              <a:spcBef>
                <a:spcPct val="0"/>
              </a:spcBef>
            </a:pPr>
            <a:r>
              <a:rPr lang="tr-TR" altLang="tr-TR" sz="2000" b="1" dirty="0"/>
              <a:t>Doğu Avrupa ülkelerinde (Hırvatistan, Macaristan, Polonya) sayısal olarak en fazla bulunan ırktır.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000" b="1" dirty="0"/>
              <a:t>Irkın ilk resmi soy kütüğü 1806 yılında İsviçre’ de kurulmuştur</a:t>
            </a:r>
            <a:r>
              <a:rPr lang="tr-TR" altLang="tr-TR" sz="2000" b="1" dirty="0" smtClean="0"/>
              <a:t>. </a:t>
            </a:r>
            <a:endParaRPr lang="tr-TR" altLang="tr-TR" sz="2000" b="1" dirty="0"/>
          </a:p>
          <a:p>
            <a:pPr eaLnBrk="1" hangingPunct="1">
              <a:spcBef>
                <a:spcPct val="0"/>
              </a:spcBef>
            </a:pPr>
            <a:r>
              <a:rPr lang="tr-TR" altLang="tr-TR" sz="2000" b="1" dirty="0"/>
              <a:t>Dünya </a:t>
            </a:r>
            <a:r>
              <a:rPr lang="tr-TR" altLang="tr-TR" sz="2000" b="1" dirty="0" err="1"/>
              <a:t>Simental</a:t>
            </a:r>
            <a:r>
              <a:rPr lang="tr-TR" altLang="tr-TR" sz="2000" b="1" dirty="0"/>
              <a:t> Federasyonu ise 1974 yılında Yugoslavya’ da kurulmuştur.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000" b="1" dirty="0" smtClean="0"/>
              <a:t>Almanya</a:t>
            </a:r>
            <a:r>
              <a:rPr lang="tr-TR" altLang="tr-TR" sz="2000" b="1" dirty="0"/>
              <a:t>’ da </a:t>
            </a:r>
            <a:r>
              <a:rPr lang="tr-TR" altLang="tr-TR" sz="2000" b="1" dirty="0" err="1"/>
              <a:t>Fleckvieh</a:t>
            </a:r>
            <a:r>
              <a:rPr lang="tr-TR" altLang="tr-TR" sz="2000" b="1" dirty="0"/>
              <a:t>, Fransa’ da </a:t>
            </a:r>
            <a:r>
              <a:rPr lang="tr-TR" altLang="tr-TR" sz="2000" b="1" dirty="0" err="1"/>
              <a:t>Montbeliarde</a:t>
            </a:r>
            <a:r>
              <a:rPr lang="tr-TR" altLang="tr-TR" sz="2000" b="1" dirty="0"/>
              <a:t>, İtalya’ da </a:t>
            </a:r>
            <a:r>
              <a:rPr lang="tr-TR" altLang="tr-TR" sz="2000" b="1" dirty="0" err="1"/>
              <a:t>Pezzata</a:t>
            </a:r>
            <a:r>
              <a:rPr lang="tr-TR" altLang="tr-TR" sz="2000" b="1" dirty="0"/>
              <a:t> </a:t>
            </a:r>
            <a:r>
              <a:rPr lang="tr-TR" altLang="tr-TR" sz="2000" b="1" dirty="0" err="1" smtClean="0"/>
              <a:t>Rosa</a:t>
            </a:r>
            <a:endParaRPr lang="tr-TR" altLang="tr-TR" sz="2000" b="1" dirty="0" smtClean="0"/>
          </a:p>
          <a:p>
            <a:pPr eaLnBrk="1" hangingPunct="1">
              <a:spcBef>
                <a:spcPct val="0"/>
              </a:spcBef>
            </a:pPr>
            <a:r>
              <a:rPr lang="tr-TR" altLang="tr-TR" sz="2000" b="1" dirty="0" smtClean="0"/>
              <a:t>Türkiye’ ye ilk kez 1925 yılında ithal edilmiştir.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7" descr="SİMENTAL DANA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835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4" descr="Simental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349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5963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600" b="1" smtClean="0">
                <a:solidFill>
                  <a:srgbClr val="FF0000"/>
                </a:solidFill>
              </a:rPr>
              <a:t>Morfolojik Özellikleri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8616" y="1268760"/>
            <a:ext cx="9144000" cy="223222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Renk açık sarıdan koyu kırmızıya kadar değişir ve alacalıkla birlikte bulunur.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>
                <a:solidFill>
                  <a:srgbClr val="9900FF"/>
                </a:solidFill>
              </a:rPr>
              <a:t>Baş genellikle beyazdır, göğüs ve karın altı ile bacak ve kuyruk püskülü beyazdır.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err="1" smtClean="0"/>
              <a:t>Merme</a:t>
            </a:r>
            <a:r>
              <a:rPr lang="tr-TR" altLang="tr-TR" sz="2000" dirty="0" smtClean="0"/>
              <a:t> krem renginden pembeye kadar değişir.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err="1" smtClean="0">
                <a:solidFill>
                  <a:srgbClr val="9900FF"/>
                </a:solidFill>
              </a:rPr>
              <a:t>Simentaller</a:t>
            </a:r>
            <a:r>
              <a:rPr lang="tr-TR" altLang="tr-TR" sz="2000" b="1" dirty="0" smtClean="0">
                <a:solidFill>
                  <a:srgbClr val="9900FF"/>
                </a:solidFill>
              </a:rPr>
              <a:t> doğal olarak boynuzlu ırklar içerisinde yer almaktadır.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Boynuzsuz </a:t>
            </a:r>
            <a:r>
              <a:rPr lang="tr-TR" altLang="tr-TR" sz="2000" dirty="0" err="1" smtClean="0"/>
              <a:t>Simental</a:t>
            </a:r>
            <a:r>
              <a:rPr lang="tr-TR" altLang="tr-TR" sz="2000" dirty="0" smtClean="0"/>
              <a:t> hatları da bulunmaktadır.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>
                <a:solidFill>
                  <a:srgbClr val="9900FF"/>
                </a:solidFill>
              </a:rPr>
              <a:t>Boynuzlar açık renkli, uçları bal mumu rengindedir. Tırnaklar da benzer renktedir.</a:t>
            </a:r>
          </a:p>
        </p:txBody>
      </p:sp>
      <p:pic>
        <p:nvPicPr>
          <p:cNvPr id="5" name="Picture 7" descr="simental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3325813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4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Buzağılarda doğum ağırlığı 40 kg’dır.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Ergin canlı ağırlıklarına 4 yaşında ulaşırlar.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000" dirty="0" smtClean="0">
                <a:solidFill>
                  <a:srgbClr val="0000FF"/>
                </a:solidFill>
              </a:rPr>
              <a:t>Etçi- sütçü  kombine verimlilerde;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 smtClean="0"/>
              <a:t>ergin ineklerin canlı ağırlığı 700 kg, </a:t>
            </a:r>
            <a:r>
              <a:rPr lang="tr-TR" altLang="tr-TR" sz="2000" dirty="0" err="1" smtClean="0"/>
              <a:t>cidago</a:t>
            </a:r>
            <a:r>
              <a:rPr lang="tr-TR" altLang="tr-TR" sz="2000" dirty="0" smtClean="0"/>
              <a:t> yüksekliği 140 cm;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 smtClean="0"/>
              <a:t>Ergin boğaların canlı ağırlığı 1200 kg, </a:t>
            </a:r>
            <a:r>
              <a:rPr lang="tr-TR" altLang="tr-TR" sz="2000" dirty="0" err="1" smtClean="0"/>
              <a:t>cidago</a:t>
            </a:r>
            <a:r>
              <a:rPr lang="tr-TR" altLang="tr-TR" sz="2000" dirty="0" smtClean="0"/>
              <a:t> yüksekliği 155 cm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000" dirty="0" smtClean="0">
                <a:solidFill>
                  <a:srgbClr val="0000FF"/>
                </a:solidFill>
              </a:rPr>
              <a:t>Etçi </a:t>
            </a:r>
            <a:r>
              <a:rPr lang="tr-TR" altLang="tr-TR" sz="2000" dirty="0" err="1" smtClean="0">
                <a:solidFill>
                  <a:srgbClr val="0000FF"/>
                </a:solidFill>
              </a:rPr>
              <a:t>simentallerde</a:t>
            </a:r>
            <a:r>
              <a:rPr lang="tr-TR" altLang="tr-TR" sz="2000" dirty="0" smtClean="0">
                <a:solidFill>
                  <a:srgbClr val="0000FF"/>
                </a:solidFill>
              </a:rPr>
              <a:t>;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 smtClean="0"/>
              <a:t>Ergin dişilerde canlı ağırlık 800 kg, </a:t>
            </a:r>
            <a:r>
              <a:rPr lang="tr-TR" altLang="tr-TR" sz="2000" dirty="0" err="1" smtClean="0"/>
              <a:t>cidago</a:t>
            </a:r>
            <a:r>
              <a:rPr lang="tr-TR" altLang="tr-TR" sz="2000" dirty="0" smtClean="0"/>
              <a:t> yükseklikleri 145 cm,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 smtClean="0"/>
              <a:t>Boğalarda canlı ağırlık 1300 kg, </a:t>
            </a:r>
            <a:r>
              <a:rPr lang="tr-TR" altLang="tr-TR" sz="2000" dirty="0" err="1" smtClean="0"/>
              <a:t>cidago</a:t>
            </a:r>
            <a:r>
              <a:rPr lang="tr-TR" altLang="tr-TR" sz="2000" dirty="0" smtClean="0"/>
              <a:t> yüksekliği 155 cm.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Vücut sağlam ve dengelidir.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Baş kısa ve  geniştir. Bu durum boğalarda daha belirgindir.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Göğüs uzun, geniş ve derindir.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err="1" smtClean="0"/>
              <a:t>Pelvis</a:t>
            </a:r>
            <a:r>
              <a:rPr lang="tr-TR" altLang="tr-TR" sz="2000" dirty="0" smtClean="0"/>
              <a:t> bölgesi geniş ve uzundur.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Bacaklar ve tırnaklar çok güçlüdür.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000" dirty="0" smtClean="0"/>
          </a:p>
        </p:txBody>
      </p:sp>
      <p:pic>
        <p:nvPicPr>
          <p:cNvPr id="158723" name="Picture 4" descr="SİMENTAL BOĞ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963988"/>
            <a:ext cx="4140200" cy="2894012"/>
          </a:xfrm>
          <a:noFill/>
        </p:spPr>
      </p:pic>
    </p:spTree>
    <p:extLst>
      <p:ext uri="{BB962C8B-B14F-4D97-AF65-F5344CB8AC3E}">
        <p14:creationId xmlns:p14="http://schemas.microsoft.com/office/powerpoint/2010/main" val="31125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800" b="1" dirty="0" smtClean="0">
                <a:solidFill>
                  <a:srgbClr val="FF0000"/>
                </a:solidFill>
              </a:rPr>
              <a:t>Fizyolojik  Özellikleri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16 aylık yaşta ilk kez damızlıkta kullanılabilir.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Döl verimleri oldukça iyidir ve uzun süre döl verebilirler.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Kolay yönetilirler.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Analık kabiliyetleri çok iyidir.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Adaptasyon kabiliyeti yüksektir.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dirty="0" smtClean="0">
              <a:solidFill>
                <a:srgbClr val="9900FF"/>
              </a:solidFill>
            </a:endParaRPr>
          </a:p>
        </p:txBody>
      </p:sp>
      <p:pic>
        <p:nvPicPr>
          <p:cNvPr id="160771" name="Picture 5" descr="simmental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852738"/>
            <a:ext cx="5867400" cy="4341812"/>
          </a:xfrm>
          <a:noFill/>
        </p:spPr>
      </p:pic>
    </p:spTree>
    <p:extLst>
      <p:ext uri="{BB962C8B-B14F-4D97-AF65-F5344CB8AC3E}">
        <p14:creationId xmlns:p14="http://schemas.microsoft.com/office/powerpoint/2010/main" val="33613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altLang="tr-TR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Sütçü-etçi verimli ineklerde ortalama süt verimi % 4.0 yağlı 5000-7000 kg, 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9900FF"/>
                </a:solidFill>
              </a:rPr>
              <a:t>Etçi tiplerde süt verimi 3000 kg kadardır. 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 smtClean="0">
              <a:solidFill>
                <a:srgbClr val="99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Türkiye’ de Damızlık Sığır Yetiştiricileri Merkez Birliğine kayıtlı işletmelerde ortalama süt verimi 4700 kg’ </a:t>
            </a:r>
            <a:r>
              <a:rPr lang="tr-TR" altLang="tr-TR" sz="2400" b="1" dirty="0" err="1" smtClean="0"/>
              <a:t>dır</a:t>
            </a:r>
            <a:r>
              <a:rPr lang="tr-TR" altLang="tr-TR" sz="2400" b="1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err="1" smtClean="0">
                <a:solidFill>
                  <a:srgbClr val="9900FF"/>
                </a:solidFill>
              </a:rPr>
              <a:t>Simentaller</a:t>
            </a:r>
            <a:r>
              <a:rPr lang="tr-TR" altLang="tr-TR" sz="2400" dirty="0" smtClean="0">
                <a:solidFill>
                  <a:srgbClr val="9900FF"/>
                </a:solidFill>
              </a:rPr>
              <a:t> çok hızlı büyürler.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 smtClean="0">
              <a:solidFill>
                <a:srgbClr val="99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Oldukça gelişmiş kaslara sahiptirler. Bu nedenle melezlemelerde baba hattı olarak tercih edilmektedir. 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9900FF"/>
                </a:solidFill>
              </a:rPr>
              <a:t>650 kg canlı ağırlığa kadar  yapılan besilerde 1250-1400 gram günlük canlı ağırlık artışı sağlandığı bildirilmektedir. 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 smtClean="0">
              <a:solidFill>
                <a:srgbClr val="9900FF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altLang="tr-T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494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Metin Yer Tutucusu 2"/>
          <p:cNvSpPr>
            <a:spLocks noGrp="1"/>
          </p:cNvSpPr>
          <p:nvPr>
            <p:ph type="body" sz="half" idx="1"/>
          </p:nvPr>
        </p:nvSpPr>
        <p:spPr>
          <a:xfrm>
            <a:off x="0" y="26988"/>
            <a:ext cx="9251950" cy="6843712"/>
          </a:xfrm>
        </p:spPr>
        <p:txBody>
          <a:bodyPr/>
          <a:lstStyle/>
          <a:p>
            <a:pPr marL="0" indent="0">
              <a:buFontTx/>
              <a:buNone/>
            </a:pPr>
            <a:endParaRPr lang="tr-TR" altLang="tr-TR" b="1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tr-TR" altLang="tr-TR" b="1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tr-TR" altLang="tr-TR" b="1" smtClean="0">
                <a:solidFill>
                  <a:srgbClr val="FF0000"/>
                </a:solidFill>
              </a:rPr>
              <a:t>Norveç Kırmızısı</a:t>
            </a:r>
          </a:p>
          <a:p>
            <a:pPr marL="0" indent="0">
              <a:buFontTx/>
              <a:buNone/>
            </a:pPr>
            <a:endParaRPr lang="tr-TR" altLang="tr-TR" b="1" smtClean="0">
              <a:solidFill>
                <a:srgbClr val="FF0000"/>
              </a:solidFill>
            </a:endParaRPr>
          </a:p>
        </p:txBody>
      </p:sp>
      <p:pic>
        <p:nvPicPr>
          <p:cNvPr id="164867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0163"/>
            <a:ext cx="55943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Metin kutusu 5"/>
          <p:cNvSpPr txBox="1">
            <a:spLocks noChangeArrowheads="1"/>
          </p:cNvSpPr>
          <p:nvPr/>
        </p:nvSpPr>
        <p:spPr bwMode="auto">
          <a:xfrm>
            <a:off x="32049" y="3164681"/>
            <a:ext cx="907645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600" dirty="0"/>
              <a:t>- </a:t>
            </a:r>
            <a:r>
              <a:rPr lang="tr-TR" altLang="tr-TR" sz="2000" dirty="0"/>
              <a:t>Irk ilk kez 1961 yılında Norveç kırmızı-beyazı, Kırmızı Trondheim ve Boynuzsuz kırmızı </a:t>
            </a:r>
            <a:r>
              <a:rPr lang="tr-TR" altLang="tr-TR" sz="2000" dirty="0" smtClean="0"/>
              <a:t>ırklar </a:t>
            </a:r>
            <a:r>
              <a:rPr lang="tr-TR" altLang="tr-TR" sz="2000" dirty="0"/>
              <a:t>ile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oluşturulmaya </a:t>
            </a:r>
            <a:r>
              <a:rPr lang="tr-TR" altLang="tr-TR" sz="2000" dirty="0" smtClean="0"/>
              <a:t>başlanmış, sonra </a:t>
            </a:r>
            <a:r>
              <a:rPr lang="tr-TR" altLang="tr-TR" sz="2000" dirty="0" err="1" smtClean="0"/>
              <a:t>Dole</a:t>
            </a:r>
            <a:r>
              <a:rPr lang="tr-TR" altLang="tr-TR" sz="2000" dirty="0" smtClean="0"/>
              <a:t> </a:t>
            </a:r>
            <a:r>
              <a:rPr lang="tr-TR" altLang="tr-TR" sz="2000" dirty="0"/>
              <a:t>ırkı, </a:t>
            </a:r>
            <a:r>
              <a:rPr lang="tr-TR" altLang="tr-TR" sz="2000" dirty="0" smtClean="0"/>
              <a:t>Güney </a:t>
            </a:r>
            <a:r>
              <a:rPr lang="tr-TR" altLang="tr-TR" sz="2000" dirty="0"/>
              <a:t>ve Batı Norveç ırkları </a:t>
            </a:r>
            <a:r>
              <a:rPr lang="tr-TR" altLang="tr-TR" sz="2000" dirty="0" smtClean="0"/>
              <a:t>ve </a:t>
            </a:r>
            <a:r>
              <a:rPr lang="tr-TR" altLang="tr-TR" sz="2000" dirty="0" err="1" smtClean="0"/>
              <a:t>Ayrshire</a:t>
            </a:r>
            <a:r>
              <a:rPr lang="tr-TR" altLang="tr-TR" sz="2000" dirty="0"/>
              <a:t>, İsveç </a:t>
            </a:r>
            <a:r>
              <a:rPr lang="tr-TR" altLang="tr-TR" sz="2000" dirty="0" smtClean="0"/>
              <a:t>Kırmızı Alacası </a:t>
            </a:r>
            <a:r>
              <a:rPr lang="tr-TR" altLang="tr-TR" sz="2000" dirty="0"/>
              <a:t>ve </a:t>
            </a:r>
            <a:r>
              <a:rPr lang="tr-TR" altLang="tr-TR" sz="2000" dirty="0" err="1" smtClean="0"/>
              <a:t>Holştaynlar</a:t>
            </a:r>
            <a:r>
              <a:rPr lang="tr-TR" altLang="tr-TR" sz="2000" dirty="0" smtClean="0"/>
              <a:t> da gen havuzuna katılmıştır.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 smtClean="0"/>
              <a:t>- </a:t>
            </a:r>
            <a:r>
              <a:rPr lang="tr-TR" altLang="tr-TR" sz="2000" dirty="0"/>
              <a:t>1975 te Norveç sığırlarının %98’inin bu karışımdan </a:t>
            </a:r>
            <a:r>
              <a:rPr lang="tr-TR" altLang="tr-TR" sz="2000" dirty="0" smtClean="0"/>
              <a:t>geldiği bildirilmektedir</a:t>
            </a:r>
            <a:r>
              <a:rPr lang="tr-TR" altLang="tr-TR" sz="20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 smtClean="0"/>
              <a:t>- </a:t>
            </a:r>
            <a:r>
              <a:rPr lang="tr-TR" altLang="tr-TR" sz="2000" dirty="0"/>
              <a:t>Üstün kombine bir hat geliştirmek için yapılan bir harmanlamadan ibarettir.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- Seleksiyon ile ve zamanla bir ırk haline gelmeye başlamıştır.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- İnekler süt verme potansiyeline, süt akım hızına ve </a:t>
            </a:r>
            <a:r>
              <a:rPr lang="tr-TR" altLang="tr-TR" sz="2000" dirty="0" err="1"/>
              <a:t>fertilite</a:t>
            </a:r>
            <a:r>
              <a:rPr lang="tr-TR" altLang="tr-TR" sz="2000" dirty="0"/>
              <a:t> özelliklerine göre seçilirler.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- Norveç kırmızıları saf ırklar gibi </a:t>
            </a:r>
            <a:r>
              <a:rPr lang="tr-TR" altLang="tr-TR" sz="2000" dirty="0" err="1"/>
              <a:t>external</a:t>
            </a:r>
            <a:r>
              <a:rPr lang="tr-TR" altLang="tr-TR" sz="2000" dirty="0"/>
              <a:t> </a:t>
            </a:r>
            <a:r>
              <a:rPr lang="tr-TR" altLang="tr-TR" sz="2000" dirty="0" err="1"/>
              <a:t>uniformiteye</a:t>
            </a:r>
            <a:r>
              <a:rPr lang="tr-TR" altLang="tr-TR" sz="2000" dirty="0"/>
              <a:t> sahip değillerdir. </a:t>
            </a:r>
          </a:p>
        </p:txBody>
      </p:sp>
    </p:spTree>
    <p:extLst>
      <p:ext uri="{BB962C8B-B14F-4D97-AF65-F5344CB8AC3E}">
        <p14:creationId xmlns:p14="http://schemas.microsoft.com/office/powerpoint/2010/main" val="2446782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Metin Yer Tutucusu 2"/>
          <p:cNvSpPr>
            <a:spLocks noGrp="1"/>
          </p:cNvSpPr>
          <p:nvPr>
            <p:ph type="body" sz="half" idx="1"/>
          </p:nvPr>
        </p:nvSpPr>
        <p:spPr>
          <a:xfrm>
            <a:off x="0" y="115888"/>
            <a:ext cx="9144000" cy="6697662"/>
          </a:xfrm>
        </p:spPr>
        <p:txBody>
          <a:bodyPr/>
          <a:lstStyle/>
          <a:p>
            <a:pPr marL="0" indent="0">
              <a:buFontTx/>
              <a:buNone/>
            </a:pPr>
            <a:endParaRPr lang="tr-TR" altLang="tr-TR" sz="1800" dirty="0" smtClean="0"/>
          </a:p>
          <a:p>
            <a:pPr marL="0" indent="0">
              <a:buFontTx/>
              <a:buNone/>
            </a:pPr>
            <a:r>
              <a:rPr lang="tr-TR" altLang="tr-TR" sz="2000" b="1" dirty="0" smtClean="0"/>
              <a:t>- İnekler 500 kg, boğalar 900 kg,</a:t>
            </a:r>
          </a:p>
          <a:p>
            <a:pPr marL="0" indent="0">
              <a:buFontTx/>
              <a:buNone/>
            </a:pPr>
            <a:r>
              <a:rPr lang="tr-TR" altLang="tr-TR" sz="2000" b="1" dirty="0" smtClean="0"/>
              <a:t>- </a:t>
            </a:r>
            <a:r>
              <a:rPr lang="tr-TR" altLang="tr-TR" sz="2000" b="1" dirty="0" err="1" smtClean="0"/>
              <a:t>Laktasyon</a:t>
            </a:r>
            <a:r>
              <a:rPr lang="tr-TR" altLang="tr-TR" sz="2000" b="1" dirty="0" smtClean="0"/>
              <a:t> verimi ortalama 5,804 kg’dır.</a:t>
            </a:r>
          </a:p>
          <a:p>
            <a:pPr marL="0" indent="0">
              <a:buFontTx/>
              <a:buNone/>
            </a:pPr>
            <a:r>
              <a:rPr lang="tr-TR" altLang="tr-TR" sz="2000" b="1" dirty="0" smtClean="0"/>
              <a:t>- Orijinal olarak boynuzludur, seleksiyonla boynuzsuz sığırlar elde edilmiştir. </a:t>
            </a:r>
          </a:p>
          <a:p>
            <a:pPr marL="0" indent="0">
              <a:buFontTx/>
              <a:buNone/>
            </a:pPr>
            <a:r>
              <a:rPr lang="tr-TR" altLang="tr-TR" sz="2000" b="1" dirty="0" smtClean="0"/>
              <a:t>- Uzun ömürlü ve hastalıklara dirençlidir.</a:t>
            </a:r>
          </a:p>
          <a:p>
            <a:pPr marL="0" indent="0">
              <a:buFontTx/>
              <a:buNone/>
            </a:pPr>
            <a:r>
              <a:rPr lang="tr-TR" altLang="tr-TR" sz="2000" b="1" dirty="0" smtClean="0"/>
              <a:t>-  Gebelik oranı yüksektir, </a:t>
            </a:r>
          </a:p>
          <a:p>
            <a:pPr marL="0" indent="0">
              <a:buFontTx/>
              <a:buNone/>
            </a:pPr>
            <a:r>
              <a:rPr lang="tr-TR" altLang="tr-TR" sz="2000" b="1" dirty="0" smtClean="0"/>
              <a:t>- Güç doğum oranı çok düşüktür. </a:t>
            </a:r>
          </a:p>
          <a:p>
            <a:pPr marL="0" indent="0">
              <a:buFontTx/>
              <a:buNone/>
            </a:pPr>
            <a:r>
              <a:rPr lang="tr-TR" altLang="tr-TR" sz="2000" b="1" dirty="0" smtClean="0"/>
              <a:t>- Süt protein oranı % 3.4, yağ oranı % 4.2 kadardır. </a:t>
            </a:r>
          </a:p>
          <a:p>
            <a:pPr marL="0" indent="0">
              <a:buFontTx/>
              <a:buNone/>
            </a:pPr>
            <a:r>
              <a:rPr lang="tr-TR" altLang="tr-TR" sz="2000" b="1" dirty="0" smtClean="0"/>
              <a:t>- En yüksek süt veren inek yılda  16,000 kg süt vermiştir.</a:t>
            </a:r>
          </a:p>
          <a:p>
            <a:pPr marL="0" indent="0">
              <a:buFontTx/>
              <a:buNone/>
            </a:pPr>
            <a:r>
              <a:rPr lang="tr-TR" altLang="tr-TR" sz="2000" b="1" dirty="0" smtClean="0"/>
              <a:t>- Erkekler günde 1400 g canlı ağırlık artışı sağlarlar.</a:t>
            </a:r>
          </a:p>
          <a:p>
            <a:pPr marL="0" indent="0">
              <a:buFontTx/>
              <a:buNone/>
            </a:pPr>
            <a:r>
              <a:rPr lang="tr-TR" altLang="tr-TR" sz="2000" b="1" dirty="0" smtClean="0"/>
              <a:t>- Buzağılama kolaylığı, </a:t>
            </a:r>
            <a:r>
              <a:rPr lang="tr-TR" altLang="tr-TR" sz="2000" b="1" dirty="0" err="1" smtClean="0"/>
              <a:t>mastitis'e</a:t>
            </a:r>
            <a:r>
              <a:rPr lang="tr-TR" altLang="tr-TR" sz="2000" b="1" dirty="0" smtClean="0"/>
              <a:t> karşı direnç ve yüksek doğurganlık gibi düşük kalıtım derecesine sahip bir çok kalıtsal özellik için melezlemelerde son yıllarda en çok kullanılan ırklardandır. </a:t>
            </a:r>
          </a:p>
          <a:p>
            <a:pPr marL="0" indent="0">
              <a:buFontTx/>
              <a:buNone/>
            </a:pPr>
            <a:r>
              <a:rPr lang="tr-TR" altLang="tr-TR" sz="1800" dirty="0" smtClean="0"/>
              <a:t> </a:t>
            </a:r>
          </a:p>
          <a:p>
            <a:pPr marL="0" indent="0">
              <a:buFontTx/>
              <a:buNone/>
            </a:pPr>
            <a:endParaRPr lang="tr-TR" alt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185232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0"/>
            <a:ext cx="4032250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smtClean="0">
                <a:solidFill>
                  <a:srgbClr val="FF0000"/>
                </a:solidFill>
              </a:rPr>
              <a:t>Siyah – Alaca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9324975" cy="352901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tr-TR" altLang="tr-TR" sz="2000" dirty="0" smtClean="0"/>
          </a:p>
          <a:p>
            <a:pPr eaLnBrk="1" hangingPunct="1"/>
            <a:r>
              <a:rPr lang="tr-TR" altLang="tr-TR" sz="2000" b="1" dirty="0" smtClean="0"/>
              <a:t>Siyah – Alaca Hollanda’nın </a:t>
            </a:r>
            <a:r>
              <a:rPr lang="tr-TR" altLang="tr-TR" sz="2000" b="1" dirty="0" err="1" smtClean="0"/>
              <a:t>Frizya</a:t>
            </a:r>
            <a:r>
              <a:rPr lang="tr-TR" altLang="tr-TR" sz="2000" b="1" dirty="0" smtClean="0"/>
              <a:t> bölgesinden köken almıştır. </a:t>
            </a:r>
          </a:p>
          <a:p>
            <a:pPr marL="0" indent="0" eaLnBrk="1" hangingPunct="1">
              <a:buNone/>
            </a:pPr>
            <a:r>
              <a:rPr lang="tr-TR" altLang="tr-TR" sz="2000" dirty="0" smtClean="0">
                <a:solidFill>
                  <a:srgbClr val="9900FF"/>
                </a:solidFill>
              </a:rPr>
              <a:t> </a:t>
            </a:r>
          </a:p>
          <a:p>
            <a:pPr eaLnBrk="1" hangingPunct="1"/>
            <a:r>
              <a:rPr lang="tr-TR" altLang="tr-TR" sz="2000" b="1" dirty="0" err="1" smtClean="0"/>
              <a:t>Holştayn</a:t>
            </a:r>
            <a:r>
              <a:rPr lang="tr-TR" altLang="tr-TR" sz="2000" b="1" dirty="0" smtClean="0"/>
              <a:t>, </a:t>
            </a:r>
            <a:r>
              <a:rPr lang="tr-TR" altLang="tr-TR" sz="2000" b="1" dirty="0" err="1" smtClean="0"/>
              <a:t>Frizyan</a:t>
            </a:r>
            <a:r>
              <a:rPr lang="tr-TR" altLang="tr-TR" sz="2000" b="1" dirty="0" smtClean="0"/>
              <a:t>, </a:t>
            </a:r>
            <a:r>
              <a:rPr lang="tr-TR" altLang="tr-TR" sz="2000" b="1" dirty="0" err="1" smtClean="0"/>
              <a:t>Holştayn</a:t>
            </a:r>
            <a:r>
              <a:rPr lang="tr-TR" altLang="tr-TR" sz="2000" b="1" dirty="0" smtClean="0"/>
              <a:t> </a:t>
            </a:r>
            <a:r>
              <a:rPr lang="tr-TR" altLang="tr-TR" sz="2000" b="1" dirty="0" err="1" smtClean="0"/>
              <a:t>Frizyan</a:t>
            </a:r>
            <a:r>
              <a:rPr lang="tr-TR" altLang="tr-TR" sz="2000" b="1" dirty="0" smtClean="0"/>
              <a:t> olarak bilinir. </a:t>
            </a:r>
          </a:p>
          <a:p>
            <a:pPr eaLnBrk="1" hangingPunct="1"/>
            <a:endParaRPr lang="tr-TR" altLang="tr-TR" sz="2000" b="1" dirty="0" smtClean="0"/>
          </a:p>
          <a:p>
            <a:pPr eaLnBrk="1" hangingPunct="1"/>
            <a:r>
              <a:rPr lang="tr-TR" altLang="tr-TR" sz="2000" b="1" dirty="0" smtClean="0"/>
              <a:t>Dünya’da sığır varlığı içinde birinci sıradadır ( 100 milyon).</a:t>
            </a:r>
          </a:p>
          <a:p>
            <a:pPr marL="0" indent="0" eaLnBrk="1" hangingPunct="1">
              <a:buNone/>
            </a:pPr>
            <a:r>
              <a:rPr lang="tr-TR" altLang="tr-TR" sz="2000" b="1" dirty="0" smtClean="0"/>
              <a:t> </a:t>
            </a:r>
          </a:p>
          <a:p>
            <a:pPr eaLnBrk="1" hangingPunct="1"/>
            <a:r>
              <a:rPr lang="tr-TR" altLang="tr-TR" sz="2000" dirty="0" smtClean="0">
                <a:solidFill>
                  <a:srgbClr val="9900FF"/>
                </a:solidFill>
              </a:rPr>
              <a:t>Çevreye uyumda önemli problemler yaşamadığı için tüm kıtalarda hızla yayılmaktadır.</a:t>
            </a:r>
          </a:p>
          <a:p>
            <a:pPr marL="0" indent="0" eaLnBrk="1" hangingPunct="1">
              <a:buNone/>
            </a:pPr>
            <a:r>
              <a:rPr lang="tr-TR" altLang="tr-TR" sz="2000" dirty="0" smtClean="0">
                <a:solidFill>
                  <a:srgbClr val="9900FF"/>
                </a:solidFill>
              </a:rPr>
              <a:t> </a:t>
            </a:r>
          </a:p>
          <a:p>
            <a:pPr eaLnBrk="1" hangingPunct="1"/>
            <a:r>
              <a:rPr lang="tr-TR" altLang="tr-TR" sz="2000" b="1" dirty="0" smtClean="0"/>
              <a:t>Hollanda’da </a:t>
            </a:r>
            <a:r>
              <a:rPr lang="tr-TR" altLang="tr-TR" sz="2000" b="1" dirty="0" err="1" smtClean="0"/>
              <a:t>Frizya</a:t>
            </a:r>
            <a:r>
              <a:rPr lang="tr-TR" altLang="tr-TR" sz="2000" b="1" dirty="0" smtClean="0"/>
              <a:t> soy kütüğü derneği 1879 </a:t>
            </a:r>
            <a:r>
              <a:rPr lang="tr-TR" altLang="tr-TR" sz="2000" dirty="0" smtClean="0"/>
              <a:t>kurulmuştur.</a:t>
            </a:r>
          </a:p>
          <a:p>
            <a:pPr marL="0" indent="0" eaLnBrk="1" hangingPunct="1">
              <a:buNone/>
            </a:pPr>
            <a:endParaRPr lang="tr-TR" altLang="tr-TR" sz="2000" dirty="0" smtClean="0"/>
          </a:p>
          <a:p>
            <a:pPr eaLnBrk="1" hangingPunct="1"/>
            <a:r>
              <a:rPr lang="tr-TR" altLang="tr-TR" sz="2000" b="1" dirty="0" smtClean="0">
                <a:solidFill>
                  <a:srgbClr val="9900FF"/>
                </a:solidFill>
              </a:rPr>
              <a:t>Türkiye’ye ilk kez 1958 yılında getirilmiştir.</a:t>
            </a:r>
            <a:r>
              <a:rPr lang="tr-TR" altLang="tr-TR" sz="2000" dirty="0" smtClean="0"/>
              <a:t> </a:t>
            </a:r>
          </a:p>
        </p:txBody>
      </p:sp>
      <p:pic>
        <p:nvPicPr>
          <p:cNvPr id="109572" name="Picture 4" descr="HOLŞTAYN İNEK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835400"/>
            <a:ext cx="4284662" cy="3022600"/>
          </a:xfrm>
          <a:noFill/>
        </p:spPr>
      </p:pic>
    </p:spTree>
    <p:extLst>
      <p:ext uri="{BB962C8B-B14F-4D97-AF65-F5344CB8AC3E}">
        <p14:creationId xmlns:p14="http://schemas.microsoft.com/office/powerpoint/2010/main" val="26091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Resim 2" descr="http://www.red-dairy.com/norsk-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37449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Resim 4" descr="C:\Users\ÖZBEYAZ\Desktop\danishred-web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"/>
          <a:stretch>
            <a:fillRect/>
          </a:stretch>
        </p:blipFill>
        <p:spPr bwMode="auto">
          <a:xfrm>
            <a:off x="5508625" y="44450"/>
            <a:ext cx="36004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6" name="Resim 5" descr="norwre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89363"/>
            <a:ext cx="36734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546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5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Metin Yer Tutucusu 2"/>
          <p:cNvSpPr>
            <a:spLocks noGrp="1"/>
          </p:cNvSpPr>
          <p:nvPr>
            <p:ph type="body" sz="half" idx="1"/>
          </p:nvPr>
        </p:nvSpPr>
        <p:spPr>
          <a:xfrm>
            <a:off x="25400" y="0"/>
            <a:ext cx="9144000" cy="6858000"/>
          </a:xfrm>
        </p:spPr>
        <p:txBody>
          <a:bodyPr/>
          <a:lstStyle/>
          <a:p>
            <a:pPr marL="0" indent="0">
              <a:buFontTx/>
              <a:buNone/>
            </a:pPr>
            <a:endParaRPr lang="tr-TR" altLang="tr-TR" sz="1400" dirty="0" smtClean="0"/>
          </a:p>
          <a:p>
            <a:pPr marL="0" indent="0">
              <a:buFontTx/>
              <a:buNone/>
            </a:pPr>
            <a:r>
              <a:rPr lang="tr-TR" altLang="tr-TR" sz="2000" b="1" dirty="0" smtClean="0">
                <a:solidFill>
                  <a:srgbClr val="FF0000"/>
                </a:solidFill>
              </a:rPr>
              <a:t>İSVEÇ KIRMIZISI</a:t>
            </a:r>
          </a:p>
          <a:p>
            <a:pPr marL="0" indent="0">
              <a:buFontTx/>
              <a:buNone/>
            </a:pPr>
            <a:endParaRPr lang="tr-TR" altLang="tr-TR" sz="1400" dirty="0" smtClean="0"/>
          </a:p>
          <a:p>
            <a:pPr marL="0" indent="0">
              <a:buFontTx/>
              <a:buNone/>
            </a:pPr>
            <a:r>
              <a:rPr lang="tr-TR" altLang="tr-TR" sz="1600" dirty="0" smtClean="0"/>
              <a:t>- </a:t>
            </a:r>
            <a:r>
              <a:rPr lang="tr-TR" altLang="tr-TR" sz="2000" dirty="0" smtClean="0"/>
              <a:t>Kombine verimli olmakla birlikte sütçülük özelliği daha ağırdır.</a:t>
            </a:r>
          </a:p>
          <a:p>
            <a:pPr marL="0" indent="0">
              <a:buFontTx/>
              <a:buNone/>
            </a:pPr>
            <a:r>
              <a:rPr lang="tr-TR" altLang="tr-TR" sz="2000" dirty="0" smtClean="0"/>
              <a:t>- Döl verimi yüksektir, kolay doğum yaparlar.</a:t>
            </a:r>
          </a:p>
          <a:p>
            <a:pPr marL="0" indent="0">
              <a:buFontTx/>
              <a:buNone/>
            </a:pPr>
            <a:r>
              <a:rPr lang="tr-TR" altLang="tr-TR" sz="2000" dirty="0" smtClean="0"/>
              <a:t>- Dünyada süt verimi bakımından </a:t>
            </a:r>
            <a:r>
              <a:rPr lang="tr-TR" altLang="tr-TR" sz="2000" dirty="0" err="1" smtClean="0"/>
              <a:t>Holştaynlarla</a:t>
            </a:r>
            <a:r>
              <a:rPr lang="tr-TR" altLang="tr-TR" sz="2000" dirty="0" smtClean="0"/>
              <a:t> rekabet etmektedir.</a:t>
            </a:r>
          </a:p>
          <a:p>
            <a:pPr marL="0" indent="0">
              <a:buFontTx/>
              <a:buNone/>
            </a:pPr>
            <a:r>
              <a:rPr lang="tr-TR" altLang="tr-TR" sz="2000" dirty="0" smtClean="0"/>
              <a:t>- 140 cm </a:t>
            </a:r>
            <a:r>
              <a:rPr lang="tr-TR" altLang="tr-TR" sz="2000" dirty="0" err="1" smtClean="0"/>
              <a:t>cidago</a:t>
            </a:r>
            <a:r>
              <a:rPr lang="tr-TR" altLang="tr-TR" sz="2000" dirty="0" smtClean="0"/>
              <a:t> yüksekliğine ve 550 kg ergin canlı ağırlığına sahiptir.</a:t>
            </a:r>
          </a:p>
          <a:p>
            <a:pPr marL="0" indent="0">
              <a:buFontTx/>
              <a:buNone/>
            </a:pPr>
            <a:r>
              <a:rPr lang="tr-TR" altLang="tr-TR" sz="2000" dirty="0" smtClean="0"/>
              <a:t>- Sadece kırmızı sığırlarda ırk ıslah edicisi olarak değil aynı zamanda </a:t>
            </a:r>
            <a:r>
              <a:rPr lang="tr-TR" altLang="tr-TR" sz="2000" dirty="0" err="1" smtClean="0"/>
              <a:t>Holştaynların</a:t>
            </a:r>
            <a:r>
              <a:rPr lang="tr-TR" altLang="tr-TR" sz="2000" dirty="0" smtClean="0"/>
              <a:t> döl verimini, buzağılama güçlüklerini ve meme sağlığını düzeltmek üzere melezlemelerde de kullanılmaktadır.</a:t>
            </a:r>
          </a:p>
          <a:p>
            <a:pPr marL="0" indent="0">
              <a:buFontTx/>
              <a:buNone/>
            </a:pPr>
            <a:r>
              <a:rPr lang="tr-TR" altLang="tr-TR" sz="2000" dirty="0" smtClean="0"/>
              <a:t>- Ortalama süt verimi 9000 kg’dır, yağ oranı % 4,3, protein oranı % 3,5’tir.</a:t>
            </a:r>
          </a:p>
          <a:p>
            <a:pPr marL="0" indent="0">
              <a:buFontTx/>
              <a:buNone/>
            </a:pPr>
            <a:endParaRPr lang="tr-TR" altLang="tr-TR" dirty="0" smtClean="0"/>
          </a:p>
        </p:txBody>
      </p:sp>
      <p:pic>
        <p:nvPicPr>
          <p:cNvPr id="167940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46722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1" name="Resim 6" descr="Tomte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3644900"/>
            <a:ext cx="45720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18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7504" y="764704"/>
            <a:ext cx="9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Genel Özellikleri</a:t>
            </a:r>
          </a:p>
          <a:p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/>
              <a:t>Sadece et verimi yönünden geliştirilmiş ırklardır.</a:t>
            </a:r>
          </a:p>
          <a:p>
            <a:r>
              <a:rPr lang="tr-TR" sz="2400" b="1" dirty="0" smtClean="0"/>
              <a:t>Etçi ırklardan elde edilen gelir, yılda bir buzağıdır.</a:t>
            </a:r>
          </a:p>
          <a:p>
            <a:r>
              <a:rPr lang="tr-TR" sz="2400" b="1" dirty="0" smtClean="0"/>
              <a:t>Etçi ırklarda vücut derin, geniş ve uzundur.</a:t>
            </a:r>
          </a:p>
          <a:p>
            <a:r>
              <a:rPr lang="tr-TR" sz="2400" b="1" dirty="0" smtClean="0"/>
              <a:t>Sırt çizgisi ile karın çizgisi birbirine paraleldir.</a:t>
            </a:r>
          </a:p>
          <a:p>
            <a:r>
              <a:rPr lang="tr-TR" sz="2400" b="1" dirty="0" smtClean="0"/>
              <a:t>Baş ve boyun hariç bırakıldığında vücut, silindir şeklindedir.</a:t>
            </a:r>
          </a:p>
          <a:p>
            <a:r>
              <a:rPr lang="tr-TR" sz="2400" b="1" dirty="0" smtClean="0"/>
              <a:t>Vücut, yandan bakıldığında dikdörtgen şeklindedir. </a:t>
            </a:r>
          </a:p>
          <a:p>
            <a:r>
              <a:rPr lang="tr-TR" sz="2400" b="1" dirty="0" smtClean="0"/>
              <a:t>Butlar geniş ve dolgun olup arkadan kare şeklinde görülür.</a:t>
            </a:r>
          </a:p>
          <a:p>
            <a:r>
              <a:rPr lang="tr-TR" sz="2400" b="1" dirty="0" smtClean="0"/>
              <a:t>Bacaklar oldukça kısadır.</a:t>
            </a:r>
          </a:p>
          <a:p>
            <a:r>
              <a:rPr lang="tr-TR" sz="2400" b="1" dirty="0" smtClean="0"/>
              <a:t>Etçi ırkların süt verimleri çok düşüktür (600-1000 kg).</a:t>
            </a:r>
          </a:p>
          <a:p>
            <a:r>
              <a:rPr lang="tr-TR" sz="2400" b="1" dirty="0" smtClean="0"/>
              <a:t>Kas gelişmesi çok hızlıdır. </a:t>
            </a:r>
          </a:p>
          <a:p>
            <a:r>
              <a:rPr lang="tr-TR" sz="2400" b="1" dirty="0" smtClean="0"/>
              <a:t>Karkas randımanı oldukça yüksektir (% 65-70).</a:t>
            </a:r>
            <a:endParaRPr lang="tr-TR" sz="2400" b="1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215999"/>
            <a:ext cx="8229600" cy="62071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b="1" dirty="0" smtClean="0">
                <a:solidFill>
                  <a:srgbClr val="FF0000"/>
                </a:solidFill>
              </a:rPr>
              <a:t>ETÇİ IRKLAR</a:t>
            </a:r>
          </a:p>
        </p:txBody>
      </p:sp>
    </p:spTree>
    <p:extLst>
      <p:ext uri="{BB962C8B-B14F-4D97-AF65-F5344CB8AC3E}">
        <p14:creationId xmlns:p14="http://schemas.microsoft.com/office/powerpoint/2010/main" val="295380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 descr="LİMOSİ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0"/>
            <a:ext cx="5586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840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 descr="LİMOSİN SÜRÜS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87413"/>
            <a:ext cx="7777163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66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4" descr="kış şartlarında sığırlar s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63625"/>
            <a:ext cx="796925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25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116632"/>
            <a:ext cx="2376488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dirty="0" err="1" smtClean="0">
                <a:solidFill>
                  <a:srgbClr val="FF0000"/>
                </a:solidFill>
              </a:rPr>
              <a:t>Angus</a:t>
            </a:r>
            <a:r>
              <a:rPr lang="tr-TR" altLang="tr-TR" sz="4000" b="1" dirty="0" smtClean="0"/>
              <a:t>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692696"/>
            <a:ext cx="9144000" cy="3600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İskoçya orjinlidir.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Türkiye’ ye 1958 yılında getirilmiştir.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Renk koyu parlak siyahtır. Kırmızı </a:t>
            </a:r>
            <a:r>
              <a:rPr lang="tr-TR" altLang="tr-TR" sz="2000" b="1" dirty="0" err="1" smtClean="0"/>
              <a:t>Angus</a:t>
            </a:r>
            <a:r>
              <a:rPr lang="tr-TR" altLang="tr-TR" sz="2000" b="1" dirty="0" smtClean="0"/>
              <a:t> sürüleri de vardır.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Boynuzsuz bir ırktır.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Erken gelişen bir ırk olup düveler 13 aylık yaşta ilk kez damızlıkta kullanılır.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Buzağılarda doğum ağırlığı 30 kg kadardır.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Günlük canlı ağırlık artışı 1500 gramdır.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18 aylık yaşta ve 500 kg canlı ağırlıkta kesilirler.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Eti lezzetlidir.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Karkas randımanı % 65-70’tir.</a:t>
            </a:r>
          </a:p>
        </p:txBody>
      </p:sp>
      <p:pic>
        <p:nvPicPr>
          <p:cNvPr id="177156" name="Picture 4" descr="Bu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05263"/>
            <a:ext cx="4572000" cy="3024187"/>
          </a:xfrm>
          <a:noFill/>
        </p:spPr>
      </p:pic>
      <p:graphicFrame>
        <p:nvGraphicFramePr>
          <p:cNvPr id="10547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0" y="4005263"/>
          <a:ext cx="4572000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5" imgW="2857143" imgH="2114286" progId="MS_ClipArt_Gallery.2">
                  <p:embed/>
                </p:oleObj>
              </mc:Choice>
              <mc:Fallback>
                <p:oleObj name="Clip" r:id="rId5" imgW="2857143" imgH="21142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5263"/>
                        <a:ext cx="4572000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0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4"/>
          <p:cNvSpPr txBox="1">
            <a:spLocks noChangeArrowheads="1"/>
          </p:cNvSpPr>
          <p:nvPr/>
        </p:nvSpPr>
        <p:spPr bwMode="auto">
          <a:xfrm>
            <a:off x="179388" y="207963"/>
            <a:ext cx="8964612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err="1">
                <a:solidFill>
                  <a:srgbClr val="FF0000"/>
                </a:solidFill>
              </a:rPr>
              <a:t>Hereford</a:t>
            </a:r>
            <a:endParaRPr lang="tr-TR" altLang="tr-TR" sz="2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/>
              <a:t>-İngiltere </a:t>
            </a:r>
            <a:r>
              <a:rPr lang="tr-TR" altLang="tr-TR" sz="1800" b="1" dirty="0"/>
              <a:t>orijinlidir.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smtClean="0">
                <a:solidFill>
                  <a:srgbClr val="9900FF"/>
                </a:solidFill>
              </a:rPr>
              <a:t>-Doğu </a:t>
            </a:r>
            <a:r>
              <a:rPr lang="tr-TR" altLang="tr-TR" sz="1800" dirty="0">
                <a:solidFill>
                  <a:srgbClr val="9900FF"/>
                </a:solidFill>
              </a:rPr>
              <a:t>Anadolu Kırmızısı sığırlarını et yönünde ıslah etmek amacıyla getirilmiştir(1958).</a:t>
            </a:r>
            <a:r>
              <a:rPr lang="tr-TR" altLang="tr-TR" sz="1800" dirty="0"/>
              <a:t> </a:t>
            </a:r>
            <a:endParaRPr lang="tr-TR" altLang="tr-T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smtClean="0">
                <a:solidFill>
                  <a:srgbClr val="9900FF"/>
                </a:solidFill>
              </a:rPr>
              <a:t>-Adaptasyon </a:t>
            </a:r>
            <a:r>
              <a:rPr lang="tr-TR" altLang="tr-TR" sz="1800" dirty="0">
                <a:solidFill>
                  <a:srgbClr val="9900FF"/>
                </a:solidFill>
              </a:rPr>
              <a:t>kabiliyeti çok iyidir.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/>
              <a:t>-</a:t>
            </a:r>
            <a:r>
              <a:rPr lang="tr-TR" altLang="tr-TR" sz="1800" b="1" dirty="0" err="1" smtClean="0"/>
              <a:t>Herefordlarda</a:t>
            </a:r>
            <a:r>
              <a:rPr lang="tr-TR" altLang="tr-TR" sz="1800" b="1" dirty="0" smtClean="0"/>
              <a:t> </a:t>
            </a:r>
            <a:r>
              <a:rPr lang="tr-TR" altLang="tr-TR" sz="1800" b="1" dirty="0"/>
              <a:t>renk oldukça tipiktir.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smtClean="0">
                <a:solidFill>
                  <a:srgbClr val="9900FF"/>
                </a:solidFill>
              </a:rPr>
              <a:t>-Beden </a:t>
            </a:r>
            <a:r>
              <a:rPr lang="tr-TR" altLang="tr-TR" sz="1800" dirty="0">
                <a:solidFill>
                  <a:srgbClr val="9900FF"/>
                </a:solidFill>
              </a:rPr>
              <a:t>kırmızı-kahverengi alacadır.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/>
              <a:t>-Beyazlığın </a:t>
            </a:r>
            <a:r>
              <a:rPr lang="tr-TR" altLang="tr-TR" sz="1800" b="1" dirty="0"/>
              <a:t>vücutta dağılımı da neredeyse bir örnektir. Döş, karın altı, sırt çizgisi kuyruk ucu ve bacak uçları beyazdır.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smtClean="0"/>
              <a:t>-</a:t>
            </a:r>
            <a:r>
              <a:rPr lang="tr-TR" altLang="tr-TR" sz="1800" b="1" dirty="0" smtClean="0"/>
              <a:t>Tüyler </a:t>
            </a:r>
            <a:r>
              <a:rPr lang="tr-TR" altLang="tr-TR" sz="1800" b="1" dirty="0"/>
              <a:t>kıvırcıktır.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smtClean="0">
                <a:solidFill>
                  <a:srgbClr val="9900FF"/>
                </a:solidFill>
              </a:rPr>
              <a:t>-Boynuzlar </a:t>
            </a:r>
            <a:r>
              <a:rPr lang="tr-TR" altLang="tr-TR" sz="1800" dirty="0">
                <a:solidFill>
                  <a:srgbClr val="9900FF"/>
                </a:solidFill>
              </a:rPr>
              <a:t>önce dışarıya doğru, sonra öne doğru uzar. Boynuzlar açık renklidir.</a:t>
            </a:r>
            <a:r>
              <a:rPr lang="tr-TR" altLang="tr-TR" sz="1800" dirty="0"/>
              <a:t> </a:t>
            </a:r>
            <a:r>
              <a:rPr lang="tr-TR" altLang="tr-TR" sz="1800" dirty="0" smtClean="0"/>
              <a:t>--</a:t>
            </a:r>
            <a:r>
              <a:rPr lang="tr-TR" altLang="tr-TR" sz="1800" b="1" dirty="0" smtClean="0"/>
              <a:t>Boynuzsuz </a:t>
            </a:r>
            <a:r>
              <a:rPr lang="tr-TR" altLang="tr-TR" sz="1800" b="1" dirty="0" err="1"/>
              <a:t>Galloway</a:t>
            </a:r>
            <a:r>
              <a:rPr lang="tr-TR" altLang="tr-TR" sz="1800" b="1" dirty="0"/>
              <a:t> boğa kullanılmak suretiyle boynuzsuz </a:t>
            </a:r>
            <a:r>
              <a:rPr lang="tr-TR" altLang="tr-TR" sz="1800" b="1" dirty="0" err="1"/>
              <a:t>Hereford</a:t>
            </a:r>
            <a:r>
              <a:rPr lang="tr-TR" altLang="tr-TR" sz="1800" b="1" dirty="0"/>
              <a:t> sürüsü elde edilmiştir.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smtClean="0">
                <a:solidFill>
                  <a:srgbClr val="9900FF"/>
                </a:solidFill>
              </a:rPr>
              <a:t>-Kimi </a:t>
            </a:r>
            <a:r>
              <a:rPr lang="tr-TR" altLang="tr-TR" sz="1800" dirty="0">
                <a:solidFill>
                  <a:srgbClr val="9900FF"/>
                </a:solidFill>
              </a:rPr>
              <a:t>ülkelerde akrabalı yetiştirmeye bağlı cüce </a:t>
            </a:r>
            <a:r>
              <a:rPr lang="tr-TR" altLang="tr-TR" sz="1800" dirty="0" err="1">
                <a:solidFill>
                  <a:srgbClr val="9900FF"/>
                </a:solidFill>
              </a:rPr>
              <a:t>Hereford</a:t>
            </a:r>
            <a:r>
              <a:rPr lang="tr-TR" altLang="tr-TR" sz="1800" dirty="0">
                <a:solidFill>
                  <a:srgbClr val="9900FF"/>
                </a:solidFill>
              </a:rPr>
              <a:t>’ </a:t>
            </a:r>
            <a:r>
              <a:rPr lang="tr-TR" altLang="tr-TR" sz="1800" dirty="0" err="1">
                <a:solidFill>
                  <a:srgbClr val="9900FF"/>
                </a:solidFill>
              </a:rPr>
              <a:t>lar</a:t>
            </a:r>
            <a:r>
              <a:rPr lang="tr-TR" altLang="tr-TR" sz="1800" dirty="0">
                <a:solidFill>
                  <a:srgbClr val="9900FF"/>
                </a:solidFill>
              </a:rPr>
              <a:t> meydana gelmiştir. </a:t>
            </a:r>
            <a:r>
              <a:rPr lang="tr-TR" altLang="tr-TR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86578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4" descr="HEREFOR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50768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1" name="Picture 5" descr="HEREFORD SÜRÜS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25"/>
            <a:ext cx="450056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Text Box 6"/>
          <p:cNvSpPr txBox="1">
            <a:spLocks noChangeArrowheads="1"/>
          </p:cNvSpPr>
          <p:nvPr/>
        </p:nvSpPr>
        <p:spPr bwMode="auto">
          <a:xfrm>
            <a:off x="107950" y="136525"/>
            <a:ext cx="388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/>
          </a:p>
        </p:txBody>
      </p:sp>
      <p:sp>
        <p:nvSpPr>
          <p:cNvPr id="181253" name="Text Box 7"/>
          <p:cNvSpPr txBox="1">
            <a:spLocks noChangeArrowheads="1"/>
          </p:cNvSpPr>
          <p:nvPr/>
        </p:nvSpPr>
        <p:spPr bwMode="auto">
          <a:xfrm>
            <a:off x="158750" y="65088"/>
            <a:ext cx="3836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/>
          </a:p>
        </p:txBody>
      </p:sp>
      <p:sp>
        <p:nvSpPr>
          <p:cNvPr id="181254" name="Text Box 8"/>
          <p:cNvSpPr txBox="1">
            <a:spLocks noChangeArrowheads="1"/>
          </p:cNvSpPr>
          <p:nvPr/>
        </p:nvSpPr>
        <p:spPr bwMode="auto">
          <a:xfrm>
            <a:off x="87313" y="136525"/>
            <a:ext cx="397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/>
          </a:p>
        </p:txBody>
      </p:sp>
      <p:sp>
        <p:nvSpPr>
          <p:cNvPr id="181255" name="Text Box 10"/>
          <p:cNvSpPr txBox="1">
            <a:spLocks noChangeArrowheads="1"/>
          </p:cNvSpPr>
          <p:nvPr/>
        </p:nvSpPr>
        <p:spPr bwMode="auto">
          <a:xfrm>
            <a:off x="87313" y="65088"/>
            <a:ext cx="39798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Erken gelişen bir ırktır. 16 aylık yaşta damızlıkta kullanılabilir.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Ergin dişiler 600 kg, boğalar 1000 kg kadar gelmektedir.</a:t>
            </a:r>
            <a:r>
              <a:rPr lang="tr-TR" altLang="tr-TR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Buzağılarda doğum ağırlığı 35 kg kadardır.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Hızlı büyürler, merada yemden yararlanma kabiliyetleri iyidir.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solidFill>
                <a:srgbClr val="FF0000"/>
              </a:solidFill>
            </a:endParaRPr>
          </a:p>
        </p:txBody>
      </p:sp>
      <p:sp>
        <p:nvSpPr>
          <p:cNvPr id="181256" name="Text Box 11"/>
          <p:cNvSpPr txBox="1">
            <a:spLocks noChangeArrowheads="1"/>
          </p:cNvSpPr>
          <p:nvPr/>
        </p:nvSpPr>
        <p:spPr bwMode="auto">
          <a:xfrm>
            <a:off x="4500563" y="3448050"/>
            <a:ext cx="52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/>
          </a:p>
        </p:txBody>
      </p:sp>
      <p:sp>
        <p:nvSpPr>
          <p:cNvPr id="181257" name="Text Box 12"/>
          <p:cNvSpPr txBox="1">
            <a:spLocks noChangeArrowheads="1"/>
          </p:cNvSpPr>
          <p:nvPr/>
        </p:nvSpPr>
        <p:spPr bwMode="auto">
          <a:xfrm>
            <a:off x="4572000" y="34290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/>
          </a:p>
        </p:txBody>
      </p:sp>
      <p:sp>
        <p:nvSpPr>
          <p:cNvPr id="181258" name="Text Box 13"/>
          <p:cNvSpPr txBox="1">
            <a:spLocks noChangeArrowheads="1"/>
          </p:cNvSpPr>
          <p:nvPr/>
        </p:nvSpPr>
        <p:spPr bwMode="auto">
          <a:xfrm>
            <a:off x="4500563" y="3429000"/>
            <a:ext cx="46434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err="1">
                <a:solidFill>
                  <a:srgbClr val="FF0000"/>
                </a:solidFill>
              </a:rPr>
              <a:t>Entansif</a:t>
            </a:r>
            <a:r>
              <a:rPr lang="tr-TR" altLang="tr-TR" sz="1800" dirty="0">
                <a:solidFill>
                  <a:srgbClr val="FF0000"/>
                </a:solidFill>
              </a:rPr>
              <a:t> beside ortalama 1500 gram günlük ağırlık artışı sağlayabilirler.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400 günlük yaşta 500-600 kg kadar gelirler.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rgbClr val="FF0000"/>
                </a:solidFill>
              </a:rPr>
              <a:t>Karkas randımanı % 65-70 civarında olup nispeten yağlı karkas verirler.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56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0"/>
            <a:ext cx="2447925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smtClean="0">
                <a:solidFill>
                  <a:srgbClr val="FF0000"/>
                </a:solidFill>
              </a:rPr>
              <a:t>Şorthorn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713"/>
            <a:ext cx="9144000" cy="3097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1800" b="1" dirty="0" smtClean="0"/>
              <a:t>İngiltere’ de 18. </a:t>
            </a:r>
            <a:r>
              <a:rPr lang="tr-TR" altLang="tr-TR" sz="1800" b="1" dirty="0" err="1" smtClean="0"/>
              <a:t>yy’da</a:t>
            </a:r>
            <a:r>
              <a:rPr lang="tr-TR" altLang="tr-TR" sz="1800" b="1" dirty="0" smtClean="0"/>
              <a:t> </a:t>
            </a:r>
            <a:r>
              <a:rPr lang="tr-TR" altLang="tr-TR" sz="1800" b="1" dirty="0" err="1" smtClean="0"/>
              <a:t>Colling</a:t>
            </a:r>
            <a:r>
              <a:rPr lang="tr-TR" altLang="tr-TR" sz="1800" b="1" dirty="0" smtClean="0"/>
              <a:t> kardeşler tarafından geliştirilmiştir.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800" dirty="0" smtClean="0">
                <a:solidFill>
                  <a:srgbClr val="FF0000"/>
                </a:solidFill>
              </a:rPr>
              <a:t>Geliştirilmesinde </a:t>
            </a:r>
            <a:r>
              <a:rPr lang="tr-TR" altLang="tr-TR" sz="1800" dirty="0" err="1" smtClean="0">
                <a:solidFill>
                  <a:srgbClr val="FF0000"/>
                </a:solidFill>
              </a:rPr>
              <a:t>Holştayn</a:t>
            </a:r>
            <a:r>
              <a:rPr lang="tr-TR" altLang="tr-TR" sz="1800" dirty="0" smtClean="0">
                <a:solidFill>
                  <a:srgbClr val="FF0000"/>
                </a:solidFill>
              </a:rPr>
              <a:t> dahil birkaç ırkın katkısı olmuştur.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800" b="1" dirty="0" smtClean="0"/>
              <a:t>Avustralya’ da ve Güney Amerika ülkelerinde oldukça yaygındır.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800" dirty="0" smtClean="0">
                <a:solidFill>
                  <a:srgbClr val="FF0000"/>
                </a:solidFill>
              </a:rPr>
              <a:t>Etçi ve sütçü olmak üzere iki tipi vardır.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800" b="1" dirty="0" err="1" smtClean="0"/>
              <a:t>Şorthornlarda</a:t>
            </a:r>
            <a:r>
              <a:rPr lang="tr-TR" altLang="tr-TR" sz="1800" b="1" dirty="0" smtClean="0"/>
              <a:t> renk çok tipiktir ( Kırmızı, beyaz ve kırçıl renk ) 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800" dirty="0" smtClean="0">
                <a:solidFill>
                  <a:srgbClr val="FF0000"/>
                </a:solidFill>
              </a:rPr>
              <a:t>Kırmızı alaca renkli </a:t>
            </a:r>
            <a:r>
              <a:rPr lang="tr-TR" altLang="tr-TR" sz="1800" dirty="0" err="1" smtClean="0">
                <a:solidFill>
                  <a:srgbClr val="FF0000"/>
                </a:solidFill>
              </a:rPr>
              <a:t>Şorthornlara</a:t>
            </a:r>
            <a:r>
              <a:rPr lang="tr-TR" altLang="tr-TR" sz="1800" dirty="0" smtClean="0">
                <a:solidFill>
                  <a:srgbClr val="FF0000"/>
                </a:solidFill>
              </a:rPr>
              <a:t> da rastlanır.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800" b="1" dirty="0" smtClean="0"/>
              <a:t>Boynuzlar kısadır. Doğal boynuzsuz </a:t>
            </a:r>
            <a:r>
              <a:rPr lang="tr-TR" altLang="tr-TR" sz="1800" b="1" dirty="0" err="1" smtClean="0"/>
              <a:t>Şorthornlar</a:t>
            </a:r>
            <a:r>
              <a:rPr lang="tr-TR" altLang="tr-TR" sz="1800" b="1" dirty="0" smtClean="0"/>
              <a:t> da yetiştirilmektedir.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800" dirty="0" smtClean="0">
                <a:solidFill>
                  <a:srgbClr val="FF0000"/>
                </a:solidFill>
              </a:rPr>
              <a:t>Buzağılarda doğum ağırlığı 32 kg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800" b="1" dirty="0" smtClean="0"/>
              <a:t>Ergin dişiler 600-800 kg, boğalar 1000 kg kadardır.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800" dirty="0" smtClean="0">
                <a:solidFill>
                  <a:srgbClr val="FF0000"/>
                </a:solidFill>
              </a:rPr>
              <a:t>Et verimi ve kalitesi yüksektir.</a:t>
            </a:r>
          </a:p>
        </p:txBody>
      </p:sp>
      <p:pic>
        <p:nvPicPr>
          <p:cNvPr id="184324" name="Picture 4" descr="milksh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16338"/>
            <a:ext cx="4427538" cy="3376612"/>
          </a:xfrm>
          <a:noFill/>
        </p:spPr>
      </p:pic>
      <p:graphicFrame>
        <p:nvGraphicFramePr>
          <p:cNvPr id="184325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27538" y="3716338"/>
          <a:ext cx="4716462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lip" r:id="rId5" imgW="2857143" imgH="1876190" progId="MS_ClipArt_Gallery.2">
                  <p:embed/>
                </p:oleObj>
              </mc:Choice>
              <mc:Fallback>
                <p:oleObj name="Clip" r:id="rId5" imgW="2857143" imgH="187619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716338"/>
                        <a:ext cx="4716462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3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429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Morfolojik  Özellikleri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Renk birbirinden ayrılmış </a:t>
            </a:r>
            <a:r>
              <a:rPr lang="tr-TR" altLang="tr-TR" sz="2400" b="1" dirty="0" smtClean="0"/>
              <a:t>büyük siyah ve beyaz parçalar</a:t>
            </a:r>
            <a:r>
              <a:rPr lang="tr-TR" altLang="tr-TR" sz="2400" dirty="0" smtClean="0"/>
              <a:t> şeklindedir.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Doğum ağırlığı 40 kg,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Ergin inekler 600-700 kg, Boğalar 1000 kg,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Ergin ineklerde </a:t>
            </a:r>
            <a:r>
              <a:rPr lang="tr-TR" altLang="tr-TR" sz="2400" dirty="0" err="1" smtClean="0"/>
              <a:t>cidago</a:t>
            </a:r>
            <a:r>
              <a:rPr lang="tr-TR" altLang="tr-TR" sz="2400" dirty="0" smtClean="0"/>
              <a:t> yüksekliği 140-145 cm civarındadır.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Siyah-Alaca ırkında beden tam bir sütçü yapı gösterir.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Boynuzlu bir ırktır. Baş kuru ve narin, sırt bel çizgisi düz, beden önden arkaya doğru genişlemektedir.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Meme önden ve arkadan sağlam olarak vücuda bağlanır ve meme kapasitesi büyüktür.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 smtClean="0"/>
              <a:t>	</a:t>
            </a:r>
          </a:p>
        </p:txBody>
      </p:sp>
      <p:pic>
        <p:nvPicPr>
          <p:cNvPr id="111619" name="Picture 4" descr="HOLŞTAYN İNEK 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817938"/>
            <a:ext cx="4500562" cy="3040062"/>
          </a:xfrm>
          <a:noFill/>
        </p:spPr>
      </p:pic>
    </p:spTree>
    <p:extLst>
      <p:ext uri="{BB962C8B-B14F-4D97-AF65-F5344CB8AC3E}">
        <p14:creationId xmlns:p14="http://schemas.microsoft.com/office/powerpoint/2010/main" val="39970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61" name="Picture 13" descr="şorthorn - etçi -bey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911225"/>
            <a:ext cx="37814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62" name="Picture 14" descr="şorthorn -etçi -kırmızı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021138"/>
            <a:ext cx="37814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63" name="Picture 15" descr="şorthorn - etçi - kırçı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839913"/>
            <a:ext cx="42291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64" name="Text Box 16"/>
          <p:cNvSpPr txBox="1">
            <a:spLocks noChangeArrowheads="1"/>
          </p:cNvSpPr>
          <p:nvPr/>
        </p:nvSpPr>
        <p:spPr bwMode="auto">
          <a:xfrm>
            <a:off x="819150" y="3454400"/>
            <a:ext cx="291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Verdana" pitchFamily="34" charset="0"/>
              </a:rPr>
              <a:t>Etçi Şorthorn (beyaz)</a:t>
            </a:r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5651500" y="4884738"/>
            <a:ext cx="277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Verdana" pitchFamily="34" charset="0"/>
              </a:rPr>
              <a:t>Etçi Şorthorn (kırçıl)</a:t>
            </a:r>
          </a:p>
        </p:txBody>
      </p:sp>
      <p:sp>
        <p:nvSpPr>
          <p:cNvPr id="411666" name="Text Box 18"/>
          <p:cNvSpPr txBox="1">
            <a:spLocks noChangeArrowheads="1"/>
          </p:cNvSpPr>
          <p:nvPr/>
        </p:nvSpPr>
        <p:spPr bwMode="auto">
          <a:xfrm>
            <a:off x="819150" y="6461125"/>
            <a:ext cx="302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Verdana" pitchFamily="34" charset="0"/>
              </a:rPr>
              <a:t>Etçi Şorthorn (kırmızı)</a:t>
            </a:r>
          </a:p>
        </p:txBody>
      </p:sp>
      <p:sp>
        <p:nvSpPr>
          <p:cNvPr id="186376" name="Text Box 19"/>
          <p:cNvSpPr txBox="1">
            <a:spLocks noChangeArrowheads="1"/>
          </p:cNvSpPr>
          <p:nvPr/>
        </p:nvSpPr>
        <p:spPr bwMode="auto">
          <a:xfrm>
            <a:off x="2776538" y="0"/>
            <a:ext cx="340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CC0000"/>
                </a:solidFill>
                <a:latin typeface="Verdana" pitchFamily="34" charset="0"/>
              </a:rPr>
              <a:t>ŞORTHORN</a:t>
            </a:r>
          </a:p>
        </p:txBody>
      </p:sp>
    </p:spTree>
    <p:extLst>
      <p:ext uri="{BB962C8B-B14F-4D97-AF65-F5344CB8AC3E}">
        <p14:creationId xmlns:p14="http://schemas.microsoft.com/office/powerpoint/2010/main" val="359041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64" grpId="0"/>
      <p:bldP spid="411665" grpId="0"/>
      <p:bldP spid="4116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6" name="Picture 4" descr="Sütçü şort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889250"/>
            <a:ext cx="438626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77" name="Picture 5" descr="şorthorn - etçi - kırmızı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11300"/>
            <a:ext cx="4005263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78" name="Text Box 6"/>
          <p:cNvSpPr txBox="1">
            <a:spLocks noChangeArrowheads="1"/>
          </p:cNvSpPr>
          <p:nvPr/>
        </p:nvSpPr>
        <p:spPr bwMode="auto">
          <a:xfrm>
            <a:off x="1735138" y="4476750"/>
            <a:ext cx="181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latin typeface="Verdana" pitchFamily="34" charset="0"/>
              </a:rPr>
              <a:t>Etçi şorthorn</a:t>
            </a:r>
          </a:p>
        </p:txBody>
      </p:sp>
      <p:sp>
        <p:nvSpPr>
          <p:cNvPr id="412679" name="Text Box 7"/>
          <p:cNvSpPr txBox="1">
            <a:spLocks noChangeArrowheads="1"/>
          </p:cNvSpPr>
          <p:nvPr/>
        </p:nvSpPr>
        <p:spPr bwMode="auto">
          <a:xfrm>
            <a:off x="6327775" y="6189663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Sütçü </a:t>
            </a:r>
            <a:r>
              <a:rPr lang="tr-TR" altLang="tr-TR" sz="2000">
                <a:latin typeface="Verdana" pitchFamily="34" charset="0"/>
              </a:rPr>
              <a:t>şorthorn</a:t>
            </a:r>
          </a:p>
        </p:txBody>
      </p:sp>
      <p:sp>
        <p:nvSpPr>
          <p:cNvPr id="187398" name="Text Box 8"/>
          <p:cNvSpPr txBox="1">
            <a:spLocks noChangeArrowheads="1"/>
          </p:cNvSpPr>
          <p:nvPr/>
        </p:nvSpPr>
        <p:spPr bwMode="auto">
          <a:xfrm>
            <a:off x="2776538" y="350838"/>
            <a:ext cx="340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CC0000"/>
                </a:solidFill>
                <a:latin typeface="Verdana" pitchFamily="34" charset="0"/>
              </a:rPr>
              <a:t>ŞORTHORN</a:t>
            </a:r>
          </a:p>
        </p:txBody>
      </p:sp>
    </p:spTree>
    <p:extLst>
      <p:ext uri="{BB962C8B-B14F-4D97-AF65-F5344CB8AC3E}">
        <p14:creationId xmlns:p14="http://schemas.microsoft.com/office/powerpoint/2010/main" val="7510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/>
      <p:bldP spid="41267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0"/>
            <a:ext cx="2592387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600" b="1" smtClean="0">
                <a:solidFill>
                  <a:schemeClr val="hlink"/>
                </a:solidFill>
              </a:rPr>
              <a:t>Limosin</a:t>
            </a:r>
            <a:r>
              <a:rPr lang="tr-TR" altLang="tr-TR" sz="3200" b="1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9144000" cy="3673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tr-TR" altLang="tr-TR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Fransa orijinlidir. Renk, kızıl kahverengidir.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Göz, </a:t>
            </a:r>
            <a:r>
              <a:rPr lang="tr-TR" altLang="tr-TR" sz="2000" dirty="0" err="1" smtClean="0"/>
              <a:t>merme</a:t>
            </a:r>
            <a:r>
              <a:rPr lang="tr-TR" altLang="tr-TR" sz="2000" dirty="0" smtClean="0"/>
              <a:t>, </a:t>
            </a:r>
            <a:r>
              <a:rPr lang="tr-TR" altLang="tr-TR" sz="2000" dirty="0" err="1" smtClean="0"/>
              <a:t>anus</a:t>
            </a:r>
            <a:r>
              <a:rPr lang="tr-TR" altLang="tr-TR" sz="2000" dirty="0" smtClean="0"/>
              <a:t> çevresi, karın altı ve bacaklar saman rengindedir.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Boynuzlu bir ırktır.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Kasları iyi gelişmiştir ve kemik oranı daha düşüktür.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Ergin dişiler 700 kg, boğalar 1000-1200 kg kadar canlı ağırlığa sahiptir.</a:t>
            </a:r>
            <a:r>
              <a:rPr lang="tr-TR" altLang="tr-TR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Buzağılarda doğum ağırlığı 35 kg kadardır.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Günlük canlı ağırlık artışı 1200-1500 gramdır.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Karkas randımanı %60-65’tir.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Yağsız et vermeleri ve kolay doğum yapmaları ile tanınır.</a:t>
            </a:r>
          </a:p>
        </p:txBody>
      </p:sp>
      <p:pic>
        <p:nvPicPr>
          <p:cNvPr id="190468" name="Picture 4" descr="bu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05263"/>
            <a:ext cx="4787900" cy="3049587"/>
          </a:xfrm>
          <a:noFill/>
        </p:spPr>
      </p:pic>
      <p:pic>
        <p:nvPicPr>
          <p:cNvPr id="190469" name="Picture 6" descr="LİMOSİN İNE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005263"/>
            <a:ext cx="4356100" cy="2852737"/>
          </a:xfrm>
          <a:noFill/>
        </p:spPr>
      </p:pic>
    </p:spTree>
    <p:extLst>
      <p:ext uri="{BB962C8B-B14F-4D97-AF65-F5344CB8AC3E}">
        <p14:creationId xmlns:p14="http://schemas.microsoft.com/office/powerpoint/2010/main" val="32832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0"/>
            <a:ext cx="2530475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200" b="1" smtClean="0">
                <a:solidFill>
                  <a:schemeClr val="hlink"/>
                </a:solidFill>
              </a:rPr>
              <a:t>Charolais</a:t>
            </a:r>
            <a:r>
              <a:rPr lang="tr-TR" altLang="tr-TR" sz="4000" b="1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9144000" cy="35290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Fransa’ da 18. </a:t>
            </a:r>
            <a:r>
              <a:rPr lang="tr-TR" altLang="tr-TR" sz="2000" dirty="0" err="1" smtClean="0"/>
              <a:t>yy’da</a:t>
            </a:r>
            <a:r>
              <a:rPr lang="tr-TR" altLang="tr-TR" sz="2000" dirty="0" smtClean="0"/>
              <a:t> geliştirilmiş iri yapılı, etçi, boynuzlu bir ırktır.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Meydana gelişinde </a:t>
            </a:r>
            <a:r>
              <a:rPr lang="tr-TR" altLang="tr-TR" sz="2000" dirty="0" err="1" smtClean="0">
                <a:solidFill>
                  <a:srgbClr val="FF0000"/>
                </a:solidFill>
              </a:rPr>
              <a:t>Simental</a:t>
            </a:r>
            <a:r>
              <a:rPr lang="tr-TR" altLang="tr-TR" sz="2000" dirty="0" smtClean="0">
                <a:solidFill>
                  <a:srgbClr val="FF0000"/>
                </a:solidFill>
              </a:rPr>
              <a:t> ve </a:t>
            </a:r>
            <a:r>
              <a:rPr lang="tr-TR" altLang="tr-TR" sz="2000" dirty="0" err="1" smtClean="0">
                <a:solidFill>
                  <a:srgbClr val="FF0000"/>
                </a:solidFill>
              </a:rPr>
              <a:t>Şorthorn</a:t>
            </a:r>
            <a:r>
              <a:rPr lang="tr-TR" altLang="tr-TR" sz="2000" dirty="0" smtClean="0">
                <a:solidFill>
                  <a:srgbClr val="FF0000"/>
                </a:solidFill>
              </a:rPr>
              <a:t> ırklarının katkısı olmuştur.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Melezlemelerde baba hattı olarak en çok kullanılan ırklardandır.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err="1" smtClean="0"/>
              <a:t>Charolais</a:t>
            </a:r>
            <a:r>
              <a:rPr lang="tr-TR" altLang="tr-TR" sz="2000" dirty="0" smtClean="0"/>
              <a:t> ırkında deri pigmentsizdir, kıllar beyaz ve açık krem rengindedir.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Ergin dişiler 800-900 kg, boğalar 1200-1250 kg kadar canlı ağırlığa sahiptir.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Buzağılarda doğum ağırlığı 45 kg kadardır.</a:t>
            </a:r>
            <a:r>
              <a:rPr lang="tr-TR" altLang="tr-TR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Hızlı büyürler, ancak geç gelişirler.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Yönetimleri kolaydır.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err="1" smtClean="0"/>
              <a:t>Entansif</a:t>
            </a:r>
            <a:r>
              <a:rPr lang="tr-TR" altLang="tr-TR" sz="2000" dirty="0" smtClean="0"/>
              <a:t> beside 1400 gram kadar günlük canlı ağırlık artışı sağlayabilir.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Yağsız et oranı yüksektir, genç yaşlarda kesilen hayvanlarda </a:t>
            </a:r>
            <a:r>
              <a:rPr lang="tr-TR" altLang="tr-TR" sz="2000" dirty="0" err="1" smtClean="0">
                <a:solidFill>
                  <a:srgbClr val="FF0000"/>
                </a:solidFill>
              </a:rPr>
              <a:t>mermerleşme</a:t>
            </a:r>
            <a:r>
              <a:rPr lang="tr-TR" altLang="tr-TR" sz="2000" dirty="0" smtClean="0">
                <a:solidFill>
                  <a:srgbClr val="FF0000"/>
                </a:solidFill>
              </a:rPr>
              <a:t> iyi değildir.</a:t>
            </a: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40671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0"/>
            <a:ext cx="4176713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600" b="1" smtClean="0">
                <a:solidFill>
                  <a:schemeClr val="hlink"/>
                </a:solidFill>
              </a:rPr>
              <a:t>Santa  Gertrudis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9144000" cy="2808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 err="1" smtClean="0"/>
              <a:t>Shorthorn</a:t>
            </a:r>
            <a:r>
              <a:rPr lang="tr-TR" altLang="tr-TR" sz="2000" dirty="0" smtClean="0"/>
              <a:t> ve Brahman ırkları kombinasyon melezlemesine tabii tutulmuştur.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3/8 oranında Brahman, 5/8 oranında </a:t>
            </a:r>
            <a:r>
              <a:rPr lang="tr-TR" altLang="tr-TR" sz="2000" dirty="0" err="1" smtClean="0">
                <a:solidFill>
                  <a:srgbClr val="FF0000"/>
                </a:solidFill>
              </a:rPr>
              <a:t>Shorthorn</a:t>
            </a:r>
            <a:r>
              <a:rPr lang="tr-TR" altLang="tr-TR" sz="2000" dirty="0" smtClean="0">
                <a:solidFill>
                  <a:srgbClr val="FF0000"/>
                </a:solidFill>
              </a:rPr>
              <a:t> </a:t>
            </a:r>
            <a:r>
              <a:rPr lang="tr-TR" altLang="tr-TR" sz="2000" dirty="0" err="1" smtClean="0">
                <a:solidFill>
                  <a:srgbClr val="FF0000"/>
                </a:solidFill>
              </a:rPr>
              <a:t>genotipi</a:t>
            </a:r>
            <a:r>
              <a:rPr lang="tr-TR" altLang="tr-TR" sz="2000" dirty="0" smtClean="0">
                <a:solidFill>
                  <a:srgbClr val="FF0000"/>
                </a:solidFill>
              </a:rPr>
              <a:t> taşımaktadır.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Renk, genellikle kiraz rengindedir.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Boynuzlu ve boynuzsuz bireyler bulunabilir.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Brahmanlardaki gibi uzun kulak, gevşek deri ve sarkık gerdana sahiptir.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Çayır ve merada oldukça iyi ağırlık kazanma kabiliyetindedir.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İstenilen ağırlık ve yaşta </a:t>
            </a:r>
            <a:r>
              <a:rPr lang="tr-TR" altLang="tr-TR" sz="2000" dirty="0" err="1" smtClean="0"/>
              <a:t>mermerleşmenin</a:t>
            </a:r>
            <a:r>
              <a:rPr lang="tr-TR" altLang="tr-TR" sz="2000" dirty="0" smtClean="0"/>
              <a:t> iyi olmaması bir eksikliktir.</a:t>
            </a:r>
          </a:p>
        </p:txBody>
      </p:sp>
      <p:pic>
        <p:nvPicPr>
          <p:cNvPr id="194564" name="Picture 4" descr="stger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1725"/>
            <a:ext cx="4572000" cy="3387725"/>
          </a:xfrm>
          <a:noFill/>
        </p:spPr>
      </p:pic>
      <p:pic>
        <p:nvPicPr>
          <p:cNvPr id="194565" name="Picture 6" descr="C:\Users\Zootekni 1\Desktop\1st-slide-why-santas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138" y="3644900"/>
            <a:ext cx="4730750" cy="3455988"/>
          </a:xfrm>
          <a:noFill/>
        </p:spPr>
      </p:pic>
    </p:spTree>
    <p:extLst>
      <p:ext uri="{BB962C8B-B14F-4D97-AF65-F5344CB8AC3E}">
        <p14:creationId xmlns:p14="http://schemas.microsoft.com/office/powerpoint/2010/main" val="15662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0"/>
            <a:ext cx="252095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smtClean="0">
                <a:solidFill>
                  <a:schemeClr val="hlink"/>
                </a:solidFill>
              </a:rPr>
              <a:t>Brangus</a:t>
            </a:r>
            <a:r>
              <a:rPr lang="tr-TR" altLang="tr-TR" sz="4000" b="1" smtClean="0"/>
              <a:t>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0713"/>
            <a:ext cx="8964612" cy="3024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A.B.D’ de Angus x Brahman kombinasyon melezlemesiyle 5/8 Angus ve 3/8 Brahman genotipi taşıyan Brangus ırkı elde edilmiştir.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Brangus ırkında deri ve kıl rengi tamamen siyahtır.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Boynuzsuzdur.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Özellikle erkeklerde silik bir hörgüç bulunur.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Kulaklar büyük ve uzun, derisi gevşektir.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Büyüme hızı yüksektir.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Zor çevre şartlarına Angus ve Brahman’dan daha dayanıklıdır.</a:t>
            </a:r>
          </a:p>
        </p:txBody>
      </p:sp>
      <p:pic>
        <p:nvPicPr>
          <p:cNvPr id="6" name="Picture 8" descr="brangu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3860800"/>
            <a:ext cx="4495801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brangu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860800"/>
            <a:ext cx="46101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4"/>
          <p:cNvSpPr txBox="1">
            <a:spLocks noChangeArrowheads="1"/>
          </p:cNvSpPr>
          <p:nvPr/>
        </p:nvSpPr>
        <p:spPr bwMode="auto">
          <a:xfrm>
            <a:off x="2546350" y="0"/>
            <a:ext cx="3092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CC0000"/>
                </a:solidFill>
                <a:latin typeface="Verdana" pitchFamily="34" charset="0"/>
              </a:rPr>
              <a:t>BRAHMAN</a:t>
            </a:r>
          </a:p>
        </p:txBody>
      </p:sp>
      <p:pic>
        <p:nvPicPr>
          <p:cNvPr id="416773" name="Picture 5" descr="brahma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954088"/>
            <a:ext cx="36004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74" name="Picture 6" descr="brahma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54088"/>
            <a:ext cx="33305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5" name="Text Box 7"/>
          <p:cNvSpPr txBox="1">
            <a:spLocks noChangeArrowheads="1"/>
          </p:cNvSpPr>
          <p:nvPr/>
        </p:nvSpPr>
        <p:spPr bwMode="auto">
          <a:xfrm>
            <a:off x="2725738" y="3259138"/>
            <a:ext cx="297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CC0000"/>
                </a:solidFill>
                <a:latin typeface="Verdana" pitchFamily="34" charset="0"/>
              </a:rPr>
              <a:t>BRANGUS</a:t>
            </a:r>
          </a:p>
        </p:txBody>
      </p:sp>
      <p:pic>
        <p:nvPicPr>
          <p:cNvPr id="416776" name="Picture 8" descr="brangus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21163"/>
            <a:ext cx="3600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77" name="Picture 9" descr="brangus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381500"/>
            <a:ext cx="357663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4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0"/>
            <a:ext cx="3959225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smtClean="0">
                <a:solidFill>
                  <a:schemeClr val="hlink"/>
                </a:solidFill>
              </a:rPr>
              <a:t>Belçika Mavisi</a:t>
            </a:r>
            <a:r>
              <a:rPr lang="tr-TR" altLang="tr-TR" sz="4000" b="1" smtClean="0"/>
              <a:t> 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9144000" cy="18716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Belçika’ da, Şorthorn boğalar kullanılarak süt tipi yerli ırkların melezlenmesiyle elde edilmiştir.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Renk siyah, beyaz, mavi veya bu renklerin kombinasyonu olabilir.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Ergin boğalar 1250 kg, inekler 850 kg’ a kadar canlı ağırlığa sahiptir.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Kaslarının çok belirgin olması ile tanınır (double-muscling).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Myostatin geninde bir delesyon sonucu double-muscling meydana gelmiştir.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Güç doğum oranı yüksektir.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Et tutma kabiliyeti çok yüksektir.</a:t>
            </a:r>
          </a:p>
        </p:txBody>
      </p:sp>
      <p:pic>
        <p:nvPicPr>
          <p:cNvPr id="199684" name="Picture 8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475"/>
            <a:ext cx="50768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5" name="Picture 11" descr="BELÇİKA MAVİSİ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441700"/>
            <a:ext cx="4427537" cy="3416300"/>
          </a:xfrm>
        </p:spPr>
      </p:pic>
    </p:spTree>
    <p:extLst>
      <p:ext uri="{BB962C8B-B14F-4D97-AF65-F5344CB8AC3E}">
        <p14:creationId xmlns:p14="http://schemas.microsoft.com/office/powerpoint/2010/main" val="33469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0"/>
            <a:ext cx="2735262" cy="836613"/>
          </a:xfrm>
        </p:spPr>
        <p:txBody>
          <a:bodyPr/>
          <a:lstStyle/>
          <a:p>
            <a:pPr eaLnBrk="1" hangingPunct="1"/>
            <a:r>
              <a:rPr lang="tr-TR" altLang="tr-TR" sz="4000" b="1" smtClean="0">
                <a:solidFill>
                  <a:schemeClr val="hlink"/>
                </a:solidFill>
              </a:rPr>
              <a:t>Chianina</a:t>
            </a:r>
            <a:r>
              <a:rPr lang="tr-TR" altLang="tr-TR" sz="4000" b="1" smtClean="0"/>
              <a:t> 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713"/>
            <a:ext cx="8964613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İtalya’ da geliştirilmiştir.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Deri siyah renklidir, kıllar beyazdır, merme ve kuyruk ucu siyahtır.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Boynuzlu bir ırktır.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Karkas kaslı ve yağsız et oranı fazladır.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Yemden yararlanma kabiliyeti yüksektir.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İri yapılı ırklarla melezlemelerde kullanılmaktadır.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Boğalar 1800 kg, inekler 1000 kg’ a kadar çıkmakta olup geç gelişirler. </a:t>
            </a:r>
          </a:p>
        </p:txBody>
      </p:sp>
      <p:pic>
        <p:nvPicPr>
          <p:cNvPr id="201732" name="Picture 4" descr="chianin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24175"/>
            <a:ext cx="5940425" cy="4513263"/>
          </a:xfrm>
          <a:noFill/>
        </p:spPr>
      </p:pic>
    </p:spTree>
    <p:extLst>
      <p:ext uri="{BB962C8B-B14F-4D97-AF65-F5344CB8AC3E}">
        <p14:creationId xmlns:p14="http://schemas.microsoft.com/office/powerpoint/2010/main" val="39529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0"/>
            <a:ext cx="3457575" cy="765175"/>
          </a:xfrm>
        </p:spPr>
        <p:txBody>
          <a:bodyPr/>
          <a:lstStyle/>
          <a:p>
            <a:pPr eaLnBrk="1" hangingPunct="1"/>
            <a:r>
              <a:rPr lang="tr-TR" altLang="tr-TR" sz="4000" b="1" smtClean="0">
                <a:solidFill>
                  <a:schemeClr val="hlink"/>
                </a:solidFill>
              </a:rPr>
              <a:t>Piedmont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713"/>
            <a:ext cx="91440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İtalya’ da geliştirilmiştir.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Renk, beyaz veya gridir. Deri siyahtır.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Kulaklar, merme, göz etrafı, tırnaklar ve kuyruk ucu siyahtır.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Uysal mizaçlı olup yemi değerlendirme kabiliyeti çok iyidir.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Karkasları yağsız olup etleri gevrektir.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Homozigot myostatin genine sahiptir. </a:t>
            </a:r>
          </a:p>
        </p:txBody>
      </p:sp>
      <p:pic>
        <p:nvPicPr>
          <p:cNvPr id="203781" name="Picture 7" descr="C:\Users\Zootekni 1\Desktop\imagesCAHCE1VL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3429000"/>
            <a:ext cx="4605338" cy="3065462"/>
          </a:xfrm>
          <a:noFill/>
        </p:spPr>
      </p:pic>
    </p:spTree>
    <p:extLst>
      <p:ext uri="{BB962C8B-B14F-4D97-AF65-F5344CB8AC3E}">
        <p14:creationId xmlns:p14="http://schemas.microsoft.com/office/powerpoint/2010/main" val="2395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213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000" b="1" smtClean="0">
                <a:solidFill>
                  <a:srgbClr val="FF0000"/>
                </a:solidFill>
              </a:rPr>
              <a:t>Fizyolojik  Özellikler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smtClean="0"/>
              <a:t>15 aylık yaşta ilk kez damızlıkta kullanılırlar.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9900FF"/>
                </a:solidFill>
              </a:rPr>
              <a:t>Dünyanın en yüksek süt veren sığır ırkıdır.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smtClean="0"/>
              <a:t>İsrail’ de laktasyon ortalaması 11 ton, ABD’ de 9-10 ton, Avrupa ülkelerinde 7-8 ton, Türkiye’ de 6-7 ton civarındadır. Sütteki yağ oranı % 3.65 - 4.00; protein oranı ise % 3.0 - 3.3 kadardır.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9900FF"/>
                </a:solidFill>
              </a:rPr>
              <a:t>Siyah Alaca ırkında et üretimi yeteneği iyi düzeydedir.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smtClean="0"/>
              <a:t>Erkek danalar entansif beside 1000 gramın üzerinde günlük ağırlık artışı sağlar ve 15 -18 aylık yaşta 500 – 550 kg canlı ağırlıkta kesilebilir.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9900FF"/>
                </a:solidFill>
              </a:rPr>
              <a:t>Süt danası eti üretiminde de en çok kullanılan ırklardandır. Yaklaşık 4 aylık yaşta ve 150 kg ağırlığında süt danası olarak kesilmektedirler.</a:t>
            </a:r>
          </a:p>
        </p:txBody>
      </p:sp>
      <p:pic>
        <p:nvPicPr>
          <p:cNvPr id="113667" name="Picture 4" descr="holste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702050"/>
            <a:ext cx="4572000" cy="3460750"/>
          </a:xfrm>
          <a:noFill/>
        </p:spPr>
      </p:pic>
    </p:spTree>
    <p:extLst>
      <p:ext uri="{BB962C8B-B14F-4D97-AF65-F5344CB8AC3E}">
        <p14:creationId xmlns:p14="http://schemas.microsoft.com/office/powerpoint/2010/main" val="24041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504825"/>
            <a:ext cx="82296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200" b="1" smtClean="0"/>
              <a:t/>
            </a:r>
            <a:br>
              <a:rPr lang="tr-TR" altLang="tr-TR" sz="3200" b="1" smtClean="0"/>
            </a:br>
            <a:r>
              <a:rPr lang="tr-TR" altLang="tr-TR" sz="3200" b="1" smtClean="0">
                <a:solidFill>
                  <a:schemeClr val="hlink"/>
                </a:solidFill>
              </a:rPr>
              <a:t>Highland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6250"/>
            <a:ext cx="8424863" cy="3168650"/>
          </a:xfrm>
        </p:spPr>
        <p:txBody>
          <a:bodyPr/>
          <a:lstStyle/>
          <a:p>
            <a:pPr eaLnBrk="1" hangingPunct="1"/>
            <a:r>
              <a:rPr lang="tr-TR" altLang="tr-TR" sz="2000" b="1" smtClean="0">
                <a:solidFill>
                  <a:srgbClr val="FF0000"/>
                </a:solidFill>
              </a:rPr>
              <a:t>İskoçya’ da geliştirilmiştir.</a:t>
            </a:r>
          </a:p>
          <a:p>
            <a:pPr eaLnBrk="1" hangingPunct="1"/>
            <a:r>
              <a:rPr lang="tr-TR" altLang="tr-TR" sz="2000" b="1" smtClean="0"/>
              <a:t>Boynuzlu, uzun ve sık kıllarla örtülüdür.</a:t>
            </a:r>
          </a:p>
          <a:p>
            <a:pPr eaLnBrk="1" hangingPunct="1"/>
            <a:r>
              <a:rPr lang="tr-TR" altLang="tr-TR" sz="2000" b="1" smtClean="0">
                <a:solidFill>
                  <a:srgbClr val="FF0000"/>
                </a:solidFill>
              </a:rPr>
              <a:t>Sert kış şartlarına dayanıklı olmasıyla tanınan etçi bir ırktır.</a:t>
            </a:r>
          </a:p>
          <a:p>
            <a:pPr eaLnBrk="1" hangingPunct="1"/>
            <a:r>
              <a:rPr lang="tr-TR" altLang="tr-TR" sz="2000" b="1" smtClean="0"/>
              <a:t>Sarıdan siyaha kadar değişen renklerdedir. Kırmız renk daha çoktur. </a:t>
            </a:r>
          </a:p>
          <a:p>
            <a:pPr eaLnBrk="1" hangingPunct="1"/>
            <a:r>
              <a:rPr lang="tr-TR" altLang="tr-TR" sz="2000" b="1" smtClean="0">
                <a:solidFill>
                  <a:srgbClr val="FF0000"/>
                </a:solidFill>
              </a:rPr>
              <a:t>Otlama yeteneği çok iyidir. </a:t>
            </a:r>
          </a:p>
          <a:p>
            <a:pPr eaLnBrk="1" hangingPunct="1"/>
            <a:r>
              <a:rPr lang="tr-TR" altLang="tr-TR" sz="2000" b="1" smtClean="0"/>
              <a:t>21 aylık tosunlar 350 kg gelir, merada 600 g günlük canlı ağırlık kazanırlar.</a:t>
            </a:r>
          </a:p>
        </p:txBody>
      </p:sp>
      <p:pic>
        <p:nvPicPr>
          <p:cNvPr id="205829" name="Picture 9" descr="Highlan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3356992"/>
            <a:ext cx="4140200" cy="3308350"/>
          </a:xfrm>
        </p:spPr>
      </p:pic>
    </p:spTree>
    <p:extLst>
      <p:ext uri="{BB962C8B-B14F-4D97-AF65-F5344CB8AC3E}">
        <p14:creationId xmlns:p14="http://schemas.microsoft.com/office/powerpoint/2010/main" val="34545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2541588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smtClean="0">
                <a:solidFill>
                  <a:schemeClr val="hlink"/>
                </a:solidFill>
              </a:rPr>
              <a:t>Galloway</a:t>
            </a:r>
            <a:r>
              <a:rPr lang="tr-TR" altLang="tr-TR" b="1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2374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İskoçya orjinlidir.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Renk siyahtan kahverengiye kadar değişir.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Ayrıca kuşaklı Galloway sürüleri de bulunur.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Boynuzsuzdur.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Genellikle soğuk iklimlerde yetiştirilir.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18 aylık tosunlar 400 kg kadar gelir ve  merada 750 gram günlük ağırlık artışı sağlarlar.</a:t>
            </a:r>
          </a:p>
        </p:txBody>
      </p:sp>
      <p:pic>
        <p:nvPicPr>
          <p:cNvPr id="207876" name="Picture 4" descr="gallow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695700"/>
            <a:ext cx="4356100" cy="3162300"/>
          </a:xfrm>
          <a:noFill/>
        </p:spPr>
      </p:pic>
      <p:pic>
        <p:nvPicPr>
          <p:cNvPr id="207877" name="Picture 6" descr="KUŞAKLI-GALLOWA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65538"/>
            <a:ext cx="4860925" cy="3192462"/>
          </a:xfrm>
          <a:noFill/>
        </p:spPr>
      </p:pic>
    </p:spTree>
    <p:extLst>
      <p:ext uri="{BB962C8B-B14F-4D97-AF65-F5344CB8AC3E}">
        <p14:creationId xmlns:p14="http://schemas.microsoft.com/office/powerpoint/2010/main" val="37456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0"/>
            <a:ext cx="3529012" cy="765175"/>
          </a:xfrm>
        </p:spPr>
        <p:txBody>
          <a:bodyPr/>
          <a:lstStyle/>
          <a:p>
            <a:pPr eaLnBrk="1" hangingPunct="1"/>
            <a:r>
              <a:rPr lang="tr-TR" altLang="tr-TR" sz="4000" b="1" smtClean="0">
                <a:solidFill>
                  <a:schemeClr val="hlink"/>
                </a:solidFill>
              </a:rPr>
              <a:t>Beefmaster</a:t>
            </a:r>
            <a:r>
              <a:rPr lang="tr-TR" altLang="tr-TR" sz="4000" b="1" smtClean="0"/>
              <a:t>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713"/>
            <a:ext cx="6659563" cy="2520950"/>
          </a:xfrm>
        </p:spPr>
        <p:txBody>
          <a:bodyPr/>
          <a:lstStyle/>
          <a:p>
            <a:pPr eaLnBrk="1" hangingPunct="1"/>
            <a:r>
              <a:rPr lang="tr-TR" altLang="tr-TR" sz="2000" smtClean="0">
                <a:solidFill>
                  <a:srgbClr val="FF0000"/>
                </a:solidFill>
              </a:rPr>
              <a:t>A.B.D’ de 1954 yılında ırk olarak tescili yapılmıştır. </a:t>
            </a:r>
          </a:p>
          <a:p>
            <a:pPr eaLnBrk="1" hangingPunct="1"/>
            <a:r>
              <a:rPr lang="tr-TR" altLang="tr-TR" sz="2000" smtClean="0"/>
              <a:t>½ Brahman, ¼ Hereford, ¼ Şorthorn genotipi taşır. </a:t>
            </a:r>
          </a:p>
          <a:p>
            <a:pPr eaLnBrk="1" hangingPunct="1"/>
            <a:r>
              <a:rPr lang="tr-TR" altLang="tr-TR" sz="2000" smtClean="0">
                <a:solidFill>
                  <a:srgbClr val="FF0000"/>
                </a:solidFill>
              </a:rPr>
              <a:t>Renk kırmızıdır. </a:t>
            </a:r>
          </a:p>
          <a:p>
            <a:pPr eaLnBrk="1" hangingPunct="1"/>
            <a:r>
              <a:rPr lang="tr-TR" altLang="tr-TR" sz="2000" smtClean="0"/>
              <a:t>Boynuzlu bir ırktır. </a:t>
            </a:r>
          </a:p>
          <a:p>
            <a:pPr eaLnBrk="1" hangingPunct="1"/>
            <a:r>
              <a:rPr lang="tr-TR" altLang="tr-TR" sz="2000" smtClean="0">
                <a:solidFill>
                  <a:srgbClr val="FF0000"/>
                </a:solidFill>
              </a:rPr>
              <a:t>Et veriminin yanı sıra süt verimi de iyidir. </a:t>
            </a:r>
          </a:p>
        </p:txBody>
      </p:sp>
      <p:pic>
        <p:nvPicPr>
          <p:cNvPr id="209924" name="Picture 6" descr="C:\Users\Zootekni 1\Desktop\imagesCAD05H0O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33825"/>
            <a:ext cx="4260850" cy="2924175"/>
          </a:xfrm>
          <a:noFill/>
        </p:spPr>
      </p:pic>
      <p:pic>
        <p:nvPicPr>
          <p:cNvPr id="209925" name="Picture 7" descr="C:\Users\Zootekni 1\Desktop\imagesCAC05K7J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959225"/>
            <a:ext cx="4356100" cy="2898775"/>
          </a:xfrm>
          <a:noFill/>
        </p:spPr>
      </p:pic>
    </p:spTree>
    <p:extLst>
      <p:ext uri="{BB962C8B-B14F-4D97-AF65-F5344CB8AC3E}">
        <p14:creationId xmlns:p14="http://schemas.microsoft.com/office/powerpoint/2010/main" val="3821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 smtClean="0">
                <a:solidFill>
                  <a:schemeClr val="hlink"/>
                </a:solidFill>
              </a:rPr>
              <a:t>Etçi Irkların Melezlemelerde Kullanımı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altLang="tr-TR" sz="1800" smtClean="0"/>
          </a:p>
          <a:p>
            <a:pPr eaLnBrk="1" hangingPunct="1">
              <a:lnSpc>
                <a:spcPct val="80000"/>
              </a:lnSpc>
            </a:pPr>
            <a:endParaRPr lang="tr-TR" altLang="tr-TR" sz="1800" smtClean="0"/>
          </a:p>
          <a:p>
            <a:pPr eaLnBrk="1" hangingPunct="1">
              <a:lnSpc>
                <a:spcPct val="80000"/>
              </a:lnSpc>
            </a:pPr>
            <a:endParaRPr lang="tr-TR" altLang="tr-TR" sz="1800" smtClean="0"/>
          </a:p>
        </p:txBody>
      </p:sp>
      <p:sp>
        <p:nvSpPr>
          <p:cNvPr id="211973" name="Text Box 6"/>
          <p:cNvSpPr txBox="1">
            <a:spLocks noChangeArrowheads="1"/>
          </p:cNvSpPr>
          <p:nvPr/>
        </p:nvSpPr>
        <p:spPr bwMode="auto">
          <a:xfrm>
            <a:off x="4356100" y="4292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0" y="1557338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solidFill>
                  <a:srgbClr val="FF0000"/>
                </a:solidFill>
              </a:rPr>
              <a:t>Etçi ırklar, genellikle iki amaçla melezlemelerde kullanılmaktadır</a:t>
            </a:r>
            <a:r>
              <a:rPr lang="tr-TR" altLang="tr-TR" sz="200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1. Kendi içinde daha yüksek verimli ve adaptasyon kabiliyeti iyi olan tipler veya ırklar geliştirmek;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2. </a:t>
            </a:r>
            <a:r>
              <a:rPr lang="tr-TR" altLang="tr-TR" sz="2000" dirty="0" err="1"/>
              <a:t>Heterozisden</a:t>
            </a:r>
            <a:r>
              <a:rPr lang="tr-TR" altLang="tr-TR" sz="2000" dirty="0"/>
              <a:t> yararlanmak hedeflenmektedir.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Bu amaçla, </a:t>
            </a:r>
            <a:r>
              <a:rPr lang="tr-TR" altLang="tr-TR" sz="2000" b="1" dirty="0" err="1">
                <a:solidFill>
                  <a:srgbClr val="FF0000"/>
                </a:solidFill>
              </a:rPr>
              <a:t>rotasyonel</a:t>
            </a:r>
            <a:r>
              <a:rPr lang="tr-TR" altLang="tr-TR" sz="2000" b="1" dirty="0">
                <a:solidFill>
                  <a:srgbClr val="FF0000"/>
                </a:solidFill>
              </a:rPr>
              <a:t> sistem</a:t>
            </a:r>
            <a:r>
              <a:rPr lang="tr-TR" altLang="tr-TR" sz="2000" dirty="0"/>
              <a:t> ile </a:t>
            </a:r>
            <a:r>
              <a:rPr lang="tr-TR" altLang="tr-TR" sz="2000" b="1" dirty="0">
                <a:solidFill>
                  <a:srgbClr val="FF0000"/>
                </a:solidFill>
              </a:rPr>
              <a:t>terminal baba</a:t>
            </a:r>
            <a:r>
              <a:rPr lang="tr-TR" altLang="tr-TR" sz="2000" dirty="0"/>
              <a:t> sistemi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9503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323850" y="2852738"/>
            <a:ext cx="1965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♂ A x  B 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/>
          </a:p>
        </p:txBody>
      </p:sp>
      <p:sp>
        <p:nvSpPr>
          <p:cNvPr id="214019" name="Line 3"/>
          <p:cNvSpPr>
            <a:spLocks noChangeShapeType="1"/>
          </p:cNvSpPr>
          <p:nvPr/>
        </p:nvSpPr>
        <p:spPr bwMode="auto">
          <a:xfrm>
            <a:off x="1042988" y="32131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395288" y="3644900"/>
            <a:ext cx="168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♂ A x F</a:t>
            </a:r>
            <a:r>
              <a:rPr lang="tr-TR" altLang="tr-TR" sz="2000" b="1" baseline="-25000"/>
              <a:t>1  </a:t>
            </a:r>
            <a:r>
              <a:rPr lang="tr-TR" altLang="tr-TR" sz="2000" b="1"/>
              <a:t>♀ </a:t>
            </a:r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>
            <a:off x="1042988" y="40052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250825" y="4556125"/>
            <a:ext cx="1758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 ♂ B x A G</a:t>
            </a:r>
            <a:r>
              <a:rPr lang="tr-TR" altLang="tr-TR" sz="2000" b="1" baseline="-25000"/>
              <a:t>1 </a:t>
            </a:r>
            <a:r>
              <a:rPr lang="tr-TR" altLang="tr-TR" sz="2000" b="1"/>
              <a:t>♀</a:t>
            </a:r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>
            <a:off x="1042988" y="50133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468313" y="5300663"/>
            <a:ext cx="127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………….</a:t>
            </a:r>
          </a:p>
        </p:txBody>
      </p:sp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6588125" y="1963738"/>
            <a:ext cx="1493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♂ A  x  B ♀</a:t>
            </a:r>
          </a:p>
        </p:txBody>
      </p:sp>
      <p:sp>
        <p:nvSpPr>
          <p:cNvPr id="214026" name="Line 10"/>
          <p:cNvSpPr>
            <a:spLocks noChangeShapeType="1"/>
          </p:cNvSpPr>
          <p:nvPr/>
        </p:nvSpPr>
        <p:spPr bwMode="auto">
          <a:xfrm>
            <a:off x="730885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6588125" y="2781300"/>
            <a:ext cx="168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♂ C  x  F</a:t>
            </a:r>
            <a:r>
              <a:rPr lang="tr-TR" altLang="tr-TR" sz="2000" b="1" baseline="-25000"/>
              <a:t>1  </a:t>
            </a:r>
            <a:r>
              <a:rPr lang="tr-TR" altLang="tr-TR" sz="2000" b="1"/>
              <a:t>♀ </a:t>
            </a:r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>
            <a:off x="7308850" y="32845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6588125" y="3690938"/>
            <a:ext cx="1787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 ♂ A x  C F</a:t>
            </a:r>
            <a:r>
              <a:rPr lang="tr-TR" altLang="tr-TR" sz="2000" b="1" baseline="-25000"/>
              <a:t>1 </a:t>
            </a:r>
            <a:r>
              <a:rPr lang="tr-TR" altLang="tr-TR" sz="2000" b="1"/>
              <a:t>♀</a:t>
            </a:r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>
            <a:off x="7308850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6588125" y="4411663"/>
            <a:ext cx="2490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 ♂B  x (A  x  C F</a:t>
            </a:r>
            <a:r>
              <a:rPr lang="tr-TR" altLang="tr-TR" sz="2000" b="1" baseline="-25000"/>
              <a:t>1</a:t>
            </a:r>
            <a:r>
              <a:rPr lang="tr-TR" altLang="tr-TR" sz="2000" b="1"/>
              <a:t>)</a:t>
            </a:r>
            <a:r>
              <a:rPr lang="tr-TR" altLang="tr-TR" sz="2000" b="1" baseline="-25000"/>
              <a:t> </a:t>
            </a:r>
            <a:r>
              <a:rPr lang="tr-TR" altLang="tr-TR" sz="2000" b="1"/>
              <a:t>♀</a:t>
            </a:r>
          </a:p>
        </p:txBody>
      </p:sp>
      <p:sp>
        <p:nvSpPr>
          <p:cNvPr id="214032" name="Line 16"/>
          <p:cNvSpPr>
            <a:spLocks noChangeShapeType="1"/>
          </p:cNvSpPr>
          <p:nvPr/>
        </p:nvSpPr>
        <p:spPr bwMode="auto">
          <a:xfrm>
            <a:off x="7308850" y="48688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4033" name="Text Box 17"/>
          <p:cNvSpPr txBox="1">
            <a:spLocks noChangeArrowheads="1"/>
          </p:cNvSpPr>
          <p:nvPr/>
        </p:nvSpPr>
        <p:spPr bwMode="auto">
          <a:xfrm>
            <a:off x="6659563" y="5300663"/>
            <a:ext cx="127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………….</a:t>
            </a:r>
          </a:p>
        </p:txBody>
      </p:sp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0" y="5780088"/>
            <a:ext cx="3382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İkili Rotasyonel Melezleme</a:t>
            </a:r>
          </a:p>
        </p:txBody>
      </p:sp>
      <p:sp>
        <p:nvSpPr>
          <p:cNvPr id="214035" name="Text Box 19"/>
          <p:cNvSpPr txBox="1">
            <a:spLocks noChangeArrowheads="1"/>
          </p:cNvSpPr>
          <p:nvPr/>
        </p:nvSpPr>
        <p:spPr bwMode="auto">
          <a:xfrm>
            <a:off x="5580063" y="5851525"/>
            <a:ext cx="3513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Üçlü Rotasyonel Melezleme</a:t>
            </a:r>
          </a:p>
        </p:txBody>
      </p:sp>
      <p:sp>
        <p:nvSpPr>
          <p:cNvPr id="214036" name="Rectangle 21"/>
          <p:cNvSpPr>
            <a:spLocks noChangeArrowheads="1"/>
          </p:cNvSpPr>
          <p:nvPr/>
        </p:nvSpPr>
        <p:spPr bwMode="auto">
          <a:xfrm>
            <a:off x="0" y="26035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000" b="1">
                <a:solidFill>
                  <a:srgbClr val="FF0000"/>
                </a:solidFill>
              </a:rPr>
              <a:t>Rotasyonel melezleme</a:t>
            </a:r>
            <a:r>
              <a:rPr lang="tr-TR" altLang="tr-TR" sz="2000" b="1"/>
              <a:t> </a:t>
            </a:r>
            <a:r>
              <a:rPr lang="tr-TR" altLang="tr-TR" sz="2000"/>
              <a:t>iki veya üç ırk arasında yapılabilir. 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000"/>
              <a:t>Rotasyonel melezlemede dişiler sürü içinden karşılanır, babalar başka sürülerden temin edilir.</a:t>
            </a:r>
          </a:p>
        </p:txBody>
      </p:sp>
    </p:spTree>
    <p:extLst>
      <p:ext uri="{BB962C8B-B14F-4D97-AF65-F5344CB8AC3E}">
        <p14:creationId xmlns:p14="http://schemas.microsoft.com/office/powerpoint/2010/main" val="7345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3419475" y="3141663"/>
            <a:ext cx="1965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♂ A x  B ♀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/>
          </a:p>
        </p:txBody>
      </p:sp>
      <p:sp>
        <p:nvSpPr>
          <p:cNvPr id="216067" name="Line 3"/>
          <p:cNvSpPr>
            <a:spLocks noChangeShapeType="1"/>
          </p:cNvSpPr>
          <p:nvPr/>
        </p:nvSpPr>
        <p:spPr bwMode="auto">
          <a:xfrm>
            <a:off x="4140200" y="3500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3492500" y="3933825"/>
            <a:ext cx="168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♂ C x F</a:t>
            </a:r>
            <a:r>
              <a:rPr lang="tr-TR" altLang="tr-TR" sz="2000" b="1" baseline="-25000"/>
              <a:t>1  </a:t>
            </a:r>
            <a:r>
              <a:rPr lang="tr-TR" altLang="tr-TR" sz="2000" b="1"/>
              <a:t>♀ </a:t>
            </a:r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4140200" y="4292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70" name="Text Box 18"/>
          <p:cNvSpPr txBox="1">
            <a:spLocks noChangeArrowheads="1"/>
          </p:cNvSpPr>
          <p:nvPr/>
        </p:nvSpPr>
        <p:spPr bwMode="auto">
          <a:xfrm>
            <a:off x="2987675" y="5734050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Terminal Melezleme</a:t>
            </a:r>
          </a:p>
        </p:txBody>
      </p:sp>
      <p:sp>
        <p:nvSpPr>
          <p:cNvPr id="216071" name="Rectangle 20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>
                <a:solidFill>
                  <a:srgbClr val="FF0000"/>
                </a:solidFill>
              </a:rPr>
              <a:t>Terminal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Melezleme</a:t>
            </a:r>
            <a:endParaRPr lang="tr-TR" altLang="tr-TR" sz="2000" dirty="0">
              <a:solidFill>
                <a:srgbClr val="FF00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tr-TR" altLang="tr-TR" sz="2000" dirty="0"/>
              <a:t>A ve B ırkları çiftleştirilir.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tr-TR" altLang="tr-TR" sz="2000" dirty="0" err="1">
                <a:solidFill>
                  <a:srgbClr val="9900FF"/>
                </a:solidFill>
              </a:rPr>
              <a:t>Fı</a:t>
            </a:r>
            <a:r>
              <a:rPr lang="tr-TR" altLang="tr-TR" sz="2000" dirty="0">
                <a:solidFill>
                  <a:srgbClr val="9900FF"/>
                </a:solidFill>
              </a:rPr>
              <a:t> dişilere C ırkının boğası verilir.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tr-TR" altLang="tr-TR" sz="2000" dirty="0"/>
              <a:t>Elde edilen tüm döller kasaplık olarak pazarlanır.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tr-TR" altLang="tr-TR" sz="2000" dirty="0">
                <a:solidFill>
                  <a:srgbClr val="9900FF"/>
                </a:solidFill>
              </a:rPr>
              <a:t>C ırkı Terminal baba olup yüksek besi performansını ve karkas özelliklerini döllerine aktarabilme kabiliyetindedir.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tr-TR" altLang="tr-TR" sz="2000" dirty="0"/>
              <a:t>A ve B ırklarının inekleri cüsse ve </a:t>
            </a:r>
            <a:r>
              <a:rPr lang="tr-TR" altLang="tr-TR" sz="2000" dirty="0" err="1"/>
              <a:t>maternal</a:t>
            </a:r>
            <a:r>
              <a:rPr lang="tr-TR" altLang="tr-TR" sz="2000" dirty="0"/>
              <a:t>  yeteneklerine göre seçilir. </a:t>
            </a:r>
          </a:p>
        </p:txBody>
      </p:sp>
      <p:sp>
        <p:nvSpPr>
          <p:cNvPr id="216072" name="Text Box 22"/>
          <p:cNvSpPr txBox="1">
            <a:spLocks noChangeArrowheads="1"/>
          </p:cNvSpPr>
          <p:nvPr/>
        </p:nvSpPr>
        <p:spPr bwMode="auto">
          <a:xfrm>
            <a:off x="3635375" y="4797425"/>
            <a:ext cx="168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 (C F</a:t>
            </a:r>
            <a:r>
              <a:rPr lang="tr-TR" altLang="tr-TR" sz="2000" b="1" baseline="-25000"/>
              <a:t>1</a:t>
            </a:r>
            <a:r>
              <a:rPr lang="tr-TR" altLang="tr-TR" sz="2000" b="1"/>
              <a:t>)</a:t>
            </a:r>
            <a:r>
              <a:rPr lang="tr-TR" altLang="tr-TR" sz="2000" b="1" baseline="-25000"/>
              <a:t>  </a:t>
            </a:r>
            <a:r>
              <a:rPr lang="tr-TR" altLang="tr-TR" sz="2000" b="1"/>
              <a:t>♀ </a:t>
            </a:r>
            <a:r>
              <a:rPr lang="tr-TR" altLang="tr-TR" sz="1800" b="1"/>
              <a:t>♂  </a:t>
            </a:r>
          </a:p>
        </p:txBody>
      </p:sp>
      <p:sp>
        <p:nvSpPr>
          <p:cNvPr id="216073" name="Line 24"/>
          <p:cNvSpPr>
            <a:spLocks noChangeShapeType="1"/>
          </p:cNvSpPr>
          <p:nvPr/>
        </p:nvSpPr>
        <p:spPr bwMode="auto">
          <a:xfrm>
            <a:off x="5076825" y="50847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74" name="Text Box 27"/>
          <p:cNvSpPr txBox="1">
            <a:spLocks noChangeArrowheads="1"/>
          </p:cNvSpPr>
          <p:nvPr/>
        </p:nvSpPr>
        <p:spPr bwMode="auto">
          <a:xfrm>
            <a:off x="6156325" y="4868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/>
          </a:p>
        </p:txBody>
      </p:sp>
      <p:sp>
        <p:nvSpPr>
          <p:cNvPr id="216075" name="Text Box 28"/>
          <p:cNvSpPr txBox="1">
            <a:spLocks noChangeArrowheads="1"/>
          </p:cNvSpPr>
          <p:nvPr/>
        </p:nvSpPr>
        <p:spPr bwMode="auto">
          <a:xfrm>
            <a:off x="5580063" y="4843463"/>
            <a:ext cx="248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</a:rPr>
              <a:t>Kullanma melezleri</a:t>
            </a:r>
          </a:p>
        </p:txBody>
      </p:sp>
      <p:sp>
        <p:nvSpPr>
          <p:cNvPr id="216076" name="11 Metin kutusu"/>
          <p:cNvSpPr txBox="1">
            <a:spLocks noChangeArrowheads="1"/>
          </p:cNvSpPr>
          <p:nvPr/>
        </p:nvSpPr>
        <p:spPr bwMode="auto">
          <a:xfrm>
            <a:off x="4859338" y="4005263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/>
              <a:t>(Dölverimi Yüksek)</a:t>
            </a:r>
          </a:p>
        </p:txBody>
      </p:sp>
      <p:sp>
        <p:nvSpPr>
          <p:cNvPr id="216077" name="12 Metin kutusu"/>
          <p:cNvSpPr txBox="1">
            <a:spLocks noChangeArrowheads="1"/>
          </p:cNvSpPr>
          <p:nvPr/>
        </p:nvSpPr>
        <p:spPr bwMode="auto">
          <a:xfrm>
            <a:off x="684213" y="4005263"/>
            <a:ext cx="287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/>
              <a:t>(Besi perf. ve karkas özellikleri iyi)</a:t>
            </a:r>
          </a:p>
        </p:txBody>
      </p:sp>
    </p:spTree>
    <p:extLst>
      <p:ext uri="{BB962C8B-B14F-4D97-AF65-F5344CB8AC3E}">
        <p14:creationId xmlns:p14="http://schemas.microsoft.com/office/powerpoint/2010/main" val="42374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smtClean="0"/>
              <a:t>	</a:t>
            </a:r>
            <a:r>
              <a:rPr lang="tr-TR" altLang="tr-TR" sz="3200" b="1" smtClean="0">
                <a:solidFill>
                  <a:schemeClr val="hlink"/>
                </a:solidFill>
              </a:rPr>
              <a:t>Sütçü Sığırlardan Et Üretimi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Sütçü ırklar ağırlıklı olarak süt verimleri için yetiştirilirler.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Jersey gibi küçük yapılı sütçü ırkların erkek buzağılarından et üretimi yapılamamaktadır.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altLang="tr-TR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Düve ihtiyacı olmadığında ve et üretimi açığı olduğunda sığırcılık işletmelerinde et üretimini artırmak hedeflenebilir.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Bu amaçla Etçi ırkların Jersey ve </a:t>
            </a:r>
            <a:r>
              <a:rPr lang="tr-TR" altLang="tr-TR" sz="2000" dirty="0" err="1" smtClean="0"/>
              <a:t>Holştayn</a:t>
            </a:r>
            <a:r>
              <a:rPr lang="tr-TR" altLang="tr-TR" sz="2000" dirty="0" smtClean="0"/>
              <a:t> gibi sütçü ırklarla kullanma melezlemesi amacıyla birleştirilmeleri söz konusudur.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Etçi ırkların büyüme ve gelişmeleri, et verimleri ve et kaliteleri çok iyidir.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Bu amaçla İngiltere, İrlanda başta olmak üzere bazı Avrupa ülkelerinde sütçü ırkların % 20 kadarı etçi ırklarla tohumlanmaktadır.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Bu melezlemelerde </a:t>
            </a:r>
            <a:r>
              <a:rPr lang="tr-TR" altLang="tr-TR" sz="2000" dirty="0" err="1" smtClean="0">
                <a:solidFill>
                  <a:srgbClr val="FF0000"/>
                </a:solidFill>
              </a:rPr>
              <a:t>heterozisden</a:t>
            </a:r>
            <a:r>
              <a:rPr lang="tr-TR" altLang="tr-TR" sz="2000" dirty="0" smtClean="0">
                <a:solidFill>
                  <a:srgbClr val="FF0000"/>
                </a:solidFill>
              </a:rPr>
              <a:t> en yüksek düzeyde yararlanmak</a:t>
            </a:r>
            <a:r>
              <a:rPr lang="tr-TR" altLang="tr-TR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tr-TR" altLang="tr-TR" sz="2000" dirty="0" smtClean="0">
                <a:solidFill>
                  <a:srgbClr val="FF0000"/>
                </a:solidFill>
              </a:rPr>
              <a:t>amaçlanmaktadır.</a:t>
            </a:r>
            <a:r>
              <a:rPr lang="tr-TR" altLang="tr-TR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36420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2800" b="1" smtClean="0">
                <a:solidFill>
                  <a:schemeClr val="hlink"/>
                </a:solidFill>
              </a:rPr>
              <a:t>Sütçü Irkların Etçi Irklarla Melezlenmesi Çalışmaları</a:t>
            </a:r>
            <a:br>
              <a:rPr lang="tr-TR" altLang="tr-TR" sz="2800" b="1" smtClean="0">
                <a:solidFill>
                  <a:schemeClr val="hlink"/>
                </a:solidFill>
              </a:rPr>
            </a:br>
            <a:endParaRPr lang="tr-TR" altLang="tr-TR" sz="2800" b="1" smtClean="0">
              <a:solidFill>
                <a:schemeClr val="hlink"/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İri yapılı sütçü ırklara iri yapılı etçi ırk boğaların verilmesi tavsiye edilmektedir.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Yapılan çalışmalarda baba ırkı olarak etçi ırklardan Angus, Hereford, Şarole, Limosin, Blonde d’Aquitaine, Belçika Mavisi, Piedmont, Chianina, Brangus ve Simental ırkları kullanılmıştır.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Bu melezlemelerde genel olarak;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FF0000"/>
                </a:solidFill>
              </a:rPr>
              <a:t>	Gebelik süresi uzamakta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FF0000"/>
                </a:solidFill>
              </a:rPr>
              <a:t>	Doğum güçlüğü artmakta, 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FF0000"/>
                </a:solidFill>
              </a:rPr>
              <a:t>	Buzağı ölümleri artmakta, 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FF0000"/>
                </a:solidFill>
              </a:rPr>
              <a:t>	Doğum ağırlığı yükselmekte, 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FF0000"/>
                </a:solidFill>
              </a:rPr>
              <a:t>	Yemden yararlanma artmakta, 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FF0000"/>
                </a:solidFill>
              </a:rPr>
              <a:t>	Günlük ağırlık artışı yükselmekte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FF0000"/>
                </a:solidFill>
              </a:rPr>
              <a:t>	Et kalite puanı artmaktadır. </a:t>
            </a:r>
          </a:p>
          <a:p>
            <a:pPr lvl="3" eaLnBrk="1" hangingPunct="1">
              <a:lnSpc>
                <a:spcPct val="80000"/>
              </a:lnSpc>
              <a:buFontTx/>
              <a:buNone/>
            </a:pPr>
            <a:endParaRPr lang="tr-TR" altLang="tr-TR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/>
              <a:t>Doğum güçlükleri, uygun boğa ve birden fazla doğum yapmış ineklerin seçilmesi durumunda en aza indirilebilmektedir.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FF0000"/>
                </a:solidFill>
              </a:rPr>
              <a:t>Güç doğumların, ineklerde süt ve döl verimini düşürdüğünde göz ardı edilmemelidir.</a:t>
            </a:r>
          </a:p>
        </p:txBody>
      </p:sp>
    </p:spTree>
    <p:extLst>
      <p:ext uri="{BB962C8B-B14F-4D97-AF65-F5344CB8AC3E}">
        <p14:creationId xmlns:p14="http://schemas.microsoft.com/office/powerpoint/2010/main" val="17853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FF0000"/>
                </a:solidFill>
              </a:rPr>
              <a:t>Fransa’ da yapılan bir çalışmada </a:t>
            </a:r>
            <a:r>
              <a:rPr lang="tr-TR" altLang="tr-TR" sz="2000" dirty="0" err="1" smtClean="0">
                <a:solidFill>
                  <a:srgbClr val="FF0000"/>
                </a:solidFill>
              </a:rPr>
              <a:t>Holştayn</a:t>
            </a:r>
            <a:r>
              <a:rPr lang="tr-TR" altLang="tr-TR" sz="2000" dirty="0" smtClean="0">
                <a:solidFill>
                  <a:srgbClr val="FF0000"/>
                </a:solidFill>
              </a:rPr>
              <a:t> inekler değişik etçi ırk boğalarla tohumlanmışlardır.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000" dirty="0" smtClean="0"/>
              <a:t>Tablo- Boğa </a:t>
            </a:r>
            <a:r>
              <a:rPr lang="tr-TR" altLang="tr-TR" sz="2000" dirty="0" err="1" smtClean="0"/>
              <a:t>genotiplerine</a:t>
            </a:r>
            <a:r>
              <a:rPr lang="tr-TR" altLang="tr-TR" sz="2000" dirty="0" smtClean="0"/>
              <a:t> göre 16 aylık yaşta kesilen melez tosunların bazı                        	özelliklerde </a:t>
            </a:r>
            <a:r>
              <a:rPr lang="tr-TR" altLang="tr-TR" sz="2000" dirty="0" err="1" smtClean="0"/>
              <a:t>Holştaynlara</a:t>
            </a:r>
            <a:r>
              <a:rPr lang="tr-TR" altLang="tr-TR" sz="2000" dirty="0" smtClean="0"/>
              <a:t> göre değişimi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1800" dirty="0" smtClean="0"/>
          </a:p>
        </p:txBody>
      </p:sp>
      <p:graphicFrame>
        <p:nvGraphicFramePr>
          <p:cNvPr id="110832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42936"/>
              </p:ext>
            </p:extLst>
          </p:nvPr>
        </p:nvGraphicFramePr>
        <p:xfrm>
          <a:off x="-33783" y="1772816"/>
          <a:ext cx="9109075" cy="4229098"/>
        </p:xfrm>
        <a:graphic>
          <a:graphicData uri="http://schemas.openxmlformats.org/drawingml/2006/table">
            <a:tbl>
              <a:tblPr/>
              <a:tblGrid>
                <a:gridCol w="1187450"/>
                <a:gridCol w="1152525"/>
                <a:gridCol w="1368425"/>
                <a:gridCol w="972691"/>
                <a:gridCol w="1152128"/>
                <a:gridCol w="1224136"/>
                <a:gridCol w="648072"/>
                <a:gridCol w="648072"/>
                <a:gridCol w="755576"/>
              </a:tblGrid>
              <a:tr h="1024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Genotip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Doğuma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Yardım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(%)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Güç Doğum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Doğ. Ağ. (kg)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Gebelik Süresi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(gün)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Karkas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Ağırlığı            (kg)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Karkas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Kompozis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Yağ    Et     Kemik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90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 x H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16,3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68,3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14,1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Şar x H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-2,1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+3,0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-0,8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Bel.M x H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-2,5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+3,3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-0,4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Pied x H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-3,5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+4,2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-0,7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A x H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-3,0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+3,7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-0,3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 x H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+1,2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-0,1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Here x H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+0,8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-0,8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-0,5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3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Türkiye’ de Jerseylerden kullanma melezleri elde etmek üzere yapılan melezleme çalışmalarında </a:t>
            </a:r>
            <a:r>
              <a:rPr lang="tr-TR" altLang="tr-TR" sz="2400" dirty="0" err="1" smtClean="0">
                <a:solidFill>
                  <a:schemeClr val="hlink"/>
                </a:solidFill>
              </a:rPr>
              <a:t>Chianina</a:t>
            </a:r>
            <a:r>
              <a:rPr lang="tr-TR" altLang="tr-TR" sz="2400" dirty="0" smtClean="0">
                <a:solidFill>
                  <a:schemeClr val="hlink"/>
                </a:solidFill>
              </a:rPr>
              <a:t>, Belçika Mavisi, </a:t>
            </a:r>
            <a:r>
              <a:rPr lang="tr-TR" altLang="tr-TR" sz="2400" dirty="0" err="1" smtClean="0">
                <a:solidFill>
                  <a:schemeClr val="hlink"/>
                </a:solidFill>
              </a:rPr>
              <a:t>Piedmont</a:t>
            </a:r>
            <a:r>
              <a:rPr lang="tr-TR" altLang="tr-TR" sz="2400" dirty="0" smtClean="0">
                <a:solidFill>
                  <a:schemeClr val="hlink"/>
                </a:solidFill>
              </a:rPr>
              <a:t>, </a:t>
            </a:r>
            <a:r>
              <a:rPr lang="tr-TR" altLang="tr-TR" sz="2400" dirty="0" err="1" smtClean="0">
                <a:solidFill>
                  <a:schemeClr val="hlink"/>
                </a:solidFill>
              </a:rPr>
              <a:t>Şarole</a:t>
            </a:r>
            <a:r>
              <a:rPr lang="tr-TR" altLang="tr-TR" sz="2400" dirty="0" smtClean="0">
                <a:solidFill>
                  <a:schemeClr val="hlink"/>
                </a:solidFill>
              </a:rPr>
              <a:t>, </a:t>
            </a:r>
            <a:r>
              <a:rPr lang="tr-TR" altLang="tr-TR" sz="2400" dirty="0" err="1" smtClean="0">
                <a:solidFill>
                  <a:schemeClr val="hlink"/>
                </a:solidFill>
              </a:rPr>
              <a:t>Brangus</a:t>
            </a:r>
            <a:r>
              <a:rPr lang="tr-TR" altLang="tr-TR" sz="2400" dirty="0" smtClean="0">
                <a:solidFill>
                  <a:schemeClr val="hlink"/>
                </a:solidFill>
              </a:rPr>
              <a:t>, </a:t>
            </a:r>
            <a:r>
              <a:rPr lang="tr-TR" altLang="tr-TR" sz="2400" dirty="0" err="1" smtClean="0">
                <a:solidFill>
                  <a:schemeClr val="hlink"/>
                </a:solidFill>
              </a:rPr>
              <a:t>Limosin</a:t>
            </a:r>
            <a:r>
              <a:rPr lang="tr-TR" altLang="tr-TR" sz="2400" dirty="0" smtClean="0">
                <a:solidFill>
                  <a:schemeClr val="hlink"/>
                </a:solidFill>
              </a:rPr>
              <a:t>, </a:t>
            </a:r>
            <a:r>
              <a:rPr lang="tr-TR" altLang="tr-TR" sz="2400" dirty="0" err="1" smtClean="0">
                <a:solidFill>
                  <a:schemeClr val="hlink"/>
                </a:solidFill>
              </a:rPr>
              <a:t>Simental</a:t>
            </a:r>
            <a:r>
              <a:rPr lang="tr-TR" altLang="tr-TR" sz="2400" dirty="0" smtClean="0"/>
              <a:t> gibi ırkların boğaları kullanılmıştır.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FF0000"/>
                </a:solidFill>
              </a:rPr>
              <a:t>Tüm melezlerde doğum ağırlığı artmış ve buna bağlı olarak yardımlı doğumlar da artmıştır.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Melezlerde günlük ağırlık artışı, karkas randımanı, karkas ağırlığı yükselmiştir.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FF0000"/>
                </a:solidFill>
              </a:rPr>
              <a:t>Melezlerde kemik oranı azalmış ve arka yarı oransal olarak artmıştır.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alt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1658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2087562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600" b="1" smtClean="0">
                <a:solidFill>
                  <a:srgbClr val="FF0000"/>
                </a:solidFill>
              </a:rPr>
              <a:t>Jersey</a:t>
            </a:r>
            <a:r>
              <a:rPr lang="tr-TR" altLang="tr-TR" sz="3600" smtClean="0"/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8748713" cy="3168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Jersey ırkı, İngiltere ile Fransa arasında yer alan ve aynı isimle anılan adadan köken almıştır.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18. yy. sonlarında adaya sığır girişi ve çıkışı sınırlandırılmış ve böylelikle ırkın saflığı korunarak verimleri geliştirilmiştir.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Jersey sığırlarından özellikle </a:t>
            </a:r>
            <a:r>
              <a:rPr lang="tr-TR" altLang="tr-TR" sz="2000" dirty="0" err="1" smtClean="0">
                <a:solidFill>
                  <a:srgbClr val="9900FF"/>
                </a:solidFill>
              </a:rPr>
              <a:t>subtropik</a:t>
            </a:r>
            <a:r>
              <a:rPr lang="tr-TR" altLang="tr-TR" sz="2000" dirty="0" smtClean="0">
                <a:solidFill>
                  <a:srgbClr val="9900FF"/>
                </a:solidFill>
              </a:rPr>
              <a:t> iklime sahip bölgelerde, sıcak ve neme daha dayanıklı sütçü ırklar elde etmek için yararlanılmıştır.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dirty="0" smtClean="0"/>
              <a:t>Türkiye’ de ilk kez 1958 yılında Amerika’dan getirilmiştir.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rgbClr val="9900FF"/>
                </a:solidFill>
              </a:rPr>
              <a:t>Jersey yetiştiriciliği Karadeniz sahil şeridinde yapılmaya başlanmıştır.</a:t>
            </a:r>
          </a:p>
        </p:txBody>
      </p:sp>
      <p:pic>
        <p:nvPicPr>
          <p:cNvPr id="117764" name="Picture 4" descr="JERSEY SÜRÜSÜ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003675"/>
            <a:ext cx="4284662" cy="2854325"/>
          </a:xfrm>
          <a:noFill/>
        </p:spPr>
      </p:pic>
      <p:pic>
        <p:nvPicPr>
          <p:cNvPr id="1177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37798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4" descr="CHİANİNA-JERSEY MELEZ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1214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7" name="Text Box 5"/>
          <p:cNvSpPr txBox="1">
            <a:spLocks noChangeArrowheads="1"/>
          </p:cNvSpPr>
          <p:nvPr/>
        </p:nvSpPr>
        <p:spPr bwMode="auto">
          <a:xfrm>
            <a:off x="2463800" y="5197475"/>
            <a:ext cx="3863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/>
              <a:t>Chianina X Jersey  F1</a:t>
            </a:r>
          </a:p>
        </p:txBody>
      </p:sp>
    </p:spTree>
    <p:extLst>
      <p:ext uri="{BB962C8B-B14F-4D97-AF65-F5344CB8AC3E}">
        <p14:creationId xmlns:p14="http://schemas.microsoft.com/office/powerpoint/2010/main" val="38634625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4" descr="LİMOSİN-JERS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06500"/>
            <a:ext cx="64801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Text Box 5"/>
          <p:cNvSpPr txBox="1">
            <a:spLocks noChangeArrowheads="1"/>
          </p:cNvSpPr>
          <p:nvPr/>
        </p:nvSpPr>
        <p:spPr bwMode="auto">
          <a:xfrm>
            <a:off x="2700338" y="5734050"/>
            <a:ext cx="3625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/>
              <a:t>Limosin X Jersey F1</a:t>
            </a:r>
          </a:p>
        </p:txBody>
      </p:sp>
    </p:spTree>
    <p:extLst>
      <p:ext uri="{BB962C8B-B14F-4D97-AF65-F5344CB8AC3E}">
        <p14:creationId xmlns:p14="http://schemas.microsoft.com/office/powerpoint/2010/main" val="8599119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4" descr="SİMENTAL-JERSEY(15AY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6048375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5" name="Text Box 5"/>
          <p:cNvSpPr txBox="1">
            <a:spLocks noChangeArrowheads="1"/>
          </p:cNvSpPr>
          <p:nvPr/>
        </p:nvSpPr>
        <p:spPr bwMode="auto">
          <a:xfrm>
            <a:off x="2463800" y="5197475"/>
            <a:ext cx="3744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/>
              <a:t>Simental X Jersey F1</a:t>
            </a:r>
          </a:p>
        </p:txBody>
      </p:sp>
    </p:spTree>
    <p:extLst>
      <p:ext uri="{BB962C8B-B14F-4D97-AF65-F5344CB8AC3E}">
        <p14:creationId xmlns:p14="http://schemas.microsoft.com/office/powerpoint/2010/main" val="394384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4" descr="BRANGUS-JERSEY(15AY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7675"/>
            <a:ext cx="6624637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9" name="Text Box 5"/>
          <p:cNvSpPr txBox="1">
            <a:spLocks noChangeArrowheads="1"/>
          </p:cNvSpPr>
          <p:nvPr/>
        </p:nvSpPr>
        <p:spPr bwMode="auto">
          <a:xfrm>
            <a:off x="2627313" y="5084763"/>
            <a:ext cx="3706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/>
              <a:t>Brangus X Jersey F1</a:t>
            </a:r>
          </a:p>
        </p:txBody>
      </p:sp>
    </p:spTree>
    <p:extLst>
      <p:ext uri="{BB962C8B-B14F-4D97-AF65-F5344CB8AC3E}">
        <p14:creationId xmlns:p14="http://schemas.microsoft.com/office/powerpoint/2010/main" val="18267849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4" descr="BELÇİKA MAVİSİ-JERSEY (F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67691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3" name="Text Box 5"/>
          <p:cNvSpPr txBox="1">
            <a:spLocks noChangeArrowheads="1"/>
          </p:cNvSpPr>
          <p:nvPr/>
        </p:nvSpPr>
        <p:spPr bwMode="auto">
          <a:xfrm>
            <a:off x="2392363" y="5268913"/>
            <a:ext cx="4697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/>
              <a:t>Belçika Mavisi X Jersey F1</a:t>
            </a:r>
          </a:p>
        </p:txBody>
      </p:sp>
    </p:spTree>
    <p:extLst>
      <p:ext uri="{BB962C8B-B14F-4D97-AF65-F5344CB8AC3E}">
        <p14:creationId xmlns:p14="http://schemas.microsoft.com/office/powerpoint/2010/main" val="31621808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4" descr="BELÇİKA MAVİSİ-JERSEY-ŞA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69850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7" name="Text Box 5"/>
          <p:cNvSpPr txBox="1">
            <a:spLocks noChangeArrowheads="1"/>
          </p:cNvSpPr>
          <p:nvPr/>
        </p:nvSpPr>
        <p:spPr bwMode="auto">
          <a:xfrm>
            <a:off x="1116013" y="5373688"/>
            <a:ext cx="727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/>
              <a:t>Chianina X J F1  /  Jersey  / Belçika Mavisi X J F1</a:t>
            </a:r>
          </a:p>
        </p:txBody>
      </p:sp>
    </p:spTree>
    <p:extLst>
      <p:ext uri="{BB962C8B-B14F-4D97-AF65-F5344CB8AC3E}">
        <p14:creationId xmlns:p14="http://schemas.microsoft.com/office/powerpoint/2010/main" val="123212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9241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600" b="1" dirty="0" smtClean="0">
                <a:solidFill>
                  <a:srgbClr val="FF0000"/>
                </a:solidFill>
              </a:rPr>
              <a:t>Morfolojik  Özellikler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Jersey, küçük yapılı sütçü bir ırktır.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9900FF"/>
                </a:solidFill>
              </a:rPr>
              <a:t>Renk, koyu kızıl sarıdan siyaha yakın koyu kurşuniye kadar değişiklik gösterebilir. Ceylan rengi daha çok görülür.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Beden üzerinde bazen beyaz renk parçaları bulunabilir.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9900FF"/>
                </a:solidFill>
              </a:rPr>
              <a:t>Boğalar daha koyu renklidir.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Bukağılık, </a:t>
            </a:r>
            <a:r>
              <a:rPr lang="tr-TR" altLang="tr-TR" sz="2400" b="1" dirty="0" err="1" smtClean="0"/>
              <a:t>merme</a:t>
            </a:r>
            <a:r>
              <a:rPr lang="tr-TR" altLang="tr-TR" sz="2400" b="1" dirty="0" smtClean="0"/>
              <a:t> ve dil siyahtır.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9900FF"/>
                </a:solidFill>
              </a:rPr>
              <a:t>Burun ve ağız etrafında beyaz bir halka vardır.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altLang="tr-TR" sz="20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tr-TR" altLang="tr-TR" sz="2000" b="1" dirty="0" smtClean="0"/>
          </a:p>
          <a:p>
            <a:pPr eaLnBrk="1" hangingPunct="1">
              <a:lnSpc>
                <a:spcPct val="80000"/>
              </a:lnSpc>
            </a:pPr>
            <a:endParaRPr lang="tr-TR" altLang="tr-TR" sz="1600" dirty="0" smtClean="0"/>
          </a:p>
        </p:txBody>
      </p:sp>
      <p:pic>
        <p:nvPicPr>
          <p:cNvPr id="1198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888"/>
            <a:ext cx="4427538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6" descr="jersey boğa(karaköy)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438525"/>
            <a:ext cx="4716462" cy="3419475"/>
          </a:xfrm>
          <a:noFill/>
        </p:spPr>
      </p:pic>
    </p:spTree>
    <p:extLst>
      <p:ext uri="{BB962C8B-B14F-4D97-AF65-F5344CB8AC3E}">
        <p14:creationId xmlns:p14="http://schemas.microsoft.com/office/powerpoint/2010/main" val="28442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708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b="1" smtClean="0"/>
              <a:t>Narin yapılı hayvanlardır.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9900FF"/>
                </a:solidFill>
              </a:rPr>
              <a:t>Baş oldukça zarif yapılı olup burun üstünde hafif bir çukurluk bulunur.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smtClean="0"/>
              <a:t>Gözler dışarıya doğru çıkık ve belirgindir.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9900FF"/>
                </a:solidFill>
              </a:rPr>
              <a:t>Vücut bölümleri birbiriyle uyum içindedir.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smtClean="0"/>
              <a:t>Mükemmel bir meme yapısına sahiptir.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9900FF"/>
                </a:solidFill>
              </a:rPr>
              <a:t>Buzağılarda doğum ağırlığı 25 kg kadardır.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b="1" smtClean="0"/>
              <a:t>Ergin ineklerde canlı ağırlık 350-400 kg, boğalarda 700 kg kadardır.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smtClean="0">
                <a:solidFill>
                  <a:srgbClr val="9900FF"/>
                </a:solidFill>
              </a:rPr>
              <a:t>Cidago Yüksekliği Ergin ineklerde 120 cm’ dir.</a:t>
            </a:r>
          </a:p>
        </p:txBody>
      </p:sp>
      <p:pic>
        <p:nvPicPr>
          <p:cNvPr id="121859" name="Picture 4" descr="JERSEY(YERLİ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33638"/>
            <a:ext cx="6011863" cy="4424362"/>
          </a:xfrm>
          <a:noFill/>
        </p:spPr>
      </p:pic>
    </p:spTree>
    <p:extLst>
      <p:ext uri="{BB962C8B-B14F-4D97-AF65-F5344CB8AC3E}">
        <p14:creationId xmlns:p14="http://schemas.microsoft.com/office/powerpoint/2010/main" val="28352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85293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Fizyolojik  Özellikler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Jersey ırkı erken gelişen bir ırktır.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9900FF"/>
                </a:solidFill>
              </a:rPr>
              <a:t>İki yaşında doğum yapar ve süt vermeye başlar.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Buzağılarda büyüme hızı oldukça yavaştır.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9900FF"/>
                </a:solidFill>
              </a:rPr>
              <a:t>Buzağılar hayatın ilk dönemlerinde zayıf ve dayanıksız olurlar.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Erkek buzağıların ve danaların besiye uygun olmaması ırkın en olumsuz yönüdür.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>
                <a:solidFill>
                  <a:srgbClr val="9900FF"/>
                </a:solidFill>
              </a:rPr>
              <a:t>Hassas ve çabuk sinirlenebilen hayvanlardır. </a:t>
            </a:r>
          </a:p>
        </p:txBody>
      </p:sp>
      <p:pic>
        <p:nvPicPr>
          <p:cNvPr id="123907" name="Picture 4" descr="JERSEY(İTHAL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855776"/>
            <a:ext cx="6012160" cy="3975029"/>
          </a:xfrm>
          <a:noFill/>
        </p:spPr>
      </p:pic>
    </p:spTree>
    <p:extLst>
      <p:ext uri="{BB962C8B-B14F-4D97-AF65-F5344CB8AC3E}">
        <p14:creationId xmlns:p14="http://schemas.microsoft.com/office/powerpoint/2010/main" val="11331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3567</Words>
  <Application>Microsoft Office PowerPoint</Application>
  <PresentationFormat>Ekran Gösterisi (4:3)</PresentationFormat>
  <Paragraphs>584</Paragraphs>
  <Slides>65</Slides>
  <Notes>48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73" baseType="lpstr">
      <vt:lpstr>Albertus</vt:lpstr>
      <vt:lpstr>Arial</vt:lpstr>
      <vt:lpstr>Calibri</vt:lpstr>
      <vt:lpstr>Times New Roman</vt:lpstr>
      <vt:lpstr>Verdana</vt:lpstr>
      <vt:lpstr>Wingdings</vt:lpstr>
      <vt:lpstr>Ofis Teması</vt:lpstr>
      <vt:lpstr>Clip</vt:lpstr>
      <vt:lpstr>KÜLTÜR  SIĞIR  IRKLARI</vt:lpstr>
      <vt:lpstr>Sütçü  Irklar</vt:lpstr>
      <vt:lpstr>Siyah – Alaca</vt:lpstr>
      <vt:lpstr>PowerPoint Sunusu</vt:lpstr>
      <vt:lpstr>PowerPoint Sunusu</vt:lpstr>
      <vt:lpstr>Jersey </vt:lpstr>
      <vt:lpstr>PowerPoint Sunusu</vt:lpstr>
      <vt:lpstr>PowerPoint Sunusu</vt:lpstr>
      <vt:lpstr>PowerPoint Sunusu</vt:lpstr>
      <vt:lpstr>PowerPoint Sunusu</vt:lpstr>
      <vt:lpstr>Kırmızı-Alaca</vt:lpstr>
      <vt:lpstr>PowerPoint Sunusu</vt:lpstr>
      <vt:lpstr>PowerPoint Sunusu</vt:lpstr>
      <vt:lpstr>Kombine Irklar</vt:lpstr>
      <vt:lpstr>İsviçre Esmeri</vt:lpstr>
      <vt:lpstr>PowerPoint Sunusu</vt:lpstr>
      <vt:lpstr>PowerPoint Sunusu</vt:lpstr>
      <vt:lpstr>PowerPoint Sunusu</vt:lpstr>
      <vt:lpstr>PowerPoint Sunusu</vt:lpstr>
      <vt:lpstr>PowerPoint Sunusu</vt:lpstr>
      <vt:lpstr>Simental</vt:lpstr>
      <vt:lpstr>PowerPoint Sunusu</vt:lpstr>
      <vt:lpstr>PowerPoint Sunusu</vt:lpstr>
      <vt:lpstr>Morfolojik Özellikleri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ETÇİ IRKLAR</vt:lpstr>
      <vt:lpstr>PowerPoint Sunusu</vt:lpstr>
      <vt:lpstr>PowerPoint Sunusu</vt:lpstr>
      <vt:lpstr>PowerPoint Sunusu</vt:lpstr>
      <vt:lpstr>Angus </vt:lpstr>
      <vt:lpstr>PowerPoint Sunusu</vt:lpstr>
      <vt:lpstr>PowerPoint Sunusu</vt:lpstr>
      <vt:lpstr>Şorthorn </vt:lpstr>
      <vt:lpstr>PowerPoint Sunusu</vt:lpstr>
      <vt:lpstr>PowerPoint Sunusu</vt:lpstr>
      <vt:lpstr>Limosin </vt:lpstr>
      <vt:lpstr>Charolais </vt:lpstr>
      <vt:lpstr>Santa  Gertrudis</vt:lpstr>
      <vt:lpstr>Brangus </vt:lpstr>
      <vt:lpstr>PowerPoint Sunusu</vt:lpstr>
      <vt:lpstr>Belçika Mavisi </vt:lpstr>
      <vt:lpstr>Chianina </vt:lpstr>
      <vt:lpstr>Piedmont</vt:lpstr>
      <vt:lpstr> Highland</vt:lpstr>
      <vt:lpstr>Galloway </vt:lpstr>
      <vt:lpstr>Beefmaster </vt:lpstr>
      <vt:lpstr>Etçi Irkların Melezlemelerde Kullanımı</vt:lpstr>
      <vt:lpstr>PowerPoint Sunusu</vt:lpstr>
      <vt:lpstr>PowerPoint Sunusu</vt:lpstr>
      <vt:lpstr> Sütçü Sığırlardan Et Üretimi</vt:lpstr>
      <vt:lpstr>Sütçü Irkların Etçi Irklarla Melezlenmesi Çalışmaları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KÜLTÜR  SIĞIR  IRKLARI</dc:title>
  <dc:creator>Ceyhan</dc:creator>
  <cp:lastModifiedBy>Hakem</cp:lastModifiedBy>
  <cp:revision>19</cp:revision>
  <dcterms:created xsi:type="dcterms:W3CDTF">2017-11-06T19:34:49Z</dcterms:created>
  <dcterms:modified xsi:type="dcterms:W3CDTF">2017-11-07T10:53:12Z</dcterms:modified>
</cp:coreProperties>
</file>