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607" r:id="rId5"/>
    <p:sldId id="669" r:id="rId6"/>
    <p:sldId id="691" r:id="rId7"/>
    <p:sldId id="692" r:id="rId8"/>
    <p:sldId id="688" r:id="rId9"/>
    <p:sldId id="689" r:id="rId10"/>
    <p:sldId id="690" r:id="rId11"/>
    <p:sldId id="673"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4" d="100"/>
          <a:sy n="84" d="100"/>
        </p:scale>
        <p:origin x="1638" y="5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3453253"/>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3</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İstatistik ve Hukuk Gibi Konularda Edinilmiş Çok Yönlü Kuramsal Bilginin Gerçek Dünyadan Örneklerle Uygulamaya Aktarımı</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buClr>
                <a:srgbClr val="0000CC"/>
              </a:buClr>
            </a:pPr>
            <a:r>
              <a:rPr lang="tr-TR" sz="1600" dirty="0" smtClean="0"/>
              <a:t>Gayrimenkul değerlemede hükümetin idari programında yer alan ist</a:t>
            </a:r>
            <a:r>
              <a:rPr lang="tr-TR" sz="1600" dirty="0" smtClean="0"/>
              <a:t>atistiki ve ekonomik çalışmalar için yöntem olarak hukuk ile birlikte kullanılmaktadır.</a:t>
            </a:r>
            <a:endParaRPr lang="tr-TR" sz="1600" dirty="0"/>
          </a:p>
          <a:p>
            <a:pPr algn="just">
              <a:buClr>
                <a:srgbClr val="0000CC"/>
              </a:buClr>
            </a:pPr>
            <a:endParaRPr lang="tr-TR" sz="1600" dirty="0" smtClean="0"/>
          </a:p>
          <a:p>
            <a:pPr algn="just">
              <a:buClr>
                <a:srgbClr val="0000CC"/>
              </a:buClr>
            </a:pPr>
            <a:endParaRPr lang="tr-TR" sz="1600" dirty="0"/>
          </a:p>
          <a:p>
            <a:pPr algn="just">
              <a:buClr>
                <a:srgbClr val="0000CC"/>
              </a:buClr>
            </a:pPr>
            <a:r>
              <a:rPr lang="tr-TR" sz="1600" dirty="0"/>
              <a:t>Değerlemede kullanılan ölçüte “değerleme yöntemi</a:t>
            </a:r>
            <a:r>
              <a:rPr lang="tr-TR" sz="1600" dirty="0" smtClean="0"/>
              <a:t>” adı </a:t>
            </a:r>
            <a:r>
              <a:rPr lang="tr-TR" sz="1600" dirty="0"/>
              <a:t>verilir. </a:t>
            </a:r>
            <a:r>
              <a:rPr lang="tr-TR" sz="1600" dirty="0"/>
              <a:t>Her bir değer, malın ayrı bir ekonomik yönü ya da amacına karşılık gelir. Değerleme işleminde, önce değerlemenin amacını ortaya koymak ve daha sonra bu amaca uygun bir yol izlemek gerekir. </a:t>
            </a:r>
            <a:r>
              <a:rPr lang="tr-TR" sz="1600" dirty="0"/>
              <a:t>Değerleme için taşınmazların arzı, talebi ve fiyatının ya da pazar koşullarının da tahmini ve analizi gerekli olacaktır. </a:t>
            </a:r>
            <a:endParaRPr lang="tr-TR" sz="2000"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b="1" dirty="0" smtClean="0"/>
          </a:p>
          <a:p>
            <a:pPr marL="0" indent="0" algn="just">
              <a:buClr>
                <a:srgbClr val="0000CC"/>
              </a:buClr>
              <a:buNone/>
            </a:pPr>
            <a:endParaRPr lang="tr-TR" sz="1600" b="1" dirty="0"/>
          </a:p>
          <a:p>
            <a:pPr marL="0" indent="0" algn="just">
              <a:buClr>
                <a:srgbClr val="0000CC"/>
              </a:buClr>
              <a:buNone/>
            </a:pPr>
            <a:endParaRPr lang="tr-TR" sz="1600" b="1" dirty="0" smtClean="0"/>
          </a:p>
          <a:p>
            <a:pPr algn="just">
              <a:buClr>
                <a:srgbClr val="0000CC"/>
              </a:buClr>
            </a:pPr>
            <a:r>
              <a:rPr lang="tr-TR" sz="1600" b="1" dirty="0"/>
              <a:t>İstatistiksel analiz: </a:t>
            </a:r>
            <a:r>
              <a:rPr lang="tr-TR" sz="1600" dirty="0"/>
              <a:t>Emsal mülklerin satış fiyatlarına yapılan düzeltmeleri tanımlamak ve hesaplamak için kullanılan nicel tekniklerdir. Bu teknikler istatistiksel sonuç ile doğrusal ve çoklu regresyon analizlerini içerir. Örneğin, farklı arazi büyüklükleri dikkate alınarak nihai değerin tespitinde düzetme işlemi yapılabilir, ancak yeterli derecede parselde büyüklük düzeltmesi yapılmamış olabilir. Basit bir doğrusal regresyon modeli tahmin ederek değerleme uzmanı farklı arazi büyüklükleri için düzeltme faktörleri serisi geliştirebilir ve elde edilen modelin sonuçlarını; verilerin özellikleri veya sınırlılıkları çerçevesinde taşınmazların yüzölçümleri yönünden düzeltme işleminin rasyonel biçimde yapılması amacı ile kullanabilir. </a:t>
            </a:r>
            <a:endParaRPr lang="tr-TR" sz="1600" dirty="0" smtClean="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47978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b="1" dirty="0" smtClean="0"/>
          </a:p>
          <a:p>
            <a:pPr marL="0" indent="0" algn="just">
              <a:buClr>
                <a:srgbClr val="0000CC"/>
              </a:buClr>
              <a:buNone/>
            </a:pPr>
            <a:endParaRPr lang="tr-TR" sz="1600" b="1" dirty="0"/>
          </a:p>
          <a:p>
            <a:pPr marL="0" indent="0" algn="just">
              <a:buClr>
                <a:srgbClr val="0000CC"/>
              </a:buClr>
              <a:buNone/>
            </a:pPr>
            <a:endParaRPr lang="tr-TR" sz="1600" b="1" dirty="0" smtClean="0"/>
          </a:p>
          <a:p>
            <a:pPr marL="0" indent="0" algn="just">
              <a:buClr>
                <a:srgbClr val="0000CC"/>
              </a:buClr>
              <a:buNone/>
            </a:pPr>
            <a:endParaRPr lang="tr-TR" sz="1600" b="1" dirty="0" smtClean="0"/>
          </a:p>
          <a:p>
            <a:pPr algn="just">
              <a:buClr>
                <a:srgbClr val="0000CC"/>
              </a:buClr>
            </a:pPr>
            <a:r>
              <a:rPr lang="tr-TR" sz="1600" b="1" dirty="0"/>
              <a:t>Mülkiyet, </a:t>
            </a:r>
            <a:r>
              <a:rPr lang="tr-TR" sz="1600" dirty="0"/>
              <a:t>sahiplikle ilgili bütün menfaatler, haklar ve faydaları kapsayan hukuki bir kavramdır. Fiziksel bir kavram olan gayrimenkul ile hukuki bir kavram olan mülkiyet arasında bir ayrım yapmak için mülkiyet hakkı terimi kullanılır. Herhangi bir nitelendirme veya belirleme yapılmadan mülkiyet kavramı, taşınmaz mülkiyet hakkı, kişisel mülkiyet ve diğer mülkiyet hakları bileşiminden doğan mülkiyetleri kapsar. Benzer biçimde taşınmaz üzerindeki mülkiyet hakkı da, bir taşınmaza sahip olmaktan kaynaklanan tüm menfaatleri ve gelirleri kapsar. Taşınmaz mülkiyeti, üzerindeki menfaat ve gelirin bir delili olarak, taşınmaz dışında bir tapu ile kanıtlanmalıdır. Kişisel mülkiyet, taşınmaz dışındaki bütün maddi ve maddi olmayan varlıklar üzerindeki hak ve menfaatleri </a:t>
            </a:r>
            <a:r>
              <a:rPr lang="tr-TR" sz="1600" dirty="0" smtClean="0"/>
              <a:t>kapsar.</a:t>
            </a:r>
          </a:p>
          <a:p>
            <a:pPr algn="just">
              <a:buClr>
                <a:srgbClr val="0000CC"/>
              </a:buClr>
            </a:pPr>
            <a:endParaRPr lang="tr-TR" sz="1600" dirty="0"/>
          </a:p>
          <a:p>
            <a:pPr algn="just">
              <a:buClr>
                <a:srgbClr val="0000CC"/>
              </a:buClr>
            </a:pPr>
            <a:endParaRPr lang="tr-TR" sz="1600"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815996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dirty="0" smtClean="0"/>
          </a:p>
          <a:p>
            <a:pPr algn="just">
              <a:buClr>
                <a:srgbClr val="0000CC"/>
              </a:buClr>
            </a:pPr>
            <a:r>
              <a:rPr lang="tr-TR" sz="1600" b="1" dirty="0"/>
              <a:t>Değerleme yöntemleri; </a:t>
            </a:r>
            <a:endParaRPr lang="tr-TR" sz="1600" b="1" dirty="0" smtClean="0"/>
          </a:p>
          <a:p>
            <a:pPr algn="just">
              <a:buClr>
                <a:srgbClr val="0000CC"/>
              </a:buClr>
            </a:pPr>
            <a:r>
              <a:rPr lang="tr-TR" sz="1600" b="1" dirty="0" smtClean="0"/>
              <a:t>(</a:t>
            </a:r>
            <a:r>
              <a:rPr lang="tr-TR" sz="1600" b="1" dirty="0"/>
              <a:t>i) geleneksel değerleme yöntemleri, </a:t>
            </a:r>
            <a:endParaRPr lang="tr-TR" sz="1600" b="1" dirty="0" smtClean="0"/>
          </a:p>
          <a:p>
            <a:pPr algn="just">
              <a:buClr>
                <a:srgbClr val="0000CC"/>
              </a:buClr>
            </a:pPr>
            <a:r>
              <a:rPr lang="tr-TR" sz="1600" b="1" dirty="0" smtClean="0"/>
              <a:t>(</a:t>
            </a:r>
            <a:r>
              <a:rPr lang="tr-TR" sz="1600" b="1" dirty="0"/>
              <a:t>ii) istatistiksel veya matematiksel değerleme yöntemleri </a:t>
            </a:r>
          </a:p>
          <a:p>
            <a:pPr algn="just">
              <a:buClr>
                <a:srgbClr val="0000CC"/>
              </a:buClr>
            </a:pPr>
            <a:r>
              <a:rPr lang="tr-TR" sz="1600" b="1" dirty="0" smtClean="0"/>
              <a:t>(iii</a:t>
            </a:r>
            <a:r>
              <a:rPr lang="tr-TR" sz="1600" b="1" dirty="0"/>
              <a:t>) modern/ileri değerleme yöntemleri olarak sınıflandırılabilir. </a:t>
            </a:r>
            <a:endParaRPr lang="tr-TR" sz="1600" b="1" dirty="0" smtClean="0"/>
          </a:p>
          <a:p>
            <a:pPr algn="just">
              <a:buClr>
                <a:srgbClr val="0000CC"/>
              </a:buClr>
            </a:pPr>
            <a:endParaRPr lang="tr-TR" sz="1600" dirty="0"/>
          </a:p>
          <a:p>
            <a:pPr algn="just">
              <a:buClr>
                <a:srgbClr val="0000CC"/>
              </a:buClr>
            </a:pPr>
            <a:r>
              <a:rPr lang="tr-TR" sz="1600" dirty="0" smtClean="0"/>
              <a:t>Birçok </a:t>
            </a:r>
            <a:r>
              <a:rPr lang="tr-TR" sz="1600" dirty="0"/>
              <a:t>ülkede değerleme sürecinde; uygulanması ve anlaşılmasının kolaylığı nedeni ile geleneksel değerleme yöntemleri sıklıkla tercih edilmekte ve diğer iki grup yöntem ise daha çok değerleme araştırmalarında kullanılabilmektedir. Hemen her ülkede; piyasa değeri, maliyet yaklaşımı, gelir yaklaşımı ve karma yöntemler olarak sıralanan geleneksel yöntemler uygulamada sıklıkla </a:t>
            </a:r>
            <a:r>
              <a:rPr lang="tr-TR" sz="1600" dirty="0" smtClean="0"/>
              <a:t>kullanılmaktadır (</a:t>
            </a:r>
            <a:r>
              <a:rPr lang="tr-TR" sz="1600" dirty="0" err="1" smtClean="0"/>
              <a:t>Tanrıvermiş</a:t>
            </a:r>
            <a:r>
              <a:rPr lang="tr-TR" sz="1600" dirty="0" smtClean="0"/>
              <a:t> 2006).</a:t>
            </a:r>
            <a:endParaRPr lang="tr-TR" sz="1600"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755626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dirty="0" smtClean="0"/>
          </a:p>
          <a:p>
            <a:pPr algn="just">
              <a:buClr>
                <a:srgbClr val="0000CC"/>
              </a:buClr>
            </a:pPr>
            <a:r>
              <a:rPr lang="tr-TR" sz="1600" dirty="0"/>
              <a:t>Örnek olarak Yusufeli İlçesi’nde seçilmiş mahallelerde arsa vasfındaki taşınmazların değerleri üzerinde etkili olan parametrelerinin analizinde öncelikle regresyon eşitliği kullanılmış olup, eşitlikte arsa değerini etkileyen olası bütün faktörler (yüzölçümü, imar durumu, işlevi, ilçe merkezine uzaklığı, bulunduğu alt yerleşim yerinin nüfus yoğunluğu, altyapı hizmetlerinin varlığı gibi) değişken olarak kullanılarak model tahmini yapılmıştır</a:t>
            </a:r>
            <a:r>
              <a:rPr lang="tr-TR" sz="1600" dirty="0" smtClean="0"/>
              <a:t>.</a:t>
            </a:r>
          </a:p>
          <a:p>
            <a:pPr algn="just">
              <a:buClr>
                <a:srgbClr val="0000CC"/>
              </a:buClr>
            </a:pPr>
            <a:endParaRPr lang="tr-TR" sz="1600" dirty="0"/>
          </a:p>
          <a:p>
            <a:pPr algn="just">
              <a:buClr>
                <a:srgbClr val="0000CC"/>
              </a:buClr>
            </a:pPr>
            <a:r>
              <a:rPr lang="tr-TR" sz="1600" dirty="0" smtClean="0"/>
              <a:t> </a:t>
            </a:r>
            <a:r>
              <a:rPr lang="tr-TR" sz="1600" dirty="0"/>
              <a:t>Regresyon analizinde, bağımlı değişkenle ilişkili olan iki ya da daha fazla sayıda bağımsız değişkene dayalı olarak bağımlı değişkenin tahmini yapılmaktadır. </a:t>
            </a:r>
            <a:r>
              <a:rPr lang="tr-TR" sz="1600" b="1" dirty="0"/>
              <a:t>Çoklu regresyon analizinde </a:t>
            </a:r>
            <a:r>
              <a:rPr lang="tr-TR" sz="1600" b="1" dirty="0" smtClean="0"/>
              <a:t>bağımsız değişkenler </a:t>
            </a:r>
            <a:r>
              <a:rPr lang="tr-TR" sz="1600" b="1" dirty="0"/>
              <a:t>tarafından bağımlı değişkende açıklanan toplam </a:t>
            </a:r>
            <a:r>
              <a:rPr lang="tr-TR" sz="1600" b="1" dirty="0" err="1"/>
              <a:t>varyansın</a:t>
            </a:r>
            <a:r>
              <a:rPr lang="tr-TR" sz="1600" b="1" dirty="0"/>
              <a:t> yorumlanmasına, açıklanan </a:t>
            </a:r>
            <a:r>
              <a:rPr lang="tr-TR" sz="1600" b="1" dirty="0" err="1"/>
              <a:t>varyansın</a:t>
            </a:r>
            <a:r>
              <a:rPr lang="tr-TR" sz="1600" b="1" dirty="0"/>
              <a:t> istatistiksel anlamlılığına, bağımsız değişkenlerin istatistiksel anlamlılığına ve bağımsız değişkenlerle bağımlı değişken </a:t>
            </a:r>
            <a:r>
              <a:rPr lang="tr-TR" sz="1600" dirty="0"/>
              <a:t>arasındaki ilişkinin yönüne ilişkin yorum yapma olanağı vermektedir. </a:t>
            </a: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258401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dirty="0" smtClean="0"/>
          </a:p>
          <a:p>
            <a:pPr algn="just">
              <a:buClr>
                <a:srgbClr val="0000CC"/>
              </a:buClr>
            </a:pPr>
            <a:r>
              <a:rPr lang="tr-TR" sz="1400" dirty="0"/>
              <a:t>Proje geliştirme ve proje değerlemesi alanında yapılmış çalışmalar incelendiğinde, geleneksel yatırım değerleme yaklaşımlarının yeterli olmadığı ve reel opsiyonlar gibi yeni yaklaşımlar ile ekonomik değerleme yaklaşımlarının da mutlaka analizde dikkate alınması gerektiği ortaya çıkmaktadır. Geleneksel yatırım değerleme yaklaşımlarında belirli nakit akış tablosu üzerinde varsayımların yapıldığı görülmektedir. Nakit akışlarına ilişkin verilerin yansız ve göreceli olarak doğru oldukları kabul edilmektedir. Bu varsayımlar gelecekte olacak nakit girdiler olabileceği gibi, inşaat maliyeti, inşaat süresi ve izin süreçleri gibi nakit çıkışları ile de ilgili olabilmektedir</a:t>
            </a:r>
            <a:r>
              <a:rPr lang="tr-TR" sz="1400" dirty="0" smtClean="0"/>
              <a:t>. Yatırımın </a:t>
            </a:r>
            <a:r>
              <a:rPr lang="tr-TR" sz="1400" dirty="0"/>
              <a:t>büyüklüğü ve yaşam ömrü arttıkça doğru ve sağlıklı tahmin yapılması zorlaşmaktadır. Özellikle alışveriş merkezi veya otel gibi işletme odaklı gayrimenkul yatırımları ile ilgili geleceğe yönelik doğru </a:t>
            </a:r>
            <a:r>
              <a:rPr lang="tr-TR" sz="1400" dirty="0" smtClean="0"/>
              <a:t>tahmin yapmak </a:t>
            </a:r>
            <a:r>
              <a:rPr lang="tr-TR" sz="1400" dirty="0"/>
              <a:t>hayati derecede önem taşımaktadır. </a:t>
            </a:r>
            <a:endParaRPr lang="tr-TR" sz="1400" dirty="0" smtClean="0"/>
          </a:p>
          <a:p>
            <a:pPr marL="0" indent="0" algn="just">
              <a:buClr>
                <a:srgbClr val="0000CC"/>
              </a:buClr>
              <a:buNone/>
            </a:pPr>
            <a:endParaRPr lang="tr-TR" sz="1400" dirty="0" smtClean="0"/>
          </a:p>
          <a:p>
            <a:pPr algn="just">
              <a:buClr>
                <a:srgbClr val="0000CC"/>
              </a:buClr>
            </a:pPr>
            <a:r>
              <a:rPr lang="tr-TR" sz="1400" dirty="0" smtClean="0"/>
              <a:t>Birçok </a:t>
            </a:r>
            <a:r>
              <a:rPr lang="tr-TR" sz="1400" dirty="0"/>
              <a:t>yatırımcı, projelerdeki belirsizlikleri kendi sermaye maliyetleri üzerine ekledikleri risk primleri ile dengelemeye çalışmaktadır. Ancak, nakit akışlarını oluşturan her bir hareketin farklı risk düzeylerinin olduğu da bilinmektedir. Risk primlerini her bir veri ve her yıl için ayrı değerlendirmek oldukça karmaşık </a:t>
            </a:r>
            <a:r>
              <a:rPr lang="tr-TR" sz="1400" dirty="0" smtClean="0"/>
              <a:t>hesaplamaların yapılmasını </a:t>
            </a:r>
            <a:r>
              <a:rPr lang="tr-TR" sz="1400" dirty="0"/>
              <a:t>gerektirmekte ve bu yüzden genellikle ihmal edilmektedir. Buna ilave olarak risk primlerinin belirlenmesi de tartışma konusudur. Belirli risk faktörleri birbiri ile etkileşim içindedir. Bu aşamada </a:t>
            </a:r>
            <a:r>
              <a:rPr lang="tr-TR" sz="1400" b="1" dirty="0"/>
              <a:t>istatistiksel yöntemlere </a:t>
            </a:r>
            <a:r>
              <a:rPr lang="tr-TR" sz="1400" dirty="0"/>
              <a:t>ihtiyaç duyulmaktadır. Çoğu yatırım uzmanı bu bilgiye sahip olmaması nedeni ile yatırımlarda risk çoğunlukla en iyi ve en kötü senaryoların belirlenmesi ile giderilmeye </a:t>
            </a:r>
            <a:r>
              <a:rPr lang="tr-TR" sz="1400" dirty="0" smtClean="0"/>
              <a:t>çalışılmaktadır.</a:t>
            </a: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Gayrimenkulde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İstatistik ve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695491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dirty="0"/>
          </a:p>
          <a:p>
            <a:pPr algn="just">
              <a:buClr>
                <a:srgbClr val="0000CC"/>
              </a:buClr>
            </a:pPr>
            <a:r>
              <a:rPr lang="tr-TR" b="1" dirty="0" smtClean="0"/>
              <a:t>Kaynaklar:</a:t>
            </a:r>
          </a:p>
          <a:p>
            <a:pPr algn="just">
              <a:buClr>
                <a:srgbClr val="0000CC"/>
              </a:buClr>
            </a:pPr>
            <a:endParaRPr lang="tr-TR" sz="1600" dirty="0" smtClean="0"/>
          </a:p>
          <a:p>
            <a:pPr algn="just">
              <a:buClr>
                <a:srgbClr val="0000CC"/>
              </a:buClr>
            </a:pPr>
            <a:r>
              <a:rPr lang="tr-TR" sz="1600" dirty="0" smtClean="0"/>
              <a:t>Ayşegül </a:t>
            </a:r>
            <a:r>
              <a:rPr lang="tr-TR" sz="1600" dirty="0"/>
              <a:t>Mengi, Ankara, İmge Yayınevi, 2007, s.11-26</a:t>
            </a:r>
            <a:r>
              <a:rPr lang="tr-TR" sz="1600" dirty="0" smtClean="0"/>
              <a:t>.</a:t>
            </a:r>
          </a:p>
          <a:p>
            <a:pPr algn="just">
              <a:buClr>
                <a:srgbClr val="0000CC"/>
              </a:buClr>
            </a:pPr>
            <a:r>
              <a:rPr lang="tr-TR" sz="1600" dirty="0"/>
              <a:t>Harun </a:t>
            </a:r>
            <a:r>
              <a:rPr lang="tr-TR" sz="1600" dirty="0" err="1"/>
              <a:t>Tanrıvermiş</a:t>
            </a:r>
            <a:r>
              <a:rPr lang="tr-TR" sz="1600" dirty="0"/>
              <a:t>, Gayrimenkul Değerleme Esasları, Lisanslama Sınavları Çalışma Kitapları, Konut Değerleme Sınavı, Gayrimenkul Değerleme Sınavı, 2006, </a:t>
            </a:r>
            <a:r>
              <a:rPr lang="tr-TR" sz="1600" dirty="0" smtClean="0"/>
              <a:t>Ankara</a:t>
            </a:r>
          </a:p>
          <a:p>
            <a:pPr algn="just">
              <a:buClr>
                <a:srgbClr val="0000CC"/>
              </a:buClr>
            </a:pPr>
            <a:r>
              <a:rPr lang="tr-TR" sz="1600" dirty="0"/>
              <a:t>Ruşen Keleş, Kentleşme Politikası, İmge Kitabevi, Ankara, 2002, s.89</a:t>
            </a:r>
            <a:r>
              <a:rPr lang="tr-TR" sz="1600" dirty="0" smtClean="0"/>
              <a:t>.</a:t>
            </a:r>
          </a:p>
          <a:p>
            <a:pPr algn="just">
              <a:buClr>
                <a:srgbClr val="0000CC"/>
              </a:buClr>
            </a:pPr>
            <a:r>
              <a:rPr lang="tr-TR" sz="1600" dirty="0" err="1" smtClean="0"/>
              <a:t>Sabrina</a:t>
            </a:r>
            <a:r>
              <a:rPr lang="tr-TR" sz="1600" dirty="0" smtClean="0"/>
              <a:t> </a:t>
            </a:r>
            <a:r>
              <a:rPr lang="tr-TR" sz="1600" dirty="0" err="1" smtClean="0"/>
              <a:t>Kayıkcı</a:t>
            </a:r>
            <a:r>
              <a:rPr lang="tr-TR" sz="1600" dirty="0" smtClean="0"/>
              <a:t>, </a:t>
            </a:r>
            <a:r>
              <a:rPr lang="tr-TR" sz="1600" dirty="0"/>
              <a:t>‘Türkiye’de Kırsal Alan </a:t>
            </a:r>
            <a:r>
              <a:rPr lang="tr-TR" sz="1600" dirty="0" smtClean="0"/>
              <a:t>Yönetimi’, Ankara Üniversitesi Sosyal Bilimler Enstitüsü, Kamu Yönetimi ve Siyaset Bilimi Anabilim Dalı, Doktora Tezi, 2009, Ankara</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69480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Geliştirme Analizi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386" y="4217891"/>
            <a:ext cx="1964531" cy="1743075"/>
          </a:xfrm>
          <a:prstGeom prst="rect">
            <a:avLst/>
          </a:prstGeom>
        </p:spPr>
      </p:pic>
    </p:spTree>
    <p:extLst>
      <p:ext uri="{BB962C8B-B14F-4D97-AF65-F5344CB8AC3E}">
        <p14:creationId xmlns:p14="http://schemas.microsoft.com/office/powerpoint/2010/main" val="32081405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25869</TotalTime>
  <Words>888</Words>
  <Application>Microsoft Office PowerPoint</Application>
  <PresentationFormat>Ekran Gösterisi (4:3)</PresentationFormat>
  <Paragraphs>79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949</cp:revision>
  <cp:lastPrinted>2016-10-24T07:53:35Z</cp:lastPrinted>
  <dcterms:created xsi:type="dcterms:W3CDTF">2016-09-18T09:35:24Z</dcterms:created>
  <dcterms:modified xsi:type="dcterms:W3CDTF">2020-02-26T10:45:57Z</dcterms:modified>
</cp:coreProperties>
</file>