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1" r:id="rId8"/>
    <p:sldId id="264" r:id="rId9"/>
    <p:sldId id="262" r:id="rId10"/>
    <p:sldId id="263" r:id="rId11"/>
    <p:sldId id="265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6" r:id="rId34"/>
    <p:sldId id="294" r:id="rId35"/>
    <p:sldId id="295" r:id="rId36"/>
    <p:sldId id="297" r:id="rId37"/>
    <p:sldId id="300" r:id="rId38"/>
    <p:sldId id="298" r:id="rId39"/>
    <p:sldId id="299" r:id="rId40"/>
    <p:sldId id="303" r:id="rId41"/>
    <p:sldId id="311" r:id="rId42"/>
    <p:sldId id="304" r:id="rId43"/>
    <p:sldId id="305" r:id="rId44"/>
    <p:sldId id="306" r:id="rId45"/>
    <p:sldId id="301" r:id="rId46"/>
    <p:sldId id="308" r:id="rId47"/>
    <p:sldId id="307" r:id="rId48"/>
    <p:sldId id="302" r:id="rId49"/>
    <p:sldId id="309" r:id="rId50"/>
    <p:sldId id="310" r:id="rId5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6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01036-C512-F946-B901-FA4B498AD33A}" type="doc">
      <dgm:prSet loTypeId="urn:microsoft.com/office/officeart/2009/layout/CircleArrowProcess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E5F62DE-D0DB-154E-87B9-BAA518509410}">
      <dgm:prSet/>
      <dgm:spPr/>
      <dgm:t>
        <a:bodyPr/>
        <a:lstStyle/>
        <a:p>
          <a:pPr rtl="0"/>
          <a:r>
            <a:rPr lang="tr-TR" dirty="0" smtClean="0"/>
            <a:t>Puberte</a:t>
          </a:r>
          <a:endParaRPr lang="en-US" dirty="0"/>
        </a:p>
      </dgm:t>
    </dgm:pt>
    <dgm:pt modelId="{5D8C490E-C3A3-AB49-BBD1-610AA27F214A}" type="parTrans" cxnId="{CC316AE6-F38B-9649-A50B-7EB36B60149A}">
      <dgm:prSet/>
      <dgm:spPr/>
      <dgm:t>
        <a:bodyPr/>
        <a:lstStyle/>
        <a:p>
          <a:endParaRPr lang="en-US"/>
        </a:p>
      </dgm:t>
    </dgm:pt>
    <dgm:pt modelId="{A1A33B29-73A8-EA47-ADA6-70723FE6289C}" type="sibTrans" cxnId="{CC316AE6-F38B-9649-A50B-7EB36B60149A}">
      <dgm:prSet/>
      <dgm:spPr/>
      <dgm:t>
        <a:bodyPr/>
        <a:lstStyle/>
        <a:p>
          <a:endParaRPr lang="en-US"/>
        </a:p>
      </dgm:t>
    </dgm:pt>
    <dgm:pt modelId="{EA3B3240-92C4-084A-8DA3-37AD6A229434}" type="pres">
      <dgm:prSet presAssocID="{2AA01036-C512-F946-B901-FA4B498AD33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93F8D7-03E2-0F41-836E-55C6D8F97D64}" type="pres">
      <dgm:prSet presAssocID="{DE5F62DE-D0DB-154E-87B9-BAA518509410}" presName="Accent1" presStyleCnt="0"/>
      <dgm:spPr/>
      <dgm:t>
        <a:bodyPr/>
        <a:lstStyle/>
        <a:p>
          <a:endParaRPr lang="en-US"/>
        </a:p>
      </dgm:t>
    </dgm:pt>
    <dgm:pt modelId="{16FEB72C-02A1-764F-B0F5-13FA73E71702}" type="pres">
      <dgm:prSet presAssocID="{DE5F62DE-D0DB-154E-87B9-BAA518509410}" presName="Accent" presStyleLbl="node1" presStyleIdx="0" presStyleCnt="1" custScaleX="126966" custScaleY="127270"/>
      <dgm:spPr>
        <a:solidFill>
          <a:schemeClr val="tx1">
            <a:lumMod val="75000"/>
            <a:lumOff val="2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70DD5FE5-C215-DF43-B847-9B06C9A86AC3}" type="pres">
      <dgm:prSet presAssocID="{DE5F62DE-D0DB-154E-87B9-BAA518509410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DE6BD-3910-44AD-AA70-B5C7565D5A62}" type="presOf" srcId="{2AA01036-C512-F946-B901-FA4B498AD33A}" destId="{EA3B3240-92C4-084A-8DA3-37AD6A229434}" srcOrd="0" destOrd="0" presId="urn:microsoft.com/office/officeart/2009/layout/CircleArrowProcess"/>
    <dgm:cxn modelId="{CC316AE6-F38B-9649-A50B-7EB36B60149A}" srcId="{2AA01036-C512-F946-B901-FA4B498AD33A}" destId="{DE5F62DE-D0DB-154E-87B9-BAA518509410}" srcOrd="0" destOrd="0" parTransId="{5D8C490E-C3A3-AB49-BBD1-610AA27F214A}" sibTransId="{A1A33B29-73A8-EA47-ADA6-70723FE6289C}"/>
    <dgm:cxn modelId="{E09F119F-43EC-4CCB-9542-8C40D224DEB7}" type="presOf" srcId="{DE5F62DE-D0DB-154E-87B9-BAA518509410}" destId="{70DD5FE5-C215-DF43-B847-9B06C9A86AC3}" srcOrd="0" destOrd="0" presId="urn:microsoft.com/office/officeart/2009/layout/CircleArrowProcess"/>
    <dgm:cxn modelId="{0111CE42-F7A0-42D7-8249-A6854D50B365}" type="presParOf" srcId="{EA3B3240-92C4-084A-8DA3-37AD6A229434}" destId="{6593F8D7-03E2-0F41-836E-55C6D8F97D64}" srcOrd="0" destOrd="0" presId="urn:microsoft.com/office/officeart/2009/layout/CircleArrowProcess"/>
    <dgm:cxn modelId="{5522B9A6-0BC5-4C8E-A4D8-EE19FB8C9BEF}" type="presParOf" srcId="{6593F8D7-03E2-0F41-836E-55C6D8F97D64}" destId="{16FEB72C-02A1-764F-B0F5-13FA73E71702}" srcOrd="0" destOrd="0" presId="urn:microsoft.com/office/officeart/2009/layout/CircleArrowProcess"/>
    <dgm:cxn modelId="{D774FFCA-3CD8-4628-8A80-4970511B2DDF}" type="presParOf" srcId="{EA3B3240-92C4-084A-8DA3-37AD6A229434}" destId="{70DD5FE5-C215-DF43-B847-9B06C9A86AC3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01036-C512-F946-B901-FA4B498AD33A}" type="doc">
      <dgm:prSet loTypeId="urn:microsoft.com/office/officeart/2009/layout/CircleArrowProcess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E5F62DE-D0DB-154E-87B9-BAA518509410}">
      <dgm:prSet/>
      <dgm:spPr/>
      <dgm:t>
        <a:bodyPr/>
        <a:lstStyle/>
        <a:p>
          <a:pPr rtl="0"/>
          <a:r>
            <a:rPr lang="tr-TR" dirty="0" smtClean="0"/>
            <a:t>Evrim, Kalıtım ve Çevre</a:t>
          </a:r>
          <a:endParaRPr lang="en-US" dirty="0"/>
        </a:p>
      </dgm:t>
    </dgm:pt>
    <dgm:pt modelId="{5D8C490E-C3A3-AB49-BBD1-610AA27F214A}" type="parTrans" cxnId="{CC316AE6-F38B-9649-A50B-7EB36B60149A}">
      <dgm:prSet/>
      <dgm:spPr/>
      <dgm:t>
        <a:bodyPr/>
        <a:lstStyle/>
        <a:p>
          <a:endParaRPr lang="en-US"/>
        </a:p>
      </dgm:t>
    </dgm:pt>
    <dgm:pt modelId="{A1A33B29-73A8-EA47-ADA6-70723FE6289C}" type="sibTrans" cxnId="{CC316AE6-F38B-9649-A50B-7EB36B60149A}">
      <dgm:prSet/>
      <dgm:spPr/>
      <dgm:t>
        <a:bodyPr/>
        <a:lstStyle/>
        <a:p>
          <a:endParaRPr lang="en-US"/>
        </a:p>
      </dgm:t>
    </dgm:pt>
    <dgm:pt modelId="{EA3B3240-92C4-084A-8DA3-37AD6A229434}" type="pres">
      <dgm:prSet presAssocID="{2AA01036-C512-F946-B901-FA4B498AD33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93F8D7-03E2-0F41-836E-55C6D8F97D64}" type="pres">
      <dgm:prSet presAssocID="{DE5F62DE-D0DB-154E-87B9-BAA518509410}" presName="Accent1" presStyleCnt="0"/>
      <dgm:spPr/>
      <dgm:t>
        <a:bodyPr/>
        <a:lstStyle/>
        <a:p>
          <a:endParaRPr lang="en-US"/>
        </a:p>
      </dgm:t>
    </dgm:pt>
    <dgm:pt modelId="{16FEB72C-02A1-764F-B0F5-13FA73E71702}" type="pres">
      <dgm:prSet presAssocID="{DE5F62DE-D0DB-154E-87B9-BAA518509410}" presName="Accent" presStyleLbl="node1" presStyleIdx="0" presStyleCnt="1" custScaleX="126966" custScaleY="127270"/>
      <dgm:spPr>
        <a:solidFill>
          <a:srgbClr val="00B0F0"/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70DD5FE5-C215-DF43-B847-9B06C9A86AC3}" type="pres">
      <dgm:prSet presAssocID="{DE5F62DE-D0DB-154E-87B9-BAA518509410}" presName="Parent1" presStyleLbl="revTx" presStyleIdx="0" presStyleCnt="1" custScaleX="128732" custScaleY="1413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3F3B5A-BA75-424D-9E37-9FDDF636BEFB}" type="presOf" srcId="{2AA01036-C512-F946-B901-FA4B498AD33A}" destId="{EA3B3240-92C4-084A-8DA3-37AD6A229434}" srcOrd="0" destOrd="0" presId="urn:microsoft.com/office/officeart/2009/layout/CircleArrowProcess"/>
    <dgm:cxn modelId="{CC316AE6-F38B-9649-A50B-7EB36B60149A}" srcId="{2AA01036-C512-F946-B901-FA4B498AD33A}" destId="{DE5F62DE-D0DB-154E-87B9-BAA518509410}" srcOrd="0" destOrd="0" parTransId="{5D8C490E-C3A3-AB49-BBD1-610AA27F214A}" sibTransId="{A1A33B29-73A8-EA47-ADA6-70723FE6289C}"/>
    <dgm:cxn modelId="{9FBE13E5-3041-41E2-BAF9-9D6EA9FCC275}" type="presOf" srcId="{DE5F62DE-D0DB-154E-87B9-BAA518509410}" destId="{70DD5FE5-C215-DF43-B847-9B06C9A86AC3}" srcOrd="0" destOrd="0" presId="urn:microsoft.com/office/officeart/2009/layout/CircleArrowProcess"/>
    <dgm:cxn modelId="{3F11E6EE-B93F-4B22-9515-BE265AD1F7F3}" type="presParOf" srcId="{EA3B3240-92C4-084A-8DA3-37AD6A229434}" destId="{6593F8D7-03E2-0F41-836E-55C6D8F97D64}" srcOrd="0" destOrd="0" presId="urn:microsoft.com/office/officeart/2009/layout/CircleArrowProcess"/>
    <dgm:cxn modelId="{A8A09F4B-1BA6-49FC-BDC3-463877A4247B}" type="presParOf" srcId="{6593F8D7-03E2-0F41-836E-55C6D8F97D64}" destId="{16FEB72C-02A1-764F-B0F5-13FA73E71702}" srcOrd="0" destOrd="0" presId="urn:microsoft.com/office/officeart/2009/layout/CircleArrowProcess"/>
    <dgm:cxn modelId="{5AB4F82E-4FA3-47F7-A1AF-507F125F13C9}" type="presParOf" srcId="{EA3B3240-92C4-084A-8DA3-37AD6A229434}" destId="{70DD5FE5-C215-DF43-B847-9B06C9A86AC3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A01036-C512-F946-B901-FA4B498AD33A}" type="doc">
      <dgm:prSet loTypeId="urn:microsoft.com/office/officeart/2009/layout/CircleArrowProcess" loCatId="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E5F62DE-D0DB-154E-87B9-BAA518509410}">
      <dgm:prSet custT="1"/>
      <dgm:spPr/>
      <dgm:t>
        <a:bodyPr/>
        <a:lstStyle/>
        <a:p>
          <a:pPr rtl="0"/>
          <a:r>
            <a:rPr lang="tr-TR" sz="3400" dirty="0" smtClean="0"/>
            <a:t>Sağlık</a:t>
          </a:r>
          <a:endParaRPr lang="en-US" sz="3400" dirty="0"/>
        </a:p>
      </dgm:t>
    </dgm:pt>
    <dgm:pt modelId="{5D8C490E-C3A3-AB49-BBD1-610AA27F214A}" type="parTrans" cxnId="{CC316AE6-F38B-9649-A50B-7EB36B60149A}">
      <dgm:prSet/>
      <dgm:spPr/>
      <dgm:t>
        <a:bodyPr/>
        <a:lstStyle/>
        <a:p>
          <a:endParaRPr lang="en-US"/>
        </a:p>
      </dgm:t>
    </dgm:pt>
    <dgm:pt modelId="{A1A33B29-73A8-EA47-ADA6-70723FE6289C}" type="sibTrans" cxnId="{CC316AE6-F38B-9649-A50B-7EB36B60149A}">
      <dgm:prSet/>
      <dgm:spPr/>
      <dgm:t>
        <a:bodyPr/>
        <a:lstStyle/>
        <a:p>
          <a:endParaRPr lang="en-US"/>
        </a:p>
      </dgm:t>
    </dgm:pt>
    <dgm:pt modelId="{EA3B3240-92C4-084A-8DA3-37AD6A229434}" type="pres">
      <dgm:prSet presAssocID="{2AA01036-C512-F946-B901-FA4B498AD33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93F8D7-03E2-0F41-836E-55C6D8F97D64}" type="pres">
      <dgm:prSet presAssocID="{DE5F62DE-D0DB-154E-87B9-BAA518509410}" presName="Accent1" presStyleCnt="0"/>
      <dgm:spPr/>
      <dgm:t>
        <a:bodyPr/>
        <a:lstStyle/>
        <a:p>
          <a:endParaRPr lang="en-US"/>
        </a:p>
      </dgm:t>
    </dgm:pt>
    <dgm:pt modelId="{16FEB72C-02A1-764F-B0F5-13FA73E71702}" type="pres">
      <dgm:prSet presAssocID="{DE5F62DE-D0DB-154E-87B9-BAA518509410}" presName="Accent" presStyleLbl="node1" presStyleIdx="0" presStyleCnt="1" custScaleX="126966" custScaleY="127270"/>
      <dgm:spPr>
        <a:solidFill>
          <a:schemeClr val="accent6">
            <a:lumMod val="75000"/>
          </a:schemeClr>
        </a:solidFill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endParaRPr lang="en-US"/>
        </a:p>
      </dgm:t>
    </dgm:pt>
    <dgm:pt modelId="{70DD5FE5-C215-DF43-B847-9B06C9A86AC3}" type="pres">
      <dgm:prSet presAssocID="{DE5F62DE-D0DB-154E-87B9-BAA518509410}" presName="Parent1" presStyleLbl="revTx" presStyleIdx="0" presStyleCnt="1" custScaleX="128732" custScaleY="1495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CF4728-45E2-4658-A882-387EB816A619}" type="presOf" srcId="{DE5F62DE-D0DB-154E-87B9-BAA518509410}" destId="{70DD5FE5-C215-DF43-B847-9B06C9A86AC3}" srcOrd="0" destOrd="0" presId="urn:microsoft.com/office/officeart/2009/layout/CircleArrowProcess"/>
    <dgm:cxn modelId="{CC316AE6-F38B-9649-A50B-7EB36B60149A}" srcId="{2AA01036-C512-F946-B901-FA4B498AD33A}" destId="{DE5F62DE-D0DB-154E-87B9-BAA518509410}" srcOrd="0" destOrd="0" parTransId="{5D8C490E-C3A3-AB49-BBD1-610AA27F214A}" sibTransId="{A1A33B29-73A8-EA47-ADA6-70723FE6289C}"/>
    <dgm:cxn modelId="{EF4C7D18-B322-4E02-9D34-B74AF60D465C}" type="presOf" srcId="{2AA01036-C512-F946-B901-FA4B498AD33A}" destId="{EA3B3240-92C4-084A-8DA3-37AD6A229434}" srcOrd="0" destOrd="0" presId="urn:microsoft.com/office/officeart/2009/layout/CircleArrowProcess"/>
    <dgm:cxn modelId="{2232FCAB-8AF9-4225-8F0E-17381EEC377F}" type="presParOf" srcId="{EA3B3240-92C4-084A-8DA3-37AD6A229434}" destId="{6593F8D7-03E2-0F41-836E-55C6D8F97D64}" srcOrd="0" destOrd="0" presId="urn:microsoft.com/office/officeart/2009/layout/CircleArrowProcess"/>
    <dgm:cxn modelId="{97FF01B2-0561-4865-8C6F-91161E84FC32}" type="presParOf" srcId="{6593F8D7-03E2-0F41-836E-55C6D8F97D64}" destId="{16FEB72C-02A1-764F-B0F5-13FA73E71702}" srcOrd="0" destOrd="0" presId="urn:microsoft.com/office/officeart/2009/layout/CircleArrowProcess"/>
    <dgm:cxn modelId="{E7BB0B59-D5B8-4C14-BB79-882BB00D84BA}" type="presParOf" srcId="{EA3B3240-92C4-084A-8DA3-37AD6A229434}" destId="{70DD5FE5-C215-DF43-B847-9B06C9A86AC3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DB113E-0271-D542-B882-231FA3404A9B}" type="doc">
      <dgm:prSet loTypeId="urn:microsoft.com/office/officeart/2005/8/layout/bProcess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06CFB5-B4D5-C345-9908-45430459CC12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tr-TR" dirty="0" smtClean="0"/>
            <a:t>Ergenlik: Sağlıkta Kritik Öneme Sahip Bir Zaman</a:t>
          </a:r>
          <a:endParaRPr lang="en-US" dirty="0"/>
        </a:p>
      </dgm:t>
    </dgm:pt>
    <dgm:pt modelId="{D654D628-BB8C-194B-87BC-01624AE6987C}" type="parTrans" cxnId="{E9390668-A1B4-CD45-8D92-61EABF806144}">
      <dgm:prSet/>
      <dgm:spPr/>
      <dgm:t>
        <a:bodyPr/>
        <a:lstStyle/>
        <a:p>
          <a:endParaRPr lang="en-US"/>
        </a:p>
      </dgm:t>
    </dgm:pt>
    <dgm:pt modelId="{4154FE7D-7F44-2D44-84C5-CB7C3D88EDB3}" type="sibTrans" cxnId="{E9390668-A1B4-CD45-8D92-61EABF806144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81F13462-80A7-8B4B-9080-4E3365F51089}">
      <dgm:prSet/>
      <dgm:spPr>
        <a:solidFill>
          <a:srgbClr val="0070C0"/>
        </a:solidFill>
      </dgm:spPr>
      <dgm:t>
        <a:bodyPr/>
        <a:lstStyle/>
        <a:p>
          <a:pPr rtl="0"/>
          <a:r>
            <a:rPr lang="tr-TR" dirty="0" smtClean="0"/>
            <a:t>Beslenme</a:t>
          </a:r>
          <a:endParaRPr lang="en-US" dirty="0"/>
        </a:p>
      </dgm:t>
    </dgm:pt>
    <dgm:pt modelId="{70119CB5-724B-FC4D-9314-938992E63CD0}" type="parTrans" cxnId="{F95A5681-95D4-3941-8BE2-64E85D332ED1}">
      <dgm:prSet/>
      <dgm:spPr/>
      <dgm:t>
        <a:bodyPr/>
        <a:lstStyle/>
        <a:p>
          <a:endParaRPr lang="en-US"/>
        </a:p>
      </dgm:t>
    </dgm:pt>
    <dgm:pt modelId="{F3EA9168-FB33-EC49-991E-F3E1A5007A2C}" type="sibTrans" cxnId="{F95A5681-95D4-3941-8BE2-64E85D332ED1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18DF3304-7DB9-3547-89CA-C8E9ADB14A5E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tr-TR" dirty="0" smtClean="0"/>
            <a:t>Egzersiz ve Spor</a:t>
          </a:r>
          <a:endParaRPr lang="en-US" dirty="0"/>
        </a:p>
      </dgm:t>
    </dgm:pt>
    <dgm:pt modelId="{C8FEA2B9-E1A7-904C-8301-0374393BD1E7}" type="parTrans" cxnId="{1C969025-88F1-7A40-A322-FD98E1D60BAE}">
      <dgm:prSet/>
      <dgm:spPr/>
      <dgm:t>
        <a:bodyPr/>
        <a:lstStyle/>
        <a:p>
          <a:endParaRPr lang="en-US"/>
        </a:p>
      </dgm:t>
    </dgm:pt>
    <dgm:pt modelId="{38205E9C-C0E6-5F45-AC57-D7BFB1491574}" type="sibTrans" cxnId="{1C969025-88F1-7A40-A322-FD98E1D60BAE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endParaRPr lang="en-US"/>
        </a:p>
      </dgm:t>
    </dgm:pt>
    <dgm:pt modelId="{D7814F35-3D2B-984F-B494-2942FAA1AA6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tr-TR" dirty="0" smtClean="0"/>
            <a:t>Uyku</a:t>
          </a:r>
          <a:endParaRPr lang="en-US" dirty="0"/>
        </a:p>
      </dgm:t>
    </dgm:pt>
    <dgm:pt modelId="{D73C774D-51D9-9846-A760-31C6E7D65798}" type="parTrans" cxnId="{906D8879-A8C0-2541-AB70-6362EAE3CB0B}">
      <dgm:prSet/>
      <dgm:spPr/>
      <dgm:t>
        <a:bodyPr/>
        <a:lstStyle/>
        <a:p>
          <a:endParaRPr lang="en-US"/>
        </a:p>
      </dgm:t>
    </dgm:pt>
    <dgm:pt modelId="{779033DB-8975-DB49-B9AB-498437E46433}" type="sibTrans" cxnId="{906D8879-A8C0-2541-AB70-6362EAE3CB0B}">
      <dgm:prSet/>
      <dgm:spPr/>
      <dgm:t>
        <a:bodyPr/>
        <a:lstStyle/>
        <a:p>
          <a:endParaRPr lang="en-US"/>
        </a:p>
      </dgm:t>
    </dgm:pt>
    <dgm:pt modelId="{5BEC8091-98D9-5F46-AC68-9A9FF9FCC055}" type="pres">
      <dgm:prSet presAssocID="{11DB113E-0271-D542-B882-231FA3404A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F06E6F-B20F-6C4C-9092-1F1FE759F5B8}" type="pres">
      <dgm:prSet presAssocID="{A006CFB5-B4D5-C345-9908-45430459CC1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32CF-5E55-7D40-A729-8E6717E834F5}" type="pres">
      <dgm:prSet presAssocID="{4154FE7D-7F44-2D44-84C5-CB7C3D88EDB3}" presName="sibTrans" presStyleLbl="sibTrans1D1" presStyleIdx="0" presStyleCnt="3"/>
      <dgm:spPr/>
      <dgm:t>
        <a:bodyPr/>
        <a:lstStyle/>
        <a:p>
          <a:endParaRPr lang="en-US"/>
        </a:p>
      </dgm:t>
    </dgm:pt>
    <dgm:pt modelId="{2412D141-60C9-964F-91E5-3E555DCDBEB1}" type="pres">
      <dgm:prSet presAssocID="{4154FE7D-7F44-2D44-84C5-CB7C3D88EDB3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012BA9E0-1893-B547-9953-73F9112399C8}" type="pres">
      <dgm:prSet presAssocID="{81F13462-80A7-8B4B-9080-4E3365F5108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44E4D-CCEA-F447-A4D5-D3253B0030D6}" type="pres">
      <dgm:prSet presAssocID="{F3EA9168-FB33-EC49-991E-F3E1A5007A2C}" presName="sibTrans" presStyleLbl="sibTrans1D1" presStyleIdx="1" presStyleCnt="3"/>
      <dgm:spPr/>
      <dgm:t>
        <a:bodyPr/>
        <a:lstStyle/>
        <a:p>
          <a:endParaRPr lang="en-US"/>
        </a:p>
      </dgm:t>
    </dgm:pt>
    <dgm:pt modelId="{0B781B0E-C56D-E544-AEF6-0744996FF8AF}" type="pres">
      <dgm:prSet presAssocID="{F3EA9168-FB33-EC49-991E-F3E1A5007A2C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24FD5806-C380-1F43-922D-5F18508F66F5}" type="pres">
      <dgm:prSet presAssocID="{18DF3304-7DB9-3547-89CA-C8E9ADB14A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4DE84-0665-5A4C-A98B-3310A174FCB0}" type="pres">
      <dgm:prSet presAssocID="{38205E9C-C0E6-5F45-AC57-D7BFB1491574}" presName="sibTrans" presStyleLbl="sibTrans1D1" presStyleIdx="2" presStyleCnt="3"/>
      <dgm:spPr/>
      <dgm:t>
        <a:bodyPr/>
        <a:lstStyle/>
        <a:p>
          <a:endParaRPr lang="en-US"/>
        </a:p>
      </dgm:t>
    </dgm:pt>
    <dgm:pt modelId="{E66C9046-E0AF-964B-877E-0BD16E440D09}" type="pres">
      <dgm:prSet presAssocID="{38205E9C-C0E6-5F45-AC57-D7BFB1491574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716C5FC9-B2DD-864F-A232-EA9EDC3C5D33}" type="pres">
      <dgm:prSet presAssocID="{D7814F35-3D2B-984F-B494-2942FAA1AA6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5A5681-95D4-3941-8BE2-64E85D332ED1}" srcId="{11DB113E-0271-D542-B882-231FA3404A9B}" destId="{81F13462-80A7-8B4B-9080-4E3365F51089}" srcOrd="1" destOrd="0" parTransId="{70119CB5-724B-FC4D-9314-938992E63CD0}" sibTransId="{F3EA9168-FB33-EC49-991E-F3E1A5007A2C}"/>
    <dgm:cxn modelId="{62279112-F66E-4DD0-A525-C1DA5C58F892}" type="presOf" srcId="{F3EA9168-FB33-EC49-991E-F3E1A5007A2C}" destId="{0B781B0E-C56D-E544-AEF6-0744996FF8AF}" srcOrd="1" destOrd="0" presId="urn:microsoft.com/office/officeart/2005/8/layout/bProcess3"/>
    <dgm:cxn modelId="{E9390668-A1B4-CD45-8D92-61EABF806144}" srcId="{11DB113E-0271-D542-B882-231FA3404A9B}" destId="{A006CFB5-B4D5-C345-9908-45430459CC12}" srcOrd="0" destOrd="0" parTransId="{D654D628-BB8C-194B-87BC-01624AE6987C}" sibTransId="{4154FE7D-7F44-2D44-84C5-CB7C3D88EDB3}"/>
    <dgm:cxn modelId="{2E248444-6FFA-4DE6-A449-4B985CBC0E87}" type="presOf" srcId="{F3EA9168-FB33-EC49-991E-F3E1A5007A2C}" destId="{6C044E4D-CCEA-F447-A4D5-D3253B0030D6}" srcOrd="0" destOrd="0" presId="urn:microsoft.com/office/officeart/2005/8/layout/bProcess3"/>
    <dgm:cxn modelId="{2AB3C3F2-7270-4537-BEA0-126C2631676D}" type="presOf" srcId="{D7814F35-3D2B-984F-B494-2942FAA1AA6B}" destId="{716C5FC9-B2DD-864F-A232-EA9EDC3C5D33}" srcOrd="0" destOrd="0" presId="urn:microsoft.com/office/officeart/2005/8/layout/bProcess3"/>
    <dgm:cxn modelId="{072F74F9-62FF-4335-9826-DEBB59685BF5}" type="presOf" srcId="{38205E9C-C0E6-5F45-AC57-D7BFB1491574}" destId="{E66C9046-E0AF-964B-877E-0BD16E440D09}" srcOrd="1" destOrd="0" presId="urn:microsoft.com/office/officeart/2005/8/layout/bProcess3"/>
    <dgm:cxn modelId="{E25D26D2-87F2-4A86-A657-603698FC88BA}" type="presOf" srcId="{18DF3304-7DB9-3547-89CA-C8E9ADB14A5E}" destId="{24FD5806-C380-1F43-922D-5F18508F66F5}" srcOrd="0" destOrd="0" presId="urn:microsoft.com/office/officeart/2005/8/layout/bProcess3"/>
    <dgm:cxn modelId="{054AD118-8E1B-4661-8C2A-499ADDCF1EAC}" type="presOf" srcId="{81F13462-80A7-8B4B-9080-4E3365F51089}" destId="{012BA9E0-1893-B547-9953-73F9112399C8}" srcOrd="0" destOrd="0" presId="urn:microsoft.com/office/officeart/2005/8/layout/bProcess3"/>
    <dgm:cxn modelId="{906D8879-A8C0-2541-AB70-6362EAE3CB0B}" srcId="{11DB113E-0271-D542-B882-231FA3404A9B}" destId="{D7814F35-3D2B-984F-B494-2942FAA1AA6B}" srcOrd="3" destOrd="0" parTransId="{D73C774D-51D9-9846-A760-31C6E7D65798}" sibTransId="{779033DB-8975-DB49-B9AB-498437E46433}"/>
    <dgm:cxn modelId="{3A63AA8F-F1F7-4756-821E-F6ECA6145279}" type="presOf" srcId="{4154FE7D-7F44-2D44-84C5-CB7C3D88EDB3}" destId="{249D32CF-5E55-7D40-A729-8E6717E834F5}" srcOrd="0" destOrd="0" presId="urn:microsoft.com/office/officeart/2005/8/layout/bProcess3"/>
    <dgm:cxn modelId="{1C969025-88F1-7A40-A322-FD98E1D60BAE}" srcId="{11DB113E-0271-D542-B882-231FA3404A9B}" destId="{18DF3304-7DB9-3547-89CA-C8E9ADB14A5E}" srcOrd="2" destOrd="0" parTransId="{C8FEA2B9-E1A7-904C-8301-0374393BD1E7}" sibTransId="{38205E9C-C0E6-5F45-AC57-D7BFB1491574}"/>
    <dgm:cxn modelId="{3D687DE9-7C0A-40A5-BE20-B1CA565B7E8E}" type="presOf" srcId="{38205E9C-C0E6-5F45-AC57-D7BFB1491574}" destId="{BCA4DE84-0665-5A4C-A98B-3310A174FCB0}" srcOrd="0" destOrd="0" presId="urn:microsoft.com/office/officeart/2005/8/layout/bProcess3"/>
    <dgm:cxn modelId="{BB87A6A7-238E-4CA4-95F8-FEDD495EE2CC}" type="presOf" srcId="{4154FE7D-7F44-2D44-84C5-CB7C3D88EDB3}" destId="{2412D141-60C9-964F-91E5-3E555DCDBEB1}" srcOrd="1" destOrd="0" presId="urn:microsoft.com/office/officeart/2005/8/layout/bProcess3"/>
    <dgm:cxn modelId="{C64BAB4B-806D-4986-B23B-F06614DD256D}" type="presOf" srcId="{11DB113E-0271-D542-B882-231FA3404A9B}" destId="{5BEC8091-98D9-5F46-AC68-9A9FF9FCC055}" srcOrd="0" destOrd="0" presId="urn:microsoft.com/office/officeart/2005/8/layout/bProcess3"/>
    <dgm:cxn modelId="{68882FA5-5AC0-42E8-BCC4-7E882BB2DDCB}" type="presOf" srcId="{A006CFB5-B4D5-C345-9908-45430459CC12}" destId="{F1F06E6F-B20F-6C4C-9092-1F1FE759F5B8}" srcOrd="0" destOrd="0" presId="urn:microsoft.com/office/officeart/2005/8/layout/bProcess3"/>
    <dgm:cxn modelId="{AD26A342-B512-492E-9C34-C0B00EF2C24A}" type="presParOf" srcId="{5BEC8091-98D9-5F46-AC68-9A9FF9FCC055}" destId="{F1F06E6F-B20F-6C4C-9092-1F1FE759F5B8}" srcOrd="0" destOrd="0" presId="urn:microsoft.com/office/officeart/2005/8/layout/bProcess3"/>
    <dgm:cxn modelId="{B0EC0F16-08BD-437B-B3E2-34F24DE842DA}" type="presParOf" srcId="{5BEC8091-98D9-5F46-AC68-9A9FF9FCC055}" destId="{249D32CF-5E55-7D40-A729-8E6717E834F5}" srcOrd="1" destOrd="0" presId="urn:microsoft.com/office/officeart/2005/8/layout/bProcess3"/>
    <dgm:cxn modelId="{8A59D576-B01A-4D59-B75D-630C3B234C61}" type="presParOf" srcId="{249D32CF-5E55-7D40-A729-8E6717E834F5}" destId="{2412D141-60C9-964F-91E5-3E555DCDBEB1}" srcOrd="0" destOrd="0" presId="urn:microsoft.com/office/officeart/2005/8/layout/bProcess3"/>
    <dgm:cxn modelId="{C58B93E9-1D42-4AEB-90F4-9A26855BA81A}" type="presParOf" srcId="{5BEC8091-98D9-5F46-AC68-9A9FF9FCC055}" destId="{012BA9E0-1893-B547-9953-73F9112399C8}" srcOrd="2" destOrd="0" presId="urn:microsoft.com/office/officeart/2005/8/layout/bProcess3"/>
    <dgm:cxn modelId="{0FD7DB8A-5EE1-4692-996A-6D7AD5321CB3}" type="presParOf" srcId="{5BEC8091-98D9-5F46-AC68-9A9FF9FCC055}" destId="{6C044E4D-CCEA-F447-A4D5-D3253B0030D6}" srcOrd="3" destOrd="0" presId="urn:microsoft.com/office/officeart/2005/8/layout/bProcess3"/>
    <dgm:cxn modelId="{AFC7F800-0947-4F9E-A0BA-4C38D2C4B13A}" type="presParOf" srcId="{6C044E4D-CCEA-F447-A4D5-D3253B0030D6}" destId="{0B781B0E-C56D-E544-AEF6-0744996FF8AF}" srcOrd="0" destOrd="0" presId="urn:microsoft.com/office/officeart/2005/8/layout/bProcess3"/>
    <dgm:cxn modelId="{1FD3DAAC-2CC0-4BFE-8F7D-E6D08BDBE9EC}" type="presParOf" srcId="{5BEC8091-98D9-5F46-AC68-9A9FF9FCC055}" destId="{24FD5806-C380-1F43-922D-5F18508F66F5}" srcOrd="4" destOrd="0" presId="urn:microsoft.com/office/officeart/2005/8/layout/bProcess3"/>
    <dgm:cxn modelId="{92DF23BA-6276-4986-86A9-7D1C50EC1924}" type="presParOf" srcId="{5BEC8091-98D9-5F46-AC68-9A9FF9FCC055}" destId="{BCA4DE84-0665-5A4C-A98B-3310A174FCB0}" srcOrd="5" destOrd="0" presId="urn:microsoft.com/office/officeart/2005/8/layout/bProcess3"/>
    <dgm:cxn modelId="{41113FFD-87DB-4E93-94B1-63E6EA806177}" type="presParOf" srcId="{BCA4DE84-0665-5A4C-A98B-3310A174FCB0}" destId="{E66C9046-E0AF-964B-877E-0BD16E440D09}" srcOrd="0" destOrd="0" presId="urn:microsoft.com/office/officeart/2005/8/layout/bProcess3"/>
    <dgm:cxn modelId="{10723670-95DF-4093-9D5D-3C14B963777D}" type="presParOf" srcId="{5BEC8091-98D9-5F46-AC68-9A9FF9FCC055}" destId="{716C5FC9-B2DD-864F-A232-EA9EDC3C5D33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B72C-02A1-764F-B0F5-13FA73E71702}">
      <dsp:nvSpPr>
        <dsp:cNvPr id="0" name=""/>
        <dsp:cNvSpPr/>
      </dsp:nvSpPr>
      <dsp:spPr>
        <a:xfrm>
          <a:off x="432042" y="4"/>
          <a:ext cx="3318531" cy="332721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D5FE5-C215-DF43-B847-9B06C9A86AC3}">
      <dsp:nvSpPr>
        <dsp:cNvPr id="0" name=""/>
        <dsp:cNvSpPr/>
      </dsp:nvSpPr>
      <dsp:spPr>
        <a:xfrm>
          <a:off x="1361650" y="1302840"/>
          <a:ext cx="1458478" cy="729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Puberte</a:t>
          </a:r>
          <a:endParaRPr lang="en-US" sz="3400" kern="1200" dirty="0"/>
        </a:p>
      </dsp:txBody>
      <dsp:txXfrm>
        <a:off x="1361650" y="1302840"/>
        <a:ext cx="1458478" cy="729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B72C-02A1-764F-B0F5-13FA73E71702}">
      <dsp:nvSpPr>
        <dsp:cNvPr id="0" name=""/>
        <dsp:cNvSpPr/>
      </dsp:nvSpPr>
      <dsp:spPr>
        <a:xfrm>
          <a:off x="432042" y="4"/>
          <a:ext cx="3318531" cy="332721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rgbClr val="00B0F0"/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D5FE5-C215-DF43-B847-9B06C9A86AC3}">
      <dsp:nvSpPr>
        <dsp:cNvPr id="0" name=""/>
        <dsp:cNvSpPr/>
      </dsp:nvSpPr>
      <dsp:spPr>
        <a:xfrm>
          <a:off x="1152125" y="1152129"/>
          <a:ext cx="1877528" cy="1030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Evrim, Kalıtım ve Çevre</a:t>
          </a:r>
          <a:endParaRPr lang="en-US" sz="2600" kern="1200" dirty="0"/>
        </a:p>
      </dsp:txBody>
      <dsp:txXfrm>
        <a:off x="1152125" y="1152129"/>
        <a:ext cx="1877528" cy="1030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EB72C-02A1-764F-B0F5-13FA73E71702}">
      <dsp:nvSpPr>
        <dsp:cNvPr id="0" name=""/>
        <dsp:cNvSpPr/>
      </dsp:nvSpPr>
      <dsp:spPr>
        <a:xfrm>
          <a:off x="432042" y="4"/>
          <a:ext cx="3318531" cy="3327217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DD5FE5-C215-DF43-B847-9B06C9A86AC3}">
      <dsp:nvSpPr>
        <dsp:cNvPr id="0" name=""/>
        <dsp:cNvSpPr/>
      </dsp:nvSpPr>
      <dsp:spPr>
        <a:xfrm>
          <a:off x="1152125" y="1122362"/>
          <a:ext cx="1877528" cy="1090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Sağlık</a:t>
          </a:r>
          <a:endParaRPr lang="en-US" sz="3400" kern="1200" dirty="0"/>
        </a:p>
      </dsp:txBody>
      <dsp:txXfrm>
        <a:off x="1152125" y="1122362"/>
        <a:ext cx="1877528" cy="1090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D32CF-5E55-7D40-A729-8E6717E834F5}">
      <dsp:nvSpPr>
        <dsp:cNvPr id="0" name=""/>
        <dsp:cNvSpPr/>
      </dsp:nvSpPr>
      <dsp:spPr>
        <a:xfrm>
          <a:off x="3675771" y="898543"/>
          <a:ext cx="691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1457" y="45720"/>
              </a:lnTo>
            </a:path>
          </a:pathLst>
        </a:custGeom>
        <a:noFill/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3448" y="940653"/>
        <a:ext cx="36102" cy="7220"/>
      </dsp:txXfrm>
    </dsp:sp>
    <dsp:sp modelId="{F1F06E6F-B20F-6C4C-9092-1F1FE759F5B8}">
      <dsp:nvSpPr>
        <dsp:cNvPr id="0" name=""/>
        <dsp:cNvSpPr/>
      </dsp:nvSpPr>
      <dsp:spPr>
        <a:xfrm>
          <a:off x="538190" y="2449"/>
          <a:ext cx="3139380" cy="1883628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Ergenlik: Sağlıkta Kritik Öneme Sahip Bir Zaman</a:t>
          </a:r>
          <a:endParaRPr lang="en-US" sz="3100" kern="1200" dirty="0"/>
        </a:p>
      </dsp:txBody>
      <dsp:txXfrm>
        <a:off x="538190" y="2449"/>
        <a:ext cx="3139380" cy="1883628"/>
      </dsp:txXfrm>
    </dsp:sp>
    <dsp:sp modelId="{6C044E4D-CCEA-F447-A4D5-D3253B0030D6}">
      <dsp:nvSpPr>
        <dsp:cNvPr id="0" name=""/>
        <dsp:cNvSpPr/>
      </dsp:nvSpPr>
      <dsp:spPr>
        <a:xfrm>
          <a:off x="2107881" y="1884277"/>
          <a:ext cx="3861437" cy="691457"/>
        </a:xfrm>
        <a:custGeom>
          <a:avLst/>
          <a:gdLst/>
          <a:ahLst/>
          <a:cxnLst/>
          <a:rect l="0" t="0" r="0" b="0"/>
          <a:pathLst>
            <a:path>
              <a:moveTo>
                <a:pt x="3861437" y="0"/>
              </a:moveTo>
              <a:lnTo>
                <a:pt x="3861437" y="362828"/>
              </a:lnTo>
              <a:lnTo>
                <a:pt x="0" y="362828"/>
              </a:lnTo>
              <a:lnTo>
                <a:pt x="0" y="691457"/>
              </a:lnTo>
            </a:path>
          </a:pathLst>
        </a:custGeom>
        <a:noFill/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40390" y="2226396"/>
        <a:ext cx="196418" cy="7220"/>
      </dsp:txXfrm>
    </dsp:sp>
    <dsp:sp modelId="{012BA9E0-1893-B547-9953-73F9112399C8}">
      <dsp:nvSpPr>
        <dsp:cNvPr id="0" name=""/>
        <dsp:cNvSpPr/>
      </dsp:nvSpPr>
      <dsp:spPr>
        <a:xfrm>
          <a:off x="4399628" y="2449"/>
          <a:ext cx="3139380" cy="1883628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Beslenme</a:t>
          </a:r>
          <a:endParaRPr lang="en-US" sz="3100" kern="1200" dirty="0"/>
        </a:p>
      </dsp:txBody>
      <dsp:txXfrm>
        <a:off x="4399628" y="2449"/>
        <a:ext cx="3139380" cy="1883628"/>
      </dsp:txXfrm>
    </dsp:sp>
    <dsp:sp modelId="{BCA4DE84-0665-5A4C-A98B-3310A174FCB0}">
      <dsp:nvSpPr>
        <dsp:cNvPr id="0" name=""/>
        <dsp:cNvSpPr/>
      </dsp:nvSpPr>
      <dsp:spPr>
        <a:xfrm>
          <a:off x="3675771" y="3504229"/>
          <a:ext cx="6914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1457" y="45720"/>
              </a:lnTo>
            </a:path>
          </a:pathLst>
        </a:custGeom>
        <a:noFill/>
        <a:ln w="9525" cap="flat" cmpd="sng" algn="ctr">
          <a:solidFill>
            <a:schemeClr val="tx1">
              <a:lumMod val="95000"/>
              <a:lumOff val="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3448" y="3546339"/>
        <a:ext cx="36102" cy="7220"/>
      </dsp:txXfrm>
    </dsp:sp>
    <dsp:sp modelId="{24FD5806-C380-1F43-922D-5F18508F66F5}">
      <dsp:nvSpPr>
        <dsp:cNvPr id="0" name=""/>
        <dsp:cNvSpPr/>
      </dsp:nvSpPr>
      <dsp:spPr>
        <a:xfrm>
          <a:off x="538190" y="2608135"/>
          <a:ext cx="3139380" cy="188362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Egzersiz ve Spor</a:t>
          </a:r>
          <a:endParaRPr lang="en-US" sz="3100" kern="1200" dirty="0"/>
        </a:p>
      </dsp:txBody>
      <dsp:txXfrm>
        <a:off x="538190" y="2608135"/>
        <a:ext cx="3139380" cy="1883628"/>
      </dsp:txXfrm>
    </dsp:sp>
    <dsp:sp modelId="{716C5FC9-B2DD-864F-A232-EA9EDC3C5D33}">
      <dsp:nvSpPr>
        <dsp:cNvPr id="0" name=""/>
        <dsp:cNvSpPr/>
      </dsp:nvSpPr>
      <dsp:spPr>
        <a:xfrm>
          <a:off x="4399628" y="2608135"/>
          <a:ext cx="3139380" cy="188362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Uyku</a:t>
          </a:r>
          <a:endParaRPr lang="en-US" sz="3100" kern="1200" dirty="0"/>
        </a:p>
      </dsp:txBody>
      <dsp:txXfrm>
        <a:off x="4399628" y="2608135"/>
        <a:ext cx="3139380" cy="1883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6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967335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Pubertenin iki fazı, </a:t>
            </a:r>
            <a:r>
              <a:rPr lang="tr-TR" sz="3500" dirty="0" err="1"/>
              <a:t>adrenarş</a:t>
            </a:r>
            <a:r>
              <a:rPr lang="tr-TR" sz="3500" dirty="0"/>
              <a:t> ve </a:t>
            </a:r>
            <a:r>
              <a:rPr lang="tr-TR" sz="3500" dirty="0" err="1"/>
              <a:t>gonadarştır</a:t>
            </a:r>
            <a:r>
              <a:rPr lang="tr-TR" sz="3500" dirty="0"/>
              <a:t>. </a:t>
            </a:r>
            <a:r>
              <a:rPr lang="tr-TR" sz="3500" dirty="0" err="1"/>
              <a:t>Gonadarşın</a:t>
            </a:r>
            <a:r>
              <a:rPr lang="tr-TR" sz="3500" dirty="0"/>
              <a:t> </a:t>
            </a:r>
            <a:r>
              <a:rPr lang="tr-TR" sz="3500" dirty="0" smtClean="0"/>
              <a:t>erkeklerdeki zirvesi </a:t>
            </a:r>
            <a:r>
              <a:rPr lang="tr-TR" sz="3500" dirty="0" err="1"/>
              <a:t>spermarş</a:t>
            </a:r>
            <a:r>
              <a:rPr lang="tr-TR" sz="3500" dirty="0"/>
              <a:t>, kızlardaki </a:t>
            </a:r>
            <a:r>
              <a:rPr lang="tr-TR" sz="3500" dirty="0" err="1"/>
              <a:t>menarştır</a:t>
            </a:r>
            <a:r>
              <a:rPr lang="tr-TR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2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2496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Büyüme Atağı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967335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Pubertal büyümenin başlangıcı kızlarda ortalama 9 yaşında, erkek çocuklarda ise</a:t>
            </a:r>
          </a:p>
          <a:p>
            <a:pPr algn="ctr"/>
            <a:r>
              <a:rPr lang="tr-TR" sz="3500" dirty="0"/>
              <a:t>11 yaşında olur.</a:t>
            </a:r>
          </a:p>
        </p:txBody>
      </p:sp>
    </p:spTree>
    <p:extLst>
      <p:ext uri="{BB962C8B-B14F-4D97-AF65-F5344CB8AC3E}">
        <p14:creationId xmlns:p14="http://schemas.microsoft.com/office/powerpoint/2010/main" val="39172776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3238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Cinsel Olgunlaşma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198455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Cinsel olgunlaşma pubertenin temel özelliğidir. Pubertede bireysel </a:t>
            </a:r>
            <a:r>
              <a:rPr lang="tr-TR" sz="3500" dirty="0" smtClean="0"/>
              <a:t>varyasyonlar yaygındır </a:t>
            </a:r>
            <a:r>
              <a:rPr lang="tr-TR" sz="3500" dirty="0"/>
              <a:t>ve geniş bir yaş aralığında normal olarak kabul edilir.</a:t>
            </a:r>
          </a:p>
        </p:txBody>
      </p:sp>
    </p:spTree>
    <p:extLst>
      <p:ext uri="{BB962C8B-B14F-4D97-AF65-F5344CB8AC3E}">
        <p14:creationId xmlns:p14="http://schemas.microsoft.com/office/powerpoint/2010/main" val="14040386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801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Pubertede Seküler Eğilimler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708920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20. yüzyılda pubertedeki seküler eğilimler, daha erken gelen puberte iledir.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408984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 smtClean="0"/>
              <a:t>Son zamanlarda</a:t>
            </a:r>
            <a:r>
              <a:rPr lang="tr-TR" sz="3500" dirty="0"/>
              <a:t>, daha erken pubertenin sadece fazla kilolu kızlarda oluştuğuna ilişkin</a:t>
            </a:r>
          </a:p>
          <a:p>
            <a:pPr algn="ctr"/>
            <a:r>
              <a:rPr lang="tr-TR" sz="3500" dirty="0"/>
              <a:t>belirtiler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34101490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546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Psikolojik Boyutları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691497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Ergenler bedenlerine ve beden imajlarına artmış ilgi gösterirler.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438513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Daha genç </a:t>
            </a:r>
            <a:r>
              <a:rPr lang="tr-TR" sz="3500" dirty="0" smtClean="0"/>
              <a:t>ergenlerin zihinleri</a:t>
            </a:r>
            <a:r>
              <a:rPr lang="tr-TR" sz="3500" dirty="0"/>
              <a:t>, bu imajlarla, daha ileri yaştaki ergenlerden daha çok meşguldür.</a:t>
            </a:r>
          </a:p>
        </p:txBody>
      </p:sp>
    </p:spTree>
    <p:extLst>
      <p:ext uri="{BB962C8B-B14F-4D97-AF65-F5344CB8AC3E}">
        <p14:creationId xmlns:p14="http://schemas.microsoft.com/office/powerpoint/2010/main" val="17530932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35070" y="1628800"/>
            <a:ext cx="546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Psikolojik Boyutları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449032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Ergenler </a:t>
            </a:r>
            <a:r>
              <a:rPr lang="tr-TR" sz="3500" dirty="0" smtClean="0"/>
              <a:t>ve yüksekokul </a:t>
            </a:r>
            <a:r>
              <a:rPr lang="tr-TR" sz="3500" dirty="0"/>
              <a:t>öğrencileri, giderek daha çok dövme ve vücut pirsingi (beden </a:t>
            </a:r>
            <a:r>
              <a:rPr lang="tr-TR" sz="3500" dirty="0" smtClean="0"/>
              <a:t>sanatı) yaptırmaktadır</a:t>
            </a:r>
            <a:r>
              <a:rPr lang="tr-TR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0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693819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Bazı bilim insanları, beden sanatının bir isyan işareti olduğu ve </a:t>
            </a:r>
            <a:r>
              <a:rPr lang="tr-TR" sz="3500" dirty="0" smtClean="0"/>
              <a:t>risk alma </a:t>
            </a:r>
            <a:r>
              <a:rPr lang="tr-TR" sz="3500" dirty="0"/>
              <a:t>ile bağlantılı olduğu sonucuna varırken, diğerleri beden sanatının isyandan </a:t>
            </a:r>
            <a:r>
              <a:rPr lang="tr-TR" sz="3500" dirty="0" smtClean="0"/>
              <a:t>çok giderek </a:t>
            </a:r>
            <a:r>
              <a:rPr lang="tr-TR" sz="3500" dirty="0"/>
              <a:t>daha fazla kendini ifade etme ve benzersizliği dışa vurmak için </a:t>
            </a:r>
            <a:r>
              <a:rPr lang="tr-TR" sz="3500" dirty="0" smtClean="0"/>
              <a:t>kullanıldığını savundular</a:t>
            </a:r>
            <a:r>
              <a:rPr lang="tr-TR" sz="3500" dirty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5070" y="1628800"/>
            <a:ext cx="546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Psikolojik Boyutları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546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Psikolojik Boyutları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198455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Araştırmacılar, puberte sırasındaki hormonal değişim ile davranış </a:t>
            </a:r>
            <a:r>
              <a:rPr lang="tr-TR" sz="3500" dirty="0" smtClean="0"/>
              <a:t>arasında bağlantılar </a:t>
            </a:r>
            <a:r>
              <a:rPr lang="tr-TR" sz="3500" dirty="0"/>
              <a:t>olduğunu bulmuş olsalar da çevresel etkilerin de dikkate </a:t>
            </a:r>
            <a:r>
              <a:rPr lang="tr-TR" sz="3500" dirty="0" smtClean="0"/>
              <a:t>alınması gerekmektedir</a:t>
            </a:r>
            <a:r>
              <a:rPr lang="tr-TR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25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546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Psikolojik Boyutları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82883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Bazı bilim insanları, gelişim üzerine pubertenin etkilerinin </a:t>
            </a:r>
            <a:r>
              <a:rPr lang="tr-TR" sz="3500" dirty="0" smtClean="0"/>
              <a:t>önceleri öngörüldüğü </a:t>
            </a:r>
            <a:r>
              <a:rPr lang="tr-TR" sz="3500" dirty="0"/>
              <a:t>kadar güçlü olduğu konusunda kuşkuludurlar.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67544" y="4798893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Çoğu erken ve </a:t>
            </a:r>
            <a:r>
              <a:rPr lang="tr-TR" sz="3500" dirty="0" smtClean="0"/>
              <a:t>geç olgunlaşan </a:t>
            </a:r>
            <a:r>
              <a:rPr lang="tr-TR" sz="3500" dirty="0"/>
              <a:t>ergenler pubertenin zorluklarını başarıyla atlatırlar.</a:t>
            </a:r>
          </a:p>
        </p:txBody>
      </p:sp>
    </p:spTree>
    <p:extLst>
      <p:ext uri="{BB962C8B-B14F-4D97-AF65-F5344CB8AC3E}">
        <p14:creationId xmlns:p14="http://schemas.microsoft.com/office/powerpoint/2010/main" val="42697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6401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Etkileri Abartılıyor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mu?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377024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Pubertenin gelişim üzerine önemli etkileri vardır fakat bu etkilerin öneminin tüm bir</a:t>
            </a:r>
          </a:p>
          <a:p>
            <a:pPr algn="ctr"/>
            <a:r>
              <a:rPr lang="tr-TR" sz="3500" dirty="0"/>
              <a:t>yaşam açısından düşünülmesi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74813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üz Bağlayıcı 4"/>
          <p:cNvCxnSpPr/>
          <p:nvPr/>
        </p:nvCxnSpPr>
        <p:spPr>
          <a:xfrm>
            <a:off x="1043608" y="3429000"/>
            <a:ext cx="56166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Dikdörtgen 5"/>
          <p:cNvSpPr/>
          <p:nvPr/>
        </p:nvSpPr>
        <p:spPr>
          <a:xfrm>
            <a:off x="971600" y="2132856"/>
            <a:ext cx="41188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8000" dirty="0" smtClean="0">
                <a:solidFill>
                  <a:schemeClr val="accent2">
                    <a:lumMod val="75000"/>
                  </a:schemeClr>
                </a:solidFill>
              </a:rPr>
              <a:t>BÖLÜM 2</a:t>
            </a:r>
            <a:endParaRPr lang="tr-TR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415022" y="3462808"/>
            <a:ext cx="735079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600" dirty="0" smtClean="0"/>
              <a:t>PUBERTE, SAĞLIK ve</a:t>
            </a:r>
          </a:p>
          <a:p>
            <a:r>
              <a:rPr lang="tr-TR" sz="6600" dirty="0" smtClean="0"/>
              <a:t>BİYOLOJİK TEMELLER</a:t>
            </a:r>
            <a:endParaRPr lang="tr-TR" sz="6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20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24254"/>
              </p:ext>
            </p:extLst>
          </p:nvPr>
        </p:nvGraphicFramePr>
        <p:xfrm>
          <a:off x="714011" y="1628800"/>
          <a:ext cx="8077200" cy="449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</p:spTree>
    <p:extLst>
      <p:ext uri="{BB962C8B-B14F-4D97-AF65-F5344CB8AC3E}">
        <p14:creationId xmlns:p14="http://schemas.microsoft.com/office/powerpoint/2010/main" val="36149490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F06E6F-B20F-6C4C-9092-1F1FE759F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1F06E6F-B20F-6C4C-9092-1F1FE759F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1F06E6F-B20F-6C4C-9092-1F1FE759F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F1F06E6F-B20F-6C4C-9092-1F1FE759F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9D32CF-5E55-7D40-A729-8E6717E8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249D32CF-5E55-7D40-A729-8E6717E8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49D32CF-5E55-7D40-A729-8E6717E8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249D32CF-5E55-7D40-A729-8E6717E83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2BA9E0-1893-B547-9953-73F911239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12BA9E0-1893-B547-9953-73F911239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12BA9E0-1893-B547-9953-73F911239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12BA9E0-1893-B547-9953-73F911239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044E4D-CCEA-F447-A4D5-D3253B00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C044E4D-CCEA-F447-A4D5-D3253B00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C044E4D-CCEA-F447-A4D5-D3253B003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C044E4D-CCEA-F447-A4D5-D3253B003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D5806-C380-1F43-922D-5F18508F6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4FD5806-C380-1F43-922D-5F18508F6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4FD5806-C380-1F43-922D-5F18508F6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24FD5806-C380-1F43-922D-5F18508F6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A4DE84-0665-5A4C-A98B-3310A174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BCA4DE84-0665-5A4C-A98B-3310A174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BCA4DE84-0665-5A4C-A98B-3310A174F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CA4DE84-0665-5A4C-A98B-3310A174F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C5FC9-B2DD-864F-A232-EA9EDC3C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16C5FC9-B2DD-864F-A232-EA9EDC3C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16C5FC9-B2DD-864F-A232-EA9EDC3C5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16C5FC9-B2DD-864F-A232-EA9EDC3C5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Ergenlik: Sağlıkta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Kritik Öneme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Sahip Bir Zaman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521040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Yetişkinlerdeki kötü sağlık alışkanlıkları </a:t>
            </a:r>
            <a:r>
              <a:rPr lang="tr-TR" sz="3500" dirty="0" smtClean="0"/>
              <a:t>ve </a:t>
            </a:r>
            <a:r>
              <a:rPr lang="tr-TR" sz="3500" dirty="0"/>
              <a:t>erken ölümle bağlantılı </a:t>
            </a:r>
            <a:r>
              <a:rPr lang="tr-TR" sz="3500" dirty="0" smtClean="0"/>
              <a:t>davranışların çoğu </a:t>
            </a:r>
            <a:r>
              <a:rPr lang="tr-TR" sz="3500" dirty="0"/>
              <a:t>ergenlik sırasında başlar.</a:t>
            </a:r>
          </a:p>
        </p:txBody>
      </p:sp>
    </p:spTree>
    <p:extLst>
      <p:ext uri="{BB962C8B-B14F-4D97-AF65-F5344CB8AC3E}">
        <p14:creationId xmlns:p14="http://schemas.microsoft.com/office/powerpoint/2010/main" val="3748134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Ergenlik: Sağlıkta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Kritik Öneme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Sahip Bir Zaman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30501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Ergenlikte, düzenli egzersiz gibi sağlıklı </a:t>
            </a:r>
            <a:r>
              <a:rPr lang="tr-TR" sz="3500" dirty="0" smtClean="0"/>
              <a:t>davranış örüntülerine </a:t>
            </a:r>
            <a:r>
              <a:rPr lang="tr-TR" sz="3500" dirty="0"/>
              <a:t>bağlanmak, yetişkinlikte hastalıkların gecikmesine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155408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Ergenlik: Sağlıkta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Kritik Öneme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Sahip Bir Zaman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449032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Önemli bir hedef, ergenlerin sağlığı riske </a:t>
            </a:r>
            <a:r>
              <a:rPr lang="tr-TR" sz="3500" dirty="0" smtClean="0"/>
              <a:t>   atan </a:t>
            </a:r>
            <a:r>
              <a:rPr lang="tr-TR" sz="3500" dirty="0"/>
              <a:t>davranışlarını azaltmak, sağlığı </a:t>
            </a:r>
            <a:r>
              <a:rPr lang="tr-TR" sz="3500" dirty="0" smtClean="0"/>
              <a:t>geliştirici </a:t>
            </a:r>
            <a:r>
              <a:rPr lang="tr-TR" sz="3500" dirty="0"/>
              <a:t>davranışlarını artırmaktır.</a:t>
            </a:r>
          </a:p>
        </p:txBody>
      </p:sp>
    </p:spTree>
    <p:extLst>
      <p:ext uri="{BB962C8B-B14F-4D97-AF65-F5344CB8AC3E}">
        <p14:creationId xmlns:p14="http://schemas.microsoft.com/office/powerpoint/2010/main" val="4240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Ergenlik: Sağlıkta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Kritik Öneme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Sahip Bir Zaman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019886"/>
            <a:ext cx="85689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 smtClean="0"/>
              <a:t>Ergenlerin sağlıklarından </a:t>
            </a:r>
            <a:r>
              <a:rPr lang="tr-TR" sz="3500" dirty="0"/>
              <a:t>ödün verme risklerine karşı, yüksek motivasyonu koruma </a:t>
            </a:r>
            <a:r>
              <a:rPr lang="tr-TR" sz="3500" dirty="0" smtClean="0"/>
              <a:t>stratejileri arasında </a:t>
            </a:r>
            <a:r>
              <a:rPr lang="tr-TR" sz="3500" dirty="0"/>
              <a:t>onların davranışlarını gözlemek ve zarar görecekleri fırsatları </a:t>
            </a:r>
            <a:r>
              <a:rPr lang="tr-TR" sz="3500" dirty="0" smtClean="0"/>
              <a:t>sınırlandırmak yer </a:t>
            </a:r>
            <a:r>
              <a:rPr lang="tr-TR" sz="3500" dirty="0"/>
              <a:t>almaktadır.</a:t>
            </a:r>
          </a:p>
        </p:txBody>
      </p:sp>
    </p:spTree>
    <p:extLst>
      <p:ext uri="{BB962C8B-B14F-4D97-AF65-F5344CB8AC3E}">
        <p14:creationId xmlns:p14="http://schemas.microsoft.com/office/powerpoint/2010/main" val="4240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Ergenlik: Sağlıkta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Kritik Öneme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Sahip Bir Zaman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449032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Beliren yetişkinler ergenlerden daha yüksek ölüm oranına sahip olmakla </a:t>
            </a:r>
            <a:r>
              <a:rPr lang="tr-TR" sz="3500" dirty="0" smtClean="0"/>
              <a:t>birlikte, kronik </a:t>
            </a:r>
            <a:r>
              <a:rPr lang="tr-TR" sz="3500" dirty="0"/>
              <a:t>sağlık sorunları daha azdır.</a:t>
            </a:r>
          </a:p>
        </p:txBody>
      </p:sp>
    </p:spTree>
    <p:extLst>
      <p:ext uri="{BB962C8B-B14F-4D97-AF65-F5344CB8AC3E}">
        <p14:creationId xmlns:p14="http://schemas.microsoft.com/office/powerpoint/2010/main" val="4240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Ergenlik: Sağlıkta 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</a:rPr>
              <a:t>Kritik Öneme </a:t>
            </a:r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Sahip Bir Zaman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30501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Yine de birçok beliren yetişkin, yaşam </a:t>
            </a:r>
            <a:r>
              <a:rPr lang="tr-TR" sz="3500" dirty="0" smtClean="0"/>
              <a:t>tarzlarının ilerideki </a:t>
            </a:r>
            <a:r>
              <a:rPr lang="tr-TR" sz="3500" dirty="0"/>
              <a:t>yaşamlarında sağlıklarını nasıl etkileyeceğini düşünmeyi durdurmazlar.</a:t>
            </a:r>
          </a:p>
        </p:txBody>
      </p:sp>
    </p:spTree>
    <p:extLst>
      <p:ext uri="{BB962C8B-B14F-4D97-AF65-F5344CB8AC3E}">
        <p14:creationId xmlns:p14="http://schemas.microsoft.com/office/powerpoint/2010/main" val="42401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Beslenme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82883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Ergenler için duyulan özel beslenme kaygıları, öğünler arasında yeme, </a:t>
            </a:r>
            <a:r>
              <a:rPr lang="tr-TR" sz="3500" dirty="0" smtClean="0"/>
              <a:t>diyetlerindeki yağ </a:t>
            </a:r>
            <a:r>
              <a:rPr lang="tr-TR" sz="3500" dirty="0"/>
              <a:t>miktarı ve fast-food yiyeceklere olan artmış bağımlılıktır.</a:t>
            </a:r>
          </a:p>
        </p:txBody>
      </p:sp>
    </p:spTree>
    <p:extLst>
      <p:ext uri="{BB962C8B-B14F-4D97-AF65-F5344CB8AC3E}">
        <p14:creationId xmlns:p14="http://schemas.microsoft.com/office/powerpoint/2010/main" val="1509199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Egzersiz ve Spor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161000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Ergenlerin çoğu yeterince egzersiz yapmamaktadır. Düzenli egzersiz yapmaları, </a:t>
            </a:r>
            <a:r>
              <a:rPr lang="tr-TR" sz="3500" dirty="0" smtClean="0"/>
              <a:t>yaklaşık 13 </a:t>
            </a:r>
            <a:r>
              <a:rPr lang="tr-TR" sz="3500" dirty="0"/>
              <a:t>yaşlarında düşmeye başlamaktadır.</a:t>
            </a:r>
          </a:p>
        </p:txBody>
      </p:sp>
    </p:spTree>
    <p:extLst>
      <p:ext uri="{BB962C8B-B14F-4D97-AF65-F5344CB8AC3E}">
        <p14:creationId xmlns:p14="http://schemas.microsoft.com/office/powerpoint/2010/main" val="27429260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Egzersiz ve Spor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30501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Düzenli egzersizin, ergenler için fazla kilolu olma </a:t>
            </a:r>
            <a:r>
              <a:rPr lang="tr-TR" sz="3500" dirty="0" smtClean="0"/>
              <a:t>riskini azaltma </a:t>
            </a:r>
            <a:r>
              <a:rPr lang="tr-TR" sz="3500" dirty="0"/>
              <a:t>ve daha yüksek öz-saygıyı içeren birçok olumlu sonuçları vardır.</a:t>
            </a:r>
          </a:p>
        </p:txBody>
      </p:sp>
    </p:spTree>
    <p:extLst>
      <p:ext uri="{BB962C8B-B14F-4D97-AF65-F5344CB8AC3E}">
        <p14:creationId xmlns:p14="http://schemas.microsoft.com/office/powerpoint/2010/main" val="295136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77251"/>
              </p:ext>
            </p:extLst>
          </p:nvPr>
        </p:nvGraphicFramePr>
        <p:xfrm>
          <a:off x="179512" y="2348880"/>
          <a:ext cx="4182616" cy="33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31000"/>
              </p:ext>
            </p:extLst>
          </p:nvPr>
        </p:nvGraphicFramePr>
        <p:xfrm>
          <a:off x="5076056" y="332656"/>
          <a:ext cx="4182616" cy="33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Content Placeholder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78434"/>
              </p:ext>
            </p:extLst>
          </p:nvPr>
        </p:nvGraphicFramePr>
        <p:xfrm>
          <a:off x="3680194" y="3530773"/>
          <a:ext cx="4182616" cy="3327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Dikdörtgen 6"/>
          <p:cNvSpPr/>
          <p:nvPr/>
        </p:nvSpPr>
        <p:spPr>
          <a:xfrm>
            <a:off x="1331640" y="548680"/>
            <a:ext cx="349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 smtClean="0">
                <a:solidFill>
                  <a:schemeClr val="accent2">
                    <a:lumMod val="75000"/>
                  </a:schemeClr>
                </a:solidFill>
              </a:rPr>
              <a:t>Bölüm Başlıkları</a:t>
            </a:r>
            <a:endParaRPr lang="tr-TR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958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Sağlık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Uyku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967335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Ergenler, çocukluk zamanlarına göre daha geç yatmayı ve daha geç </a:t>
            </a:r>
            <a:r>
              <a:rPr lang="tr-TR" sz="3500" dirty="0" smtClean="0"/>
              <a:t>kalkmayı severler</a:t>
            </a:r>
            <a:r>
              <a:rPr lang="tr-TR" sz="3500" dirty="0"/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4422591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400" dirty="0"/>
              <a:t>Ergenin </a:t>
            </a:r>
            <a:r>
              <a:rPr lang="tr-TR" sz="3400" dirty="0" smtClean="0"/>
              <a:t>uyku örüntüsündeki </a:t>
            </a:r>
            <a:r>
              <a:rPr lang="tr-TR" sz="3400" dirty="0"/>
              <a:t>bu değişikliklerin akademik davranış ve başarıyı ne boyutta </a:t>
            </a:r>
            <a:r>
              <a:rPr lang="tr-TR" sz="3400" dirty="0" smtClean="0"/>
              <a:t>etkileyeceği doğrultusunda </a:t>
            </a:r>
            <a:r>
              <a:rPr lang="tr-TR" sz="3400" dirty="0"/>
              <a:t>ayrı bir kaygı vardır.</a:t>
            </a:r>
          </a:p>
        </p:txBody>
      </p:sp>
    </p:spTree>
    <p:extLst>
      <p:ext uri="{BB962C8B-B14F-4D97-AF65-F5344CB8AC3E}">
        <p14:creationId xmlns:p14="http://schemas.microsoft.com/office/powerpoint/2010/main" val="546198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Evrimsel Bakış Açısı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115994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400" dirty="0"/>
              <a:t>Doğal seleksiyon – hayatta kalmaya ve üremeye en iyi adapte olan </a:t>
            </a:r>
            <a:r>
              <a:rPr lang="tr-TR" sz="3400" dirty="0" smtClean="0"/>
              <a:t>türün bireylerinden</a:t>
            </a:r>
            <a:r>
              <a:rPr lang="tr-TR" sz="3400" dirty="0"/>
              <a:t> </a:t>
            </a:r>
            <a:r>
              <a:rPr lang="tr-TR" sz="3400" dirty="0" smtClean="0"/>
              <a:t>yana </a:t>
            </a:r>
            <a:r>
              <a:rPr lang="tr-TR" sz="3400" dirty="0"/>
              <a:t>olan süreç – evrimsel perspektifin temel bir yönüdür.</a:t>
            </a:r>
          </a:p>
        </p:txBody>
      </p:sp>
    </p:spTree>
    <p:extLst>
      <p:ext uri="{BB962C8B-B14F-4D97-AF65-F5344CB8AC3E}">
        <p14:creationId xmlns:p14="http://schemas.microsoft.com/office/powerpoint/2010/main" val="546198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Evrimsel Bakış Açısı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282883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Evrimsel </a:t>
            </a:r>
            <a:r>
              <a:rPr lang="tr-TR" sz="3500" dirty="0" smtClean="0"/>
              <a:t>psikoloji, adaptasyon</a:t>
            </a:r>
            <a:r>
              <a:rPr lang="tr-TR" sz="3500" dirty="0"/>
              <a:t>, üreme ve “en güçlünün hayatta </a:t>
            </a:r>
            <a:r>
              <a:rPr lang="tr-TR" sz="3500" dirty="0" err="1"/>
              <a:t>kalması”nın</a:t>
            </a:r>
            <a:r>
              <a:rPr lang="tr-TR" sz="3500" dirty="0"/>
              <a:t>, davranışları</a:t>
            </a:r>
          </a:p>
          <a:p>
            <a:pPr algn="ctr"/>
            <a:r>
              <a:rPr lang="tr-TR" sz="3500" dirty="0"/>
              <a:t>açıklamada önemli olduğu görüşüdür.</a:t>
            </a:r>
          </a:p>
        </p:txBody>
      </p:sp>
    </p:spTree>
    <p:extLst>
      <p:ext uri="{BB962C8B-B14F-4D97-AF65-F5344CB8AC3E}">
        <p14:creationId xmlns:p14="http://schemas.microsoft.com/office/powerpoint/2010/main" val="93863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Evrimsel Bakış Açısı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270463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 smtClean="0"/>
              <a:t>Adaptif Davranış</a:t>
            </a:r>
          </a:p>
          <a:p>
            <a:pPr algn="ctr"/>
            <a:r>
              <a:rPr lang="tr-TR" sz="3500" dirty="0" smtClean="0"/>
              <a:t>Bir </a:t>
            </a:r>
            <a:r>
              <a:rPr lang="tr-TR" sz="3500" dirty="0"/>
              <a:t>organizmanın doğal </a:t>
            </a:r>
            <a:r>
              <a:rPr lang="tr-TR" sz="3500" dirty="0" smtClean="0"/>
              <a:t>ortamda hayatta </a:t>
            </a:r>
            <a:r>
              <a:rPr lang="tr-TR" sz="3500" dirty="0"/>
              <a:t>kalmasını destekleyen bir </a:t>
            </a:r>
            <a:r>
              <a:rPr lang="tr-TR" sz="3500" dirty="0" smtClean="0"/>
              <a:t>davranış modifikasyonu</a:t>
            </a:r>
            <a:r>
              <a:rPr lang="tr-TR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32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Evrimsel Bakış Açısı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690336"/>
            <a:ext cx="85689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Evrimsel gelişim psikolojisi, büyük bir beynin</a:t>
            </a:r>
          </a:p>
          <a:p>
            <a:pPr algn="ctr"/>
            <a:r>
              <a:rPr lang="tr-TR" sz="3500" dirty="0"/>
              <a:t>gelişmesi ve insan sosyal topluluklarının karmaşıklığını öğrenmek amacıyla uzamış</a:t>
            </a:r>
          </a:p>
          <a:p>
            <a:pPr algn="ctr"/>
            <a:r>
              <a:rPr lang="tr-TR" sz="3500" dirty="0"/>
              <a:t>“çocukluk” döneminin gerekli olduğu görüşlerini içeren birçok fikirden destek alır.</a:t>
            </a:r>
          </a:p>
        </p:txBody>
      </p:sp>
    </p:spTree>
    <p:extLst>
      <p:ext uri="{BB962C8B-B14F-4D97-AF65-F5344CB8AC3E}">
        <p14:creationId xmlns:p14="http://schemas.microsoft.com/office/powerpoint/2010/main" val="35232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Evrimsel Bakış Açısı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356992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Eleştirmenler, evrimsel perspektifin kültürü yaratan türler olarak insanlara </a:t>
            </a:r>
            <a:r>
              <a:rPr lang="tr-TR" sz="3500" dirty="0" smtClean="0"/>
              <a:t>ve deneyime </a:t>
            </a:r>
            <a:r>
              <a:rPr lang="tr-TR" sz="3500" dirty="0"/>
              <a:t>yeterli önemi vermediğini savunurlar.</a:t>
            </a:r>
          </a:p>
        </p:txBody>
      </p:sp>
    </p:spTree>
    <p:extLst>
      <p:ext uri="{BB962C8B-B14F-4D97-AF65-F5344CB8AC3E}">
        <p14:creationId xmlns:p14="http://schemas.microsoft.com/office/powerpoint/2010/main" val="35232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Genetik Süreç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690336"/>
            <a:ext cx="85689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Her bir insan hücresinin </a:t>
            </a:r>
            <a:r>
              <a:rPr lang="tr-TR" sz="3500" dirty="0" smtClean="0"/>
              <a:t>nukleusu, kromozomları</a:t>
            </a:r>
            <a:r>
              <a:rPr lang="tr-TR" sz="3500" dirty="0"/>
              <a:t>, kromozomlar da DNA’ları içerir.</a:t>
            </a:r>
          </a:p>
          <a:p>
            <a:pPr algn="ctr"/>
            <a:r>
              <a:rPr lang="tr-TR" sz="3500" dirty="0"/>
              <a:t>Genler, yaşamı sürdüren proteinlerin yapımı ve çoğaltılması için hücreyi yönlendiren,</a:t>
            </a:r>
          </a:p>
          <a:p>
            <a:pPr algn="ctr"/>
            <a:r>
              <a:rPr lang="tr-TR" sz="3500" dirty="0"/>
              <a:t>kısa DNA segmentleridir.</a:t>
            </a:r>
          </a:p>
        </p:txBody>
      </p:sp>
    </p:spTree>
    <p:extLst>
      <p:ext uri="{BB962C8B-B14F-4D97-AF65-F5344CB8AC3E}">
        <p14:creationId xmlns:p14="http://schemas.microsoft.com/office/powerpoint/2010/main" val="35232469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58" y="2276871"/>
            <a:ext cx="8574908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46377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8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967335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Genotip, genlerin eşsiz konfigürasyonuna işaret ederken, fenotip gözlenen ve ölçülebilir</a:t>
            </a:r>
          </a:p>
          <a:p>
            <a:pPr algn="ctr"/>
            <a:r>
              <a:rPr lang="tr-TR" sz="3500" dirty="0"/>
              <a:t>özellikleri kapsar.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Genetik Süreç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367171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 smtClean="0"/>
              <a:t>Genotip </a:t>
            </a:r>
          </a:p>
          <a:p>
            <a:pPr algn="ctr"/>
            <a:r>
              <a:rPr lang="tr-TR" sz="3500" dirty="0" smtClean="0"/>
              <a:t>Bir </a:t>
            </a:r>
            <a:r>
              <a:rPr lang="tr-TR" sz="3500" dirty="0"/>
              <a:t>bireyin genetik haritası; gerçek genetik</a:t>
            </a:r>
          </a:p>
          <a:p>
            <a:pPr algn="ctr"/>
            <a:r>
              <a:rPr lang="tr-TR" sz="3500" dirty="0"/>
              <a:t>materyal.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7544" y="4529152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 smtClean="0"/>
              <a:t>Fenotip </a:t>
            </a:r>
          </a:p>
          <a:p>
            <a:pPr algn="ctr"/>
            <a:r>
              <a:rPr lang="tr-TR" sz="3500" dirty="0" smtClean="0"/>
              <a:t>Bireyin </a:t>
            </a:r>
            <a:r>
              <a:rPr lang="tr-TR" sz="3500" dirty="0"/>
              <a:t>genotipinin gözlenen ve ölçülebilir</a:t>
            </a:r>
          </a:p>
          <a:p>
            <a:pPr algn="ctr"/>
            <a:r>
              <a:rPr lang="tr-TR" sz="3500" dirty="0"/>
              <a:t>özelliklerinin ifade edilme şekli 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Genetik Süreç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126447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Puberte primer olarak erken ergenlikte gerçekleşen hormonal ve </a:t>
            </a:r>
            <a:r>
              <a:rPr lang="tr-TR" sz="3500" dirty="0" smtClean="0"/>
              <a:t>bedensel değişiklikleri içeren </a:t>
            </a:r>
            <a:r>
              <a:rPr lang="tr-TR" sz="3500" dirty="0"/>
              <a:t>hızlı bir fiziksel olgunlaşma dönemidir.</a:t>
            </a:r>
          </a:p>
        </p:txBody>
      </p:sp>
    </p:spTree>
    <p:extLst>
      <p:ext uri="{BB962C8B-B14F-4D97-AF65-F5344CB8AC3E}">
        <p14:creationId xmlns:p14="http://schemas.microsoft.com/office/powerpoint/2010/main" val="24566879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7544" y="2564904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Davranış genetiği, davranışların kalıtsal temelinin doğası ve derecesi ile ilgili bir alandır.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67544" y="438513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Davranış genetikçileri tarafından kullanılan yöntemler ikiz çalışmaları ve </a:t>
            </a:r>
            <a:r>
              <a:rPr lang="tr-TR" sz="3500" dirty="0" smtClean="0"/>
              <a:t>evlat edinme </a:t>
            </a:r>
            <a:r>
              <a:rPr lang="tr-TR" sz="3500" dirty="0"/>
              <a:t>çalışmalarıdır.</a:t>
            </a:r>
          </a:p>
        </p:txBody>
      </p:sp>
    </p:spTree>
    <p:extLst>
      <p:ext uri="{BB962C8B-B14F-4D97-AF65-F5344CB8AC3E}">
        <p14:creationId xmlns:p14="http://schemas.microsoft.com/office/powerpoint/2010/main" val="25710528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3126447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 smtClean="0"/>
              <a:t>İkiz Çalışması</a:t>
            </a:r>
          </a:p>
          <a:p>
            <a:pPr algn="ctr"/>
            <a:r>
              <a:rPr lang="tr-TR" sz="3500" dirty="0" smtClean="0"/>
              <a:t>Tek </a:t>
            </a:r>
            <a:r>
              <a:rPr lang="tr-TR" sz="3500" dirty="0"/>
              <a:t>yumurta ikizlerinin </a:t>
            </a:r>
            <a:r>
              <a:rPr lang="tr-TR" sz="3500" dirty="0" smtClean="0"/>
              <a:t>davranışsal benzerliğini </a:t>
            </a:r>
            <a:r>
              <a:rPr lang="tr-TR" sz="3500" dirty="0"/>
              <a:t>çift yumurta ikizlerinin </a:t>
            </a:r>
            <a:r>
              <a:rPr lang="tr-TR" sz="3500" dirty="0" smtClean="0"/>
              <a:t>davranışsal benzerliği </a:t>
            </a:r>
            <a:r>
              <a:rPr lang="tr-TR" sz="3500" dirty="0"/>
              <a:t>ile karşılaştıran çalışma 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305016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Scarr’ın kalıtım-çevre ilişkileri görüşü, kalıtımın, </a:t>
            </a:r>
            <a:r>
              <a:rPr lang="tr-TR" sz="3500" dirty="0" smtClean="0"/>
              <a:t>çocukların yaşadıkları </a:t>
            </a:r>
            <a:r>
              <a:rPr lang="tr-TR" sz="3500" dirty="0"/>
              <a:t>çevrelerin tipini yönlendirdiği şeklindedir.</a:t>
            </a:r>
          </a:p>
        </p:txBody>
      </p:sp>
    </p:spTree>
    <p:extLst>
      <p:ext uri="{BB962C8B-B14F-4D97-AF65-F5344CB8AC3E}">
        <p14:creationId xmlns:p14="http://schemas.microsoft.com/office/powerpoint/2010/main" val="26862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996952"/>
            <a:ext cx="85689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O, üç genotip-çevre </a:t>
            </a:r>
            <a:r>
              <a:rPr lang="tr-TR" sz="3500" dirty="0" smtClean="0"/>
              <a:t>ilişkisi tanımlamıştır</a:t>
            </a:r>
            <a:r>
              <a:rPr lang="tr-TR" sz="3500" dirty="0"/>
              <a:t>:</a:t>
            </a:r>
          </a:p>
        </p:txBody>
      </p:sp>
      <p:sp>
        <p:nvSpPr>
          <p:cNvPr id="3" name="Dikdörtgen 2"/>
          <p:cNvSpPr/>
          <p:nvPr/>
        </p:nvSpPr>
        <p:spPr>
          <a:xfrm>
            <a:off x="971600" y="4454242"/>
            <a:ext cx="15965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r-TR" sz="3500" dirty="0"/>
              <a:t>pasif,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262870" y="4454242"/>
            <a:ext cx="195720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r-TR" sz="3500" dirty="0"/>
              <a:t>u</a:t>
            </a:r>
            <a:r>
              <a:rPr lang="tr-TR" sz="3500" dirty="0" smtClean="0"/>
              <a:t>yarıcı,</a:t>
            </a:r>
            <a:endParaRPr lang="tr-TR" sz="3500" dirty="0"/>
          </a:p>
        </p:txBody>
      </p:sp>
      <p:sp>
        <p:nvSpPr>
          <p:cNvPr id="7" name="Dikdörtgen 6"/>
          <p:cNvSpPr/>
          <p:nvPr/>
        </p:nvSpPr>
        <p:spPr>
          <a:xfrm>
            <a:off x="5821704" y="4454242"/>
            <a:ext cx="153606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tr-TR" sz="3500" dirty="0"/>
              <a:t>a</a:t>
            </a:r>
            <a:r>
              <a:rPr lang="tr-TR" sz="3500" dirty="0" smtClean="0"/>
              <a:t>ktif.</a:t>
            </a:r>
            <a:endParaRPr lang="tr-TR" sz="3500" dirty="0"/>
          </a:p>
        </p:txBody>
      </p:sp>
    </p:spTree>
    <p:extLst>
      <p:ext uri="{BB962C8B-B14F-4D97-AF65-F5344CB8AC3E}">
        <p14:creationId xmlns:p14="http://schemas.microsoft.com/office/powerpoint/2010/main" val="26862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377024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Çocukların gelişimi sırasında, bu üç genotip-çevre ilişkisinin görece öneminin değiştiğini</a:t>
            </a:r>
          </a:p>
          <a:p>
            <a:pPr algn="ctr"/>
            <a:r>
              <a:rPr lang="tr-TR" sz="3500" dirty="0"/>
              <a:t>savunur.</a:t>
            </a:r>
          </a:p>
        </p:txBody>
      </p:sp>
    </p:spTree>
    <p:extLst>
      <p:ext uri="{BB962C8B-B14F-4D97-AF65-F5344CB8AC3E}">
        <p14:creationId xmlns:p14="http://schemas.microsoft.com/office/powerpoint/2010/main" val="26862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2" y="2643882"/>
            <a:ext cx="8492034" cy="258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4649630" cy="72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16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198455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Paylaşılan çevresel yaşantılar, ebeveynlerinin kişilikleri ve </a:t>
            </a:r>
            <a:r>
              <a:rPr lang="tr-TR" sz="3500" dirty="0" smtClean="0"/>
              <a:t>entelektüel yönelimleri</a:t>
            </a:r>
            <a:r>
              <a:rPr lang="tr-TR" sz="3500" dirty="0"/>
              <a:t>, ailenin sosyoekonomik durumu ve yaşadıkları mahalle gibi </a:t>
            </a:r>
            <a:r>
              <a:rPr lang="tr-TR" sz="3500" dirty="0" smtClean="0"/>
              <a:t>açılardan kardeşlerin </a:t>
            </a:r>
            <a:r>
              <a:rPr lang="tr-TR" sz="3500" dirty="0"/>
              <a:t>ortak yaşantılarıdır.</a:t>
            </a:r>
          </a:p>
        </p:txBody>
      </p:sp>
    </p:spTree>
    <p:extLst>
      <p:ext uri="{BB962C8B-B14F-4D97-AF65-F5344CB8AC3E}">
        <p14:creationId xmlns:p14="http://schemas.microsoft.com/office/powerpoint/2010/main" val="2142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828836"/>
            <a:ext cx="85689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Birçok davranış genetikçisi, kardeşlerin gelişimindeki farklılıkların, paylaşılmış çevresel</a:t>
            </a:r>
          </a:p>
          <a:p>
            <a:pPr algn="ctr"/>
            <a:r>
              <a:rPr lang="tr-TR" sz="3500" dirty="0"/>
              <a:t>yaşantılardan çok paylaşılmayan çevresel yaşantılara (ve kalıtıma) bağlı </a:t>
            </a:r>
            <a:r>
              <a:rPr lang="tr-TR" sz="3500" dirty="0" smtClean="0"/>
              <a:t>olduğunu savunur.</a:t>
            </a:r>
            <a:endParaRPr lang="tr-TR" sz="3500" dirty="0"/>
          </a:p>
        </p:txBody>
      </p:sp>
    </p:spTree>
    <p:extLst>
      <p:ext uri="{BB962C8B-B14F-4D97-AF65-F5344CB8AC3E}">
        <p14:creationId xmlns:p14="http://schemas.microsoft.com/office/powerpoint/2010/main" val="26862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97" y="547093"/>
            <a:ext cx="6343808" cy="576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967335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Epigenetik görüş, gelişmenin kalıtım ve çevre arasında sürmekte olan </a:t>
            </a:r>
            <a:r>
              <a:rPr lang="tr-TR" sz="3500" dirty="0" smtClean="0"/>
              <a:t>iki yönlü </a:t>
            </a:r>
            <a:r>
              <a:rPr lang="tr-TR" sz="3500" dirty="0"/>
              <a:t>bir değişimin sonucu olduğunu vurgular.</a:t>
            </a:r>
          </a:p>
        </p:txBody>
      </p:sp>
    </p:spTree>
    <p:extLst>
      <p:ext uri="{BB962C8B-B14F-4D97-AF65-F5344CB8AC3E}">
        <p14:creationId xmlns:p14="http://schemas.microsoft.com/office/powerpoint/2010/main" val="2142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3054439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/>
              <a:t>H</a:t>
            </a:r>
            <a:r>
              <a:rPr lang="tr-TR" sz="3500" b="1" dirty="0" smtClean="0"/>
              <a:t>ormonlar</a:t>
            </a:r>
          </a:p>
          <a:p>
            <a:pPr algn="ctr"/>
            <a:r>
              <a:rPr lang="tr-TR" sz="3500" dirty="0" smtClean="0"/>
              <a:t>Endokrin </a:t>
            </a:r>
            <a:r>
              <a:rPr lang="tr-TR" sz="3500" dirty="0"/>
              <a:t>bezlerden salgılanan ve kan</a:t>
            </a:r>
          </a:p>
          <a:p>
            <a:pPr algn="ctr"/>
            <a:r>
              <a:rPr lang="tr-TR" sz="3500" dirty="0"/>
              <a:t>dolaşımı ile vücut boyunca taşınan güçlü</a:t>
            </a:r>
          </a:p>
          <a:p>
            <a:pPr algn="ctr"/>
            <a:r>
              <a:rPr lang="tr-TR" sz="3500" dirty="0"/>
              <a:t>kimyasallardır.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>
                <a:solidFill>
                  <a:schemeClr val="accent2">
                    <a:lumMod val="75000"/>
                  </a:schemeClr>
                </a:solidFill>
              </a:rPr>
              <a:t>Evrim, Kalıtım ve Çevre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8201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Kalıtım-Çevre Etkileşimi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270463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3500" b="1" dirty="0" smtClean="0"/>
              <a:t>Gen X Çevre (G X Ç) Etkileşimi</a:t>
            </a:r>
            <a:endParaRPr lang="tr-TR" sz="3500" b="1" dirty="0" smtClean="0"/>
          </a:p>
          <a:p>
            <a:pPr algn="ctr"/>
            <a:r>
              <a:rPr lang="nn-NO" sz="3500" dirty="0" smtClean="0"/>
              <a:t>DNA</a:t>
            </a:r>
            <a:r>
              <a:rPr lang="nn-NO" sz="3500" dirty="0"/>
              <a:t>’ da </a:t>
            </a:r>
            <a:r>
              <a:rPr lang="nn-NO" sz="3500" dirty="0" smtClean="0"/>
              <a:t>spesifik</a:t>
            </a:r>
            <a:r>
              <a:rPr lang="tr-TR" sz="3500" dirty="0" smtClean="0"/>
              <a:t> düzenli </a:t>
            </a:r>
            <a:r>
              <a:rPr lang="tr-TR" sz="3500" dirty="0"/>
              <a:t>bir varyasyonun ve çevrenin spesifik </a:t>
            </a:r>
            <a:r>
              <a:rPr lang="tr-TR" sz="3500" dirty="0" smtClean="0"/>
              <a:t>düzenli bir </a:t>
            </a:r>
            <a:r>
              <a:rPr lang="tr-TR" sz="3500" dirty="0"/>
              <a:t>yönünün etkileşimi.</a:t>
            </a:r>
          </a:p>
        </p:txBody>
      </p:sp>
    </p:spTree>
    <p:extLst>
      <p:ext uri="{BB962C8B-B14F-4D97-AF65-F5344CB8AC3E}">
        <p14:creationId xmlns:p14="http://schemas.microsoft.com/office/powerpoint/2010/main" val="38289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467544" y="3377024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Pubertenin belirleyicileri, </a:t>
            </a:r>
            <a:r>
              <a:rPr lang="tr-TR" sz="3500" dirty="0" smtClean="0"/>
              <a:t>kalıtım, hormonlar </a:t>
            </a:r>
            <a:r>
              <a:rPr lang="tr-TR" sz="3500" dirty="0"/>
              <a:t>ve muhtemelen kilo, vücut yağ yüzdesi ve leptini içerir.</a:t>
            </a:r>
          </a:p>
        </p:txBody>
      </p:sp>
    </p:spTree>
    <p:extLst>
      <p:ext uri="{BB962C8B-B14F-4D97-AF65-F5344CB8AC3E}">
        <p14:creationId xmlns:p14="http://schemas.microsoft.com/office/powerpoint/2010/main" val="5450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054439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 smtClean="0"/>
              <a:t>Pubertal değişimde </a:t>
            </a:r>
            <a:r>
              <a:rPr lang="tr-TR" sz="3500" dirty="0"/>
              <a:t>yer alan ve kadın </a:t>
            </a:r>
            <a:r>
              <a:rPr lang="tr-TR" sz="3500" dirty="0" smtClean="0"/>
              <a:t>                 ve </a:t>
            </a:r>
            <a:r>
              <a:rPr lang="tr-TR" sz="3500" dirty="0"/>
              <a:t>erkeklerde anlamlı şekilde </a:t>
            </a:r>
            <a:r>
              <a:rPr lang="tr-TR" sz="3500" dirty="0" smtClean="0"/>
              <a:t>farklı konsantrasyonlarda</a:t>
            </a:r>
            <a:r>
              <a:rPr lang="tr-TR" sz="3500" dirty="0"/>
              <a:t> </a:t>
            </a:r>
            <a:r>
              <a:rPr lang="tr-TR" sz="3500" dirty="0" smtClean="0"/>
              <a:t>olan </a:t>
            </a:r>
            <a:r>
              <a:rPr lang="tr-TR" sz="3500" dirty="0"/>
              <a:t>iki hormon sınıfı, androjenler ve östrojenlerdir.</a:t>
            </a:r>
          </a:p>
        </p:txBody>
      </p:sp>
    </p:spTree>
    <p:extLst>
      <p:ext uri="{BB962C8B-B14F-4D97-AF65-F5344CB8AC3E}">
        <p14:creationId xmlns:p14="http://schemas.microsoft.com/office/powerpoint/2010/main" val="39172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3105835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 smtClean="0"/>
              <a:t>Androjenler</a:t>
            </a:r>
          </a:p>
          <a:p>
            <a:pPr algn="ctr"/>
            <a:r>
              <a:rPr lang="tr-TR" sz="3500" dirty="0" smtClean="0"/>
              <a:t>Erkek </a:t>
            </a:r>
            <a:r>
              <a:rPr lang="tr-TR" sz="3500" dirty="0"/>
              <a:t>cinsiyet hormonlarının </a:t>
            </a:r>
            <a:r>
              <a:rPr lang="tr-TR" sz="3500" dirty="0" smtClean="0"/>
              <a:t>ana sınıfıdır </a:t>
            </a:r>
            <a:r>
              <a:rPr lang="tr-TR" sz="3500" dirty="0"/>
              <a:t>.</a:t>
            </a:r>
          </a:p>
        </p:txBody>
      </p:sp>
      <p:sp>
        <p:nvSpPr>
          <p:cNvPr id="3" name="Dikdörtgen 2"/>
          <p:cNvSpPr/>
          <p:nvPr/>
        </p:nvSpPr>
        <p:spPr>
          <a:xfrm>
            <a:off x="467544" y="4654877"/>
            <a:ext cx="8568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b="1" dirty="0" smtClean="0"/>
              <a:t>Östrojenler</a:t>
            </a:r>
          </a:p>
          <a:p>
            <a:pPr algn="ctr"/>
            <a:r>
              <a:rPr lang="tr-TR" sz="3500" dirty="0" smtClean="0"/>
              <a:t>Kadın </a:t>
            </a:r>
            <a:r>
              <a:rPr lang="tr-TR" sz="3500" dirty="0"/>
              <a:t>cinsiyet hormonlarının </a:t>
            </a:r>
            <a:r>
              <a:rPr lang="tr-TR" sz="3500" dirty="0" smtClean="0"/>
              <a:t>ana sınıfıdır</a:t>
            </a:r>
            <a:r>
              <a:rPr lang="tr-TR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2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431957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Puberte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35070" y="1628800"/>
            <a:ext cx="4270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>
                <a:solidFill>
                  <a:schemeClr val="accent2">
                    <a:lumMod val="75000"/>
                  </a:schemeClr>
                </a:solidFill>
              </a:rPr>
              <a:t>Pubertenin Belirleyicileri</a:t>
            </a:r>
            <a:endParaRPr lang="tr-TR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7544" y="2967335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500" dirty="0"/>
              <a:t>Düşük doğum ağırlığı ve bebeklikte hızlı </a:t>
            </a:r>
            <a:r>
              <a:rPr lang="tr-TR" sz="3500" dirty="0" smtClean="0"/>
              <a:t>         kilo </a:t>
            </a:r>
            <a:r>
              <a:rPr lang="tr-TR" sz="3500" dirty="0"/>
              <a:t>alımı daha erken puberte başlangıcıyla</a:t>
            </a:r>
          </a:p>
          <a:p>
            <a:pPr algn="ctr"/>
            <a:r>
              <a:rPr lang="tr-TR" sz="3500" dirty="0"/>
              <a:t>bağlantılıdır.</a:t>
            </a:r>
          </a:p>
        </p:txBody>
      </p:sp>
    </p:spTree>
    <p:extLst>
      <p:ext uri="{BB962C8B-B14F-4D97-AF65-F5344CB8AC3E}">
        <p14:creationId xmlns:p14="http://schemas.microsoft.com/office/powerpoint/2010/main" val="39172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1125</Words>
  <Application>Microsoft Office PowerPoint</Application>
  <PresentationFormat>Ekran Gösterisi (4:3)</PresentationFormat>
  <Paragraphs>175</Paragraphs>
  <Slides>50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buğra154</dc:creator>
  <cp:lastModifiedBy>TS</cp:lastModifiedBy>
  <cp:revision>9</cp:revision>
  <dcterms:created xsi:type="dcterms:W3CDTF">2015-10-15T14:45:13Z</dcterms:created>
  <dcterms:modified xsi:type="dcterms:W3CDTF">2017-12-26T11:55:18Z</dcterms:modified>
</cp:coreProperties>
</file>