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78" r:id="rId2"/>
    <p:sldId id="256" r:id="rId3"/>
    <p:sldId id="257" r:id="rId4"/>
    <p:sldId id="258" r:id="rId5"/>
    <p:sldId id="259" r:id="rId6"/>
    <p:sldId id="260" r:id="rId7"/>
    <p:sldId id="262" r:id="rId8"/>
    <p:sldId id="273" r:id="rId9"/>
    <p:sldId id="263" r:id="rId10"/>
    <p:sldId id="264" r:id="rId11"/>
    <p:sldId id="265" r:id="rId12"/>
    <p:sldId id="267" r:id="rId13"/>
    <p:sldId id="275" r:id="rId14"/>
    <p:sldId id="276" r:id="rId15"/>
    <p:sldId id="277" r:id="rId16"/>
    <p:sldId id="279" r:id="rId17"/>
    <p:sldId id="280" r:id="rId18"/>
    <p:sldId id="28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varScale="1">
        <p:scale>
          <a:sx n="76" d="100"/>
          <a:sy n="76" d="100"/>
        </p:scale>
        <p:origin x="-90" y="-82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14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Alt Başlık"/>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48A87A34-81AB-432B-8DAE-1953F412C126}" type="datetimeFigureOut">
              <a:rPr lang="en-US" smtClean="0"/>
              <a:pPr/>
              <a:t>9/17/2019</a:t>
            </a:fld>
            <a:endParaRPr lang="en-US" dirty="0"/>
          </a:p>
        </p:txBody>
      </p:sp>
      <p:sp>
        <p:nvSpPr>
          <p:cNvPr id="17" name="16 Altbilgi Yer Tutucusu"/>
          <p:cNvSpPr>
            <a:spLocks noGrp="1"/>
          </p:cNvSpPr>
          <p:nvPr>
            <p:ph type="ftr" sz="quarter" idx="11"/>
          </p:nvPr>
        </p:nvSpPr>
        <p:spPr/>
        <p:txBody>
          <a:bodyPr/>
          <a:lstStyle/>
          <a:p>
            <a:endParaRPr lang="en-US" dirty="0"/>
          </a:p>
        </p:txBody>
      </p:sp>
      <p:sp>
        <p:nvSpPr>
          <p:cNvPr id="7" name="6 Düz Bağlayıcı"/>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Oval"/>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Oval"/>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Slayt Numarası Yer Tutucusu"/>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6D22F896-40B5-4ADD-8801-0D06FADFA095}" type="slidenum">
              <a:rPr lang="en-US" smtClean="0"/>
              <a:pPr/>
              <a:t>‹#›</a:t>
            </a:fld>
            <a:endParaRPr lang="en-US" dirty="0"/>
          </a:p>
        </p:txBody>
      </p:sp>
      <p:sp>
        <p:nvSpPr>
          <p:cNvPr id="8" name="7 Başlık"/>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8A87A34-81AB-432B-8DAE-1953F412C126}" type="datetimeFigureOut">
              <a:rPr lang="en-US" smtClean="0"/>
              <a:pPr/>
              <a:t>9/17/2019</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Düz Bağlayıcı"/>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Oval"/>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9221216" y="3009902"/>
            <a:ext cx="609600" cy="441325"/>
          </a:xfrm>
        </p:spPr>
        <p:txBody>
          <a:bodyPr/>
          <a:lstStyle/>
          <a:p>
            <a:fld id="{6D22F896-40B5-4ADD-8801-0D06FADFA095}" type="slidenum">
              <a:rPr lang="en-US" smtClean="0"/>
              <a:pPr/>
              <a:t>‹#›</a:t>
            </a:fld>
            <a:endParaRPr lang="en-US" dirty="0"/>
          </a:p>
        </p:txBody>
      </p:sp>
      <p:sp>
        <p:nvSpPr>
          <p:cNvPr id="3" name="2 Dikey Metin Yer Tutucusu"/>
          <p:cNvSpPr>
            <a:spLocks noGrp="1"/>
          </p:cNvSpPr>
          <p:nvPr>
            <p:ph type="body" orient="vert" idx="1"/>
          </p:nvPr>
        </p:nvSpPr>
        <p:spPr>
          <a:xfrm>
            <a:off x="406400" y="304800"/>
            <a:ext cx="87376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8A87A34-81AB-432B-8DAE-1953F412C126}" type="datetimeFigureOut">
              <a:rPr lang="en-US" smtClean="0"/>
              <a:pPr/>
              <a:t>9/17/2019</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2" name="1 Dikey Başlık"/>
          <p:cNvSpPr>
            <a:spLocks noGrp="1"/>
          </p:cNvSpPr>
          <p:nvPr>
            <p:ph type="title" orient="vert"/>
          </p:nvPr>
        </p:nvSpPr>
        <p:spPr>
          <a:xfrm>
            <a:off x="9855200" y="304801"/>
            <a:ext cx="19304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48A87A34-81AB-432B-8DAE-1953F412C126}" type="datetimeFigureOut">
              <a:rPr lang="en-US" smtClean="0"/>
              <a:pPr/>
              <a:t>9/17/2019</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a:xfrm>
            <a:off x="5815584" y="1026372"/>
            <a:ext cx="609600" cy="441325"/>
          </a:xfrm>
        </p:spPr>
        <p:txBody>
          <a:bodyPr/>
          <a:lstStyle/>
          <a:p>
            <a:fld id="{6D22F896-40B5-4ADD-8801-0D06FADFA095}" type="slidenum">
              <a:rPr lang="en-US" smtClean="0"/>
              <a:pPr/>
              <a:t>‹#›</a:t>
            </a:fld>
            <a:endParaRPr lang="en-US" dirty="0"/>
          </a:p>
        </p:txBody>
      </p:sp>
      <p:sp>
        <p:nvSpPr>
          <p:cNvPr id="8" name="7 İçerik Yer Tutucusu"/>
          <p:cNvSpPr>
            <a:spLocks noGrp="1"/>
          </p:cNvSpPr>
          <p:nvPr>
            <p:ph sz="quarter" idx="1"/>
          </p:nvPr>
        </p:nvSpPr>
        <p:spPr>
          <a:xfrm>
            <a:off x="402336" y="1527048"/>
            <a:ext cx="1133856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12 Dikdörtgen"/>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Dikdörtgen"/>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Altbilgi Yer Tutucusu"/>
          <p:cNvSpPr>
            <a:spLocks noGrp="1"/>
          </p:cNvSpPr>
          <p:nvPr>
            <p:ph type="ftr" sz="quarter" idx="11"/>
          </p:nvPr>
        </p:nvSpPr>
        <p:spPr/>
        <p:txBody>
          <a:bodyPr/>
          <a:lstStyle/>
          <a:p>
            <a:endParaRPr lang="en-US" dirty="0"/>
          </a:p>
        </p:txBody>
      </p:sp>
      <p:sp>
        <p:nvSpPr>
          <p:cNvPr id="4" name="3 Veri Yer Tutucusu"/>
          <p:cNvSpPr>
            <a:spLocks noGrp="1"/>
          </p:cNvSpPr>
          <p:nvPr>
            <p:ph type="dt" sz="half" idx="10"/>
          </p:nvPr>
        </p:nvSpPr>
        <p:spPr/>
        <p:txBody>
          <a:bodyPr/>
          <a:lstStyle/>
          <a:p>
            <a:fld id="{48A87A34-81AB-432B-8DAE-1953F412C126}" type="datetimeFigureOut">
              <a:rPr lang="en-US" smtClean="0"/>
              <a:pPr/>
              <a:t>9/17/2019</a:t>
            </a:fld>
            <a:endParaRPr lang="en-US" dirty="0"/>
          </a:p>
        </p:txBody>
      </p:sp>
      <p:sp>
        <p:nvSpPr>
          <p:cNvPr id="8" name="7 Düz Bağlayıcı"/>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Oval"/>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6D22F896-40B5-4ADD-8801-0D06FADFA095}" type="slidenum">
              <a:rPr lang="en-US" smtClean="0"/>
              <a:pPr/>
              <a:t>‹#›</a:t>
            </a:fld>
            <a:endParaRPr lang="en-US" dirty="0"/>
          </a:p>
        </p:txBody>
      </p:sp>
      <p:sp>
        <p:nvSpPr>
          <p:cNvPr id="2" name="1 Başlık"/>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02336" y="228600"/>
            <a:ext cx="11379200" cy="758952"/>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a:xfrm>
            <a:off x="7721600" y="6409944"/>
            <a:ext cx="4059936" cy="365760"/>
          </a:xfrm>
        </p:spPr>
        <p:txBody>
          <a:bodyPr/>
          <a:lstStyle/>
          <a:p>
            <a:fld id="{48A87A34-81AB-432B-8DAE-1953F412C126}" type="datetimeFigureOut">
              <a:rPr lang="en-US" smtClean="0"/>
              <a:pPr/>
              <a:t>9/17/2019</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
        <p:nvSpPr>
          <p:cNvPr id="8" name="7 Düz Bağlayıcı"/>
          <p:cNvSpPr>
            <a:spLocks noChangeShapeType="1"/>
          </p:cNvSpPr>
          <p:nvPr/>
        </p:nvSpPr>
        <p:spPr bwMode="auto">
          <a:xfrm flipV="1">
            <a:off x="6084107" y="1575652"/>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İçerik Yer Tutucusu"/>
          <p:cNvSpPr>
            <a:spLocks noGrp="1"/>
          </p:cNvSpPr>
          <p:nvPr>
            <p:ph sz="half" idx="1"/>
          </p:nvPr>
        </p:nvSpPr>
        <p:spPr>
          <a:xfrm>
            <a:off x="402336" y="1371600"/>
            <a:ext cx="53848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İçerik Yer Tutucusu"/>
          <p:cNvSpPr>
            <a:spLocks noGrp="1"/>
          </p:cNvSpPr>
          <p:nvPr>
            <p:ph sz="half" idx="2"/>
          </p:nvPr>
        </p:nvSpPr>
        <p:spPr>
          <a:xfrm>
            <a:off x="6400800" y="1371600"/>
            <a:ext cx="53848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Dikdörtgen"/>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48A87A34-81AB-432B-8DAE-1953F412C126}" type="datetimeFigureOut">
              <a:rPr lang="en-US" smtClean="0"/>
              <a:pPr/>
              <a:t>9/17/2019</a:t>
            </a:fld>
            <a:endParaRPr lang="en-US" dirty="0"/>
          </a:p>
        </p:txBody>
      </p:sp>
      <p:sp>
        <p:nvSpPr>
          <p:cNvPr id="8" name="7 Altbilgi Yer Tutucusu"/>
          <p:cNvSpPr>
            <a:spLocks noGrp="1"/>
          </p:cNvSpPr>
          <p:nvPr>
            <p:ph type="ftr" sz="quarter" idx="11"/>
          </p:nvPr>
        </p:nvSpPr>
        <p:spPr>
          <a:xfrm>
            <a:off x="406400" y="6409944"/>
            <a:ext cx="4775200" cy="365760"/>
          </a:xfrm>
        </p:spPr>
        <p:txBody>
          <a:bodyPr/>
          <a:lstStyle/>
          <a:p>
            <a:endParaRPr lang="en-US" dirty="0"/>
          </a:p>
        </p:txBody>
      </p:sp>
      <p:sp>
        <p:nvSpPr>
          <p:cNvPr id="15" name="14 Düz Bağlayıcı"/>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İçerik Yer Tutucusu"/>
          <p:cNvSpPr>
            <a:spLocks noGrp="1"/>
          </p:cNvSpPr>
          <p:nvPr>
            <p:ph sz="quarter" idx="2"/>
          </p:nvPr>
        </p:nvSpPr>
        <p:spPr>
          <a:xfrm>
            <a:off x="402336" y="2471383"/>
            <a:ext cx="5388864"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İçerik Yer Tutucusu"/>
          <p:cNvSpPr>
            <a:spLocks noGrp="1"/>
          </p:cNvSpPr>
          <p:nvPr>
            <p:ph sz="quarter" idx="4"/>
          </p:nvPr>
        </p:nvSpPr>
        <p:spPr>
          <a:xfrm>
            <a:off x="6400800" y="2471383"/>
            <a:ext cx="53848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Oval"/>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Oval"/>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Slayt Numarası Yer Tutucusu"/>
          <p:cNvSpPr>
            <a:spLocks noGrp="1"/>
          </p:cNvSpPr>
          <p:nvPr>
            <p:ph type="sldNum" sz="quarter" idx="12"/>
          </p:nvPr>
        </p:nvSpPr>
        <p:spPr>
          <a:xfrm>
            <a:off x="5791200" y="1042417"/>
            <a:ext cx="609600" cy="441325"/>
          </a:xfrm>
        </p:spPr>
        <p:txBody>
          <a:bodyPr/>
          <a:lstStyle>
            <a:lvl1pPr algn="ctr">
              <a:defRPr/>
            </a:lvl1pPr>
          </a:lstStyle>
          <a:p>
            <a:fld id="{6D22F896-40B5-4ADD-8801-0D06FADFA095}" type="slidenum">
              <a:rPr lang="en-US" smtClean="0"/>
              <a:pPr/>
              <a:t>‹#›</a:t>
            </a:fld>
            <a:endParaRPr lang="en-US" dirty="0"/>
          </a:p>
        </p:txBody>
      </p:sp>
      <p:sp>
        <p:nvSpPr>
          <p:cNvPr id="23" name="22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8A87A34-81AB-432B-8DAE-1953F412C126}" type="datetimeFigureOut">
              <a:rPr lang="en-US" smtClean="0"/>
              <a:pPr/>
              <a:t>9/17/2019</a:t>
            </a:fld>
            <a:endParaRPr lang="en-US" dirty="0"/>
          </a:p>
        </p:txBody>
      </p:sp>
      <p:sp>
        <p:nvSpPr>
          <p:cNvPr id="4" name="3 Altbilgi Yer Tutucusu"/>
          <p:cNvSpPr>
            <a:spLocks noGrp="1"/>
          </p:cNvSpPr>
          <p:nvPr>
            <p:ph type="ftr" sz="quarter" idx="11"/>
          </p:nvPr>
        </p:nvSpPr>
        <p:spPr/>
        <p:txBody>
          <a:bodyPr/>
          <a:lstStyle/>
          <a:p>
            <a:endParaRPr lang="en-US" dirty="0"/>
          </a:p>
        </p:txBody>
      </p:sp>
      <p:sp>
        <p:nvSpPr>
          <p:cNvPr id="5" name="4 Slayt Numarası Yer Tutucusu"/>
          <p:cNvSpPr>
            <a:spLocks noGrp="1"/>
          </p:cNvSpPr>
          <p:nvPr>
            <p:ph type="sldNum" sz="quarter" idx="12"/>
          </p:nvPr>
        </p:nvSpPr>
        <p:spPr>
          <a:xfrm>
            <a:off x="5791200" y="1036021"/>
            <a:ext cx="609600" cy="441325"/>
          </a:xfrm>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Dikdörtgen"/>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Dikdörtgen"/>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Veri Yer Tutucusu"/>
          <p:cNvSpPr>
            <a:spLocks noGrp="1"/>
          </p:cNvSpPr>
          <p:nvPr>
            <p:ph type="dt" sz="half" idx="10"/>
          </p:nvPr>
        </p:nvSpPr>
        <p:spPr/>
        <p:txBody>
          <a:bodyPr/>
          <a:lstStyle/>
          <a:p>
            <a:fld id="{48A87A34-81AB-432B-8DAE-1953F412C126}" type="datetimeFigureOut">
              <a:rPr lang="en-US" smtClean="0"/>
              <a:pPr/>
              <a:t>9/17/2019</a:t>
            </a:fld>
            <a:endParaRPr lang="en-US" dirty="0"/>
          </a:p>
        </p:txBody>
      </p:sp>
      <p:sp>
        <p:nvSpPr>
          <p:cNvPr id="3" name="2 Altbilgi Yer Tutucusu"/>
          <p:cNvSpPr>
            <a:spLocks noGrp="1"/>
          </p:cNvSpPr>
          <p:nvPr>
            <p:ph type="ftr" sz="quarter" idx="11"/>
          </p:nvPr>
        </p:nvSpPr>
        <p:spPr/>
        <p:txBody>
          <a:bodyPr/>
          <a:lstStyle/>
          <a:p>
            <a:endParaRPr lang="en-US" dirty="0"/>
          </a:p>
        </p:txBody>
      </p:sp>
      <p:sp>
        <p:nvSpPr>
          <p:cNvPr id="4" name="3 Slayt Numarası Yer Tutucusu"/>
          <p:cNvSpPr>
            <a:spLocks noGrp="1"/>
          </p:cNvSpPr>
          <p:nvPr>
            <p:ph type="sldNum" sz="quarter" idx="12"/>
          </p:nvPr>
        </p:nvSpPr>
        <p:spPr>
          <a:xfrm>
            <a:off x="5689600" y="6324600"/>
            <a:ext cx="812800" cy="441324"/>
          </a:xfrm>
        </p:spPr>
        <p:txBody>
          <a:bodyPr/>
          <a:lstStyle>
            <a:lvl1pPr>
              <a:defRPr>
                <a:solidFill>
                  <a:srgbClr val="FFFFFF"/>
                </a:solidFill>
              </a:defRPr>
            </a:lvl1p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18 Dikdörtgen"/>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Dikdörtgen"/>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ikdörtgen"/>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Düz Bağlayıcı"/>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İçerik Yer Tutucusu"/>
          <p:cNvSpPr>
            <a:spLocks noGrp="1"/>
          </p:cNvSpPr>
          <p:nvPr>
            <p:ph sz="quarter" idx="1"/>
          </p:nvPr>
        </p:nvSpPr>
        <p:spPr>
          <a:xfrm>
            <a:off x="4165600" y="685800"/>
            <a:ext cx="75184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Oval"/>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6D22F896-40B5-4ADD-8801-0D06FADFA095}" type="slidenum">
              <a:rPr lang="en-US" smtClean="0"/>
              <a:pPr/>
              <a:t>‹#›</a:t>
            </a:fld>
            <a:endParaRPr lang="en-US" dirty="0"/>
          </a:p>
        </p:txBody>
      </p:sp>
      <p:sp>
        <p:nvSpPr>
          <p:cNvPr id="21" name="20 Dikdörtgen"/>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p:txBody>
          <a:bodyPr/>
          <a:lstStyle/>
          <a:p>
            <a:fld id="{48A87A34-81AB-432B-8DAE-1953F412C126}" type="datetimeFigureOut">
              <a:rPr lang="en-US" smtClean="0"/>
              <a:pPr/>
              <a:t>9/17/2019</a:t>
            </a:fld>
            <a:endParaRPr lang="en-US" dirty="0"/>
          </a:p>
        </p:txBody>
      </p:sp>
      <p:sp>
        <p:nvSpPr>
          <p:cNvPr id="6" name="5 Altbilgi Yer Tutucusu"/>
          <p:cNvSpPr>
            <a:spLocks noGrp="1"/>
          </p:cNvSpPr>
          <p:nvPr>
            <p:ph type="ftr" sz="quarter" idx="11"/>
          </p:nvPr>
        </p:nvSpPr>
        <p:spPr>
          <a:xfrm>
            <a:off x="402336" y="6410848"/>
            <a:ext cx="451104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20 Düz Bağlayıcı"/>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Dikdörtgen"/>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Dikdörtgen"/>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Oval"/>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Oval"/>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828800" y="312739"/>
            <a:ext cx="609600" cy="441325"/>
          </a:xfrm>
        </p:spPr>
        <p:txBody>
          <a:bodyPr/>
          <a:lstStyle/>
          <a:p>
            <a:fld id="{6D22F896-40B5-4ADD-8801-0D06FADFA095}" type="slidenum">
              <a:rPr lang="en-US" smtClean="0"/>
              <a:pPr/>
              <a:t>‹#›</a:t>
            </a:fld>
            <a:endParaRPr lang="en-US" dirty="0"/>
          </a:p>
        </p:txBody>
      </p:sp>
      <p:sp>
        <p:nvSpPr>
          <p:cNvPr id="2" name="1 Başlık"/>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000500" y="609600"/>
            <a:ext cx="78232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21 Dikdörtgen"/>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a:xfrm>
            <a:off x="7717536" y="6404984"/>
            <a:ext cx="4059936" cy="365760"/>
          </a:xfrm>
        </p:spPr>
        <p:txBody>
          <a:bodyPr/>
          <a:lstStyle/>
          <a:p>
            <a:fld id="{48A87A34-81AB-432B-8DAE-1953F412C126}" type="datetimeFigureOut">
              <a:rPr lang="en-US" smtClean="0"/>
              <a:pPr/>
              <a:t>9/17/2019</a:t>
            </a:fld>
            <a:endParaRPr lang="en-US" dirty="0"/>
          </a:p>
        </p:txBody>
      </p:sp>
      <p:sp>
        <p:nvSpPr>
          <p:cNvPr id="6" name="5 Altbilgi Yer Tutucusu"/>
          <p:cNvSpPr>
            <a:spLocks noGrp="1"/>
          </p:cNvSpPr>
          <p:nvPr>
            <p:ph type="ftr" sz="quarter" idx="11"/>
          </p:nvPr>
        </p:nvSpPr>
        <p:spPr>
          <a:xfrm>
            <a:off x="402336" y="6410848"/>
            <a:ext cx="4779264"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Veri Yer Tutucusu"/>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48A87A34-81AB-432B-8DAE-1953F412C126}" type="datetimeFigureOut">
              <a:rPr lang="en-US" smtClean="0"/>
              <a:pPr/>
              <a:t>9/17/2019</a:t>
            </a:fld>
            <a:endParaRPr lang="en-US" dirty="0"/>
          </a:p>
        </p:txBody>
      </p:sp>
      <p:sp>
        <p:nvSpPr>
          <p:cNvPr id="3" name="2 Altbilgi Yer Tutucusu"/>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7 Dikdörtgen"/>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Düz Bağlayıcı"/>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Oval"/>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5791200" y="1040174"/>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D22F896-40B5-4ADD-8801-0D06FADFA095}" type="slidenum">
              <a:rPr lang="en-US" smtClean="0"/>
              <a:pPr/>
              <a:t>‹#›</a:t>
            </a:fld>
            <a:endParaRPr lang="en-US" dirty="0"/>
          </a:p>
        </p:txBody>
      </p:sp>
      <p:sp>
        <p:nvSpPr>
          <p:cNvPr id="22" name="21 Başlık Yer Tutucusu"/>
          <p:cNvSpPr>
            <a:spLocks noGrp="1"/>
          </p:cNvSpPr>
          <p:nvPr>
            <p:ph type="title"/>
          </p:nvPr>
        </p:nvSpPr>
        <p:spPr>
          <a:xfrm>
            <a:off x="402336" y="228600"/>
            <a:ext cx="113792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8411" y="2819400"/>
            <a:ext cx="11486367" cy="2641948"/>
          </a:xfrm>
        </p:spPr>
        <p:txBody>
          <a:bodyPr>
            <a:noAutofit/>
          </a:bodyPr>
          <a:lstStyle/>
          <a:p>
            <a:r>
              <a:rPr lang="tr-TR" sz="3200" i="1" smtClean="0"/>
              <a:t>BİR </a:t>
            </a:r>
            <a:r>
              <a:rPr lang="tr-TR" sz="3200" i="1" dirty="0" smtClean="0"/>
              <a:t>ESER ÜZERİNDEN KAVRAMSAL NETLİĞİ DÜŞÜNMEK</a:t>
            </a:r>
            <a:endParaRPr lang="en-US" sz="3200" i="1" dirty="0"/>
          </a:p>
        </p:txBody>
      </p:sp>
      <p:sp>
        <p:nvSpPr>
          <p:cNvPr id="2" name="Title 1"/>
          <p:cNvSpPr>
            <a:spLocks noGrp="1"/>
          </p:cNvSpPr>
          <p:nvPr>
            <p:ph type="ctrTitle"/>
          </p:nvPr>
        </p:nvSpPr>
        <p:spPr/>
        <p:txBody>
          <a:bodyPr>
            <a:normAutofit/>
          </a:bodyPr>
          <a:lstStyle/>
          <a:p>
            <a:r>
              <a:rPr lang="tr-TR" sz="5400" dirty="0" smtClean="0"/>
              <a:t>Eleştirel Düşünme Becerisi</a:t>
            </a:r>
            <a:endParaRPr lang="en-US" sz="5400" dirty="0"/>
          </a:p>
        </p:txBody>
      </p:sp>
    </p:spTree>
    <p:extLst>
      <p:ext uri="{BB962C8B-B14F-4D97-AF65-F5344CB8AC3E}">
        <p14:creationId xmlns:p14="http://schemas.microsoft.com/office/powerpoint/2010/main" xmlns="" val="2622186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Eleştirel Tutum Nedir?</a:t>
            </a:r>
            <a:endParaRPr lang="tr-TR" dirty="0"/>
          </a:p>
        </p:txBody>
      </p:sp>
      <p:sp>
        <p:nvSpPr>
          <p:cNvPr id="3" name="2 İçerik Yer Tutucusu"/>
          <p:cNvSpPr>
            <a:spLocks noGrp="1"/>
          </p:cNvSpPr>
          <p:nvPr>
            <p:ph sz="quarter" idx="1"/>
          </p:nvPr>
        </p:nvSpPr>
        <p:spPr/>
        <p:txBody>
          <a:bodyPr/>
          <a:lstStyle/>
          <a:p>
            <a:r>
              <a:rPr lang="tr-TR" dirty="0" smtClean="0"/>
              <a:t>“Karşınızdakinin fikirleriyle çelişmediği müddetçe söylediklerinizin dinlenmesi mümkün değildir.” George </a:t>
            </a:r>
            <a:r>
              <a:rPr lang="tr-TR" dirty="0" err="1" smtClean="0"/>
              <a:t>Bernard</a:t>
            </a:r>
            <a:r>
              <a:rPr lang="tr-TR" dirty="0" smtClean="0"/>
              <a:t> </a:t>
            </a:r>
            <a:r>
              <a:rPr lang="tr-TR" dirty="0" err="1" smtClean="0"/>
              <a:t>Shaw</a:t>
            </a:r>
            <a:endParaRPr lang="tr-TR" dirty="0" smtClean="0"/>
          </a:p>
          <a:p>
            <a:endParaRPr lang="tr-TR" dirty="0" smtClean="0"/>
          </a:p>
          <a:p>
            <a:r>
              <a:rPr lang="tr-TR" dirty="0" smtClean="0"/>
              <a:t>Dönüştürücü düşünme becerisine sahip olmayan bireyler ve konfor alanları</a:t>
            </a:r>
          </a:p>
          <a:p>
            <a:endParaRPr lang="tr-TR" dirty="0" smtClean="0"/>
          </a:p>
          <a:p>
            <a:r>
              <a:rPr lang="tr-TR" dirty="0" smtClean="0"/>
              <a:t>Felsefe yapanlar içinse dünyaya dair bakış açısı her daim “yapım </a:t>
            </a:r>
            <a:r>
              <a:rPr lang="tr-TR" dirty="0" err="1" smtClean="0"/>
              <a:t>aşaması”ndadır</a:t>
            </a:r>
            <a:r>
              <a:rPr lang="tr-TR" dirty="0" smtClean="0"/>
              <a:t>. Ve onlar dünyaya bakışta eleştirel bir tutum içerisindedir. </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Eleştirel Bir Zihne Sahip Olabilmek İçin;</a:t>
            </a:r>
            <a:endParaRPr lang="tr-TR" dirty="0"/>
          </a:p>
        </p:txBody>
      </p:sp>
      <p:sp>
        <p:nvSpPr>
          <p:cNvPr id="3" name="2 İçerik Yer Tutucusu"/>
          <p:cNvSpPr>
            <a:spLocks noGrp="1"/>
          </p:cNvSpPr>
          <p:nvPr>
            <p:ph sz="quarter" idx="1"/>
          </p:nvPr>
        </p:nvSpPr>
        <p:spPr/>
        <p:txBody>
          <a:bodyPr>
            <a:normAutofit fontScale="92500"/>
          </a:bodyPr>
          <a:lstStyle/>
          <a:p>
            <a:endParaRPr lang="tr-TR" dirty="0" smtClean="0"/>
          </a:p>
          <a:p>
            <a:r>
              <a:rPr lang="tr-TR" dirty="0" smtClean="0"/>
              <a:t>Açık Fikirli Olmak</a:t>
            </a:r>
          </a:p>
          <a:p>
            <a:r>
              <a:rPr lang="tr-TR" dirty="0" smtClean="0"/>
              <a:t>Yanılma Payını Hesaba Katabilmek : “Özgür ve Güçlü Zihinler” J. </a:t>
            </a:r>
            <a:r>
              <a:rPr lang="tr-TR" dirty="0" err="1" smtClean="0"/>
              <a:t>Dewey</a:t>
            </a:r>
            <a:endParaRPr lang="tr-TR" dirty="0" smtClean="0"/>
          </a:p>
          <a:p>
            <a:r>
              <a:rPr lang="tr-TR" dirty="0" smtClean="0"/>
              <a:t>Anlama Olgunluğuna Sahip Olmak</a:t>
            </a:r>
          </a:p>
          <a:p>
            <a:r>
              <a:rPr lang="tr-TR" dirty="0" smtClean="0"/>
              <a:t>Hedeften Ayrılmamak</a:t>
            </a:r>
          </a:p>
          <a:p>
            <a:r>
              <a:rPr lang="tr-TR" dirty="0" smtClean="0"/>
              <a:t>Entelektüel Bütünlüğe Sahip Olmak : “İnsanın tüm saygınlığı düşünceleridir” B.</a:t>
            </a:r>
            <a:r>
              <a:rPr lang="tr-TR" dirty="0" err="1" smtClean="0"/>
              <a:t>Pascal</a:t>
            </a:r>
            <a:endParaRPr lang="tr-TR" dirty="0" smtClean="0"/>
          </a:p>
          <a:p>
            <a:r>
              <a:rPr lang="tr-TR" dirty="0" smtClean="0"/>
              <a:t>Çatışmaları Çözebilmek: “En büyük </a:t>
            </a:r>
            <a:r>
              <a:rPr lang="tr-TR" dirty="0" err="1" smtClean="0"/>
              <a:t>sevvet</a:t>
            </a:r>
            <a:r>
              <a:rPr lang="tr-TR" dirty="0" smtClean="0"/>
              <a:t> ya iyi bir mizah anlayışı ya da dingin bir zihindir” Freud.</a:t>
            </a:r>
          </a:p>
          <a:p>
            <a:r>
              <a:rPr lang="tr-TR" dirty="0" smtClean="0"/>
              <a:t>İçsel Dengeye Sahip Olmak</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mtClean="0"/>
              <a:t>Felsefi - </a:t>
            </a:r>
            <a:r>
              <a:rPr lang="tr-TR" dirty="0" smtClean="0"/>
              <a:t>Eleştirel Bakış Açısıyla Bir Çalışma Ortaya Koyarken; </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Çalışmanızı yapılandırın,</a:t>
            </a:r>
          </a:p>
          <a:p>
            <a:r>
              <a:rPr lang="tr-TR" dirty="0" smtClean="0"/>
              <a:t>Kolay anlaşılır olun,</a:t>
            </a:r>
          </a:p>
          <a:p>
            <a:r>
              <a:rPr lang="tr-TR" dirty="0" smtClean="0"/>
              <a:t>Amacınıza uygun ilerleyin,</a:t>
            </a:r>
          </a:p>
          <a:p>
            <a:r>
              <a:rPr lang="tr-TR" dirty="0" smtClean="0"/>
              <a:t>Analitik olun,</a:t>
            </a:r>
          </a:p>
          <a:p>
            <a:r>
              <a:rPr lang="tr-TR" dirty="0" smtClean="0"/>
              <a:t>Anlaşılır ve Akıcı bir üslup kullanın,</a:t>
            </a:r>
          </a:p>
          <a:p>
            <a:r>
              <a:rPr lang="tr-TR" dirty="0" smtClean="0"/>
              <a:t>Yaratıcı olun,</a:t>
            </a:r>
          </a:p>
          <a:p>
            <a:r>
              <a:rPr lang="tr-TR" dirty="0" smtClean="0"/>
              <a:t>Dürüst olun,</a:t>
            </a:r>
          </a:p>
          <a:p>
            <a:r>
              <a:rPr lang="tr-TR" dirty="0" smtClean="0"/>
              <a:t>Otantik olun,</a:t>
            </a:r>
          </a:p>
          <a:p>
            <a:r>
              <a:rPr lang="tr-TR" dirty="0" smtClean="0"/>
              <a:t>Hassas olun,</a:t>
            </a:r>
          </a:p>
          <a:p>
            <a:r>
              <a:rPr lang="tr-TR" dirty="0" smtClean="0"/>
              <a:t>Kaynak metinleri doğru anladığınızdan emin olun,</a:t>
            </a:r>
          </a:p>
          <a:p>
            <a:r>
              <a:rPr lang="tr-TR" dirty="0" smtClean="0"/>
              <a:t>Dikkatli olun,</a:t>
            </a:r>
          </a:p>
          <a:p>
            <a:r>
              <a:rPr lang="tr-TR" dirty="0" smtClean="0"/>
              <a:t>Mağrur olun…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Eğitimde Eleştirel Düşünme;</a:t>
            </a:r>
            <a:endParaRPr lang="tr-TR" dirty="0"/>
          </a:p>
        </p:txBody>
      </p:sp>
      <p:sp>
        <p:nvSpPr>
          <p:cNvPr id="3" name="İçerik Yer Tutucusu 2"/>
          <p:cNvSpPr>
            <a:spLocks noGrp="1"/>
          </p:cNvSpPr>
          <p:nvPr>
            <p:ph sz="quarter" idx="1"/>
          </p:nvPr>
        </p:nvSpPr>
        <p:spPr/>
        <p:txBody>
          <a:bodyPr/>
          <a:lstStyle/>
          <a:p>
            <a:pPr algn="just"/>
            <a:endParaRPr lang="tr-TR" dirty="0" smtClean="0"/>
          </a:p>
          <a:p>
            <a:pPr algn="just"/>
            <a:r>
              <a:rPr lang="tr-TR" dirty="0" smtClean="0"/>
              <a:t>Günümüz </a:t>
            </a:r>
            <a:r>
              <a:rPr lang="tr-TR" dirty="0"/>
              <a:t>bilgi anlayışı çerçevesinde öne çıkan düşünme becerilerinden birisi olan eleştirel düşünme en genel ifadelerle; verilen kararların yorumlama, analiz, değerlendirme, çıkarım, açıklama ve öz düzenleme basamaklarından geçerek oluşturulduğu bir düşünce biçimi olarak </a:t>
            </a:r>
            <a:r>
              <a:rPr lang="tr-TR" dirty="0" smtClean="0"/>
              <a:t>tanımlanmıştır (</a:t>
            </a:r>
            <a:r>
              <a:rPr lang="tr-TR" dirty="0" err="1" smtClean="0"/>
              <a:t>Facione</a:t>
            </a:r>
            <a:r>
              <a:rPr lang="tr-TR" dirty="0" smtClean="0"/>
              <a:t>, 1990)</a:t>
            </a:r>
            <a:endParaRPr lang="tr-TR" dirty="0"/>
          </a:p>
        </p:txBody>
      </p:sp>
    </p:spTree>
    <p:extLst>
      <p:ext uri="{BB962C8B-B14F-4D97-AF65-F5344CB8AC3E}">
        <p14:creationId xmlns:p14="http://schemas.microsoft.com/office/powerpoint/2010/main" xmlns="" val="7287656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lgn="just">
              <a:buNone/>
            </a:pPr>
            <a:r>
              <a:rPr lang="tr-TR" dirty="0" smtClean="0"/>
              <a:t> </a:t>
            </a:r>
          </a:p>
          <a:p>
            <a:pPr marL="0" indent="0" algn="just">
              <a:buNone/>
            </a:pPr>
            <a:r>
              <a:rPr lang="tr-TR" dirty="0" smtClean="0"/>
              <a:t>Eleştirel </a:t>
            </a:r>
            <a:r>
              <a:rPr lang="tr-TR" dirty="0"/>
              <a:t>düşünme anlayışına katkıda bulunan tanımların bir kısmı (</a:t>
            </a:r>
            <a:r>
              <a:rPr lang="tr-TR" dirty="0" err="1"/>
              <a:t>Chance</a:t>
            </a:r>
            <a:r>
              <a:rPr lang="tr-TR" dirty="0"/>
              <a:t> ve </a:t>
            </a:r>
            <a:r>
              <a:rPr lang="tr-TR" dirty="0" err="1"/>
              <a:t>Mayer&amp;Goodchild</a:t>
            </a:r>
            <a:r>
              <a:rPr lang="tr-TR" dirty="0"/>
              <a:t> </a:t>
            </a:r>
            <a:r>
              <a:rPr lang="tr-TR" dirty="0" err="1"/>
              <a:t>gb</a:t>
            </a:r>
            <a:r>
              <a:rPr lang="tr-TR" dirty="0"/>
              <a:t>.) bu sürece bilişsel açıdan yaklaşarak eleştirel düşünme sürecindeki işlemleri vurgulamışlardır. Felsefe alanından katkıda bulunanlar (</a:t>
            </a:r>
            <a:r>
              <a:rPr lang="tr-TR" dirty="0" err="1"/>
              <a:t>Ennis</a:t>
            </a:r>
            <a:r>
              <a:rPr lang="tr-TR" dirty="0"/>
              <a:t> ve </a:t>
            </a:r>
            <a:r>
              <a:rPr lang="tr-TR" dirty="0" err="1"/>
              <a:t>Paul&amp;Elder</a:t>
            </a:r>
            <a:r>
              <a:rPr lang="tr-TR" dirty="0"/>
              <a:t> </a:t>
            </a:r>
            <a:r>
              <a:rPr lang="tr-TR" dirty="0" err="1"/>
              <a:t>gb</a:t>
            </a:r>
            <a:r>
              <a:rPr lang="tr-TR" dirty="0"/>
              <a:t>.) ise eleştirel düşünmenin yalnızca sürece katılmakla gerçekleşmeyeceğini aksine onun inanç ve davranışlarımızı etkilemesi gerektiğine vurgu yapmışlardır.</a:t>
            </a:r>
          </a:p>
        </p:txBody>
      </p:sp>
    </p:spTree>
    <p:extLst>
      <p:ext uri="{BB962C8B-B14F-4D97-AF65-F5344CB8AC3E}">
        <p14:creationId xmlns:p14="http://schemas.microsoft.com/office/powerpoint/2010/main" xmlns="" val="3170356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lgn="just">
              <a:buNone/>
            </a:pPr>
            <a:endParaRPr lang="tr-TR" dirty="0" smtClean="0"/>
          </a:p>
          <a:p>
            <a:pPr algn="just"/>
            <a:r>
              <a:rPr lang="tr-TR" dirty="0" smtClean="0"/>
              <a:t>Paul </a:t>
            </a:r>
            <a:r>
              <a:rPr lang="tr-TR" dirty="0"/>
              <a:t>ve </a:t>
            </a:r>
            <a:r>
              <a:rPr lang="tr-TR" dirty="0" err="1" smtClean="0"/>
              <a:t>Elder</a:t>
            </a:r>
            <a:r>
              <a:rPr lang="tr-TR" dirty="0" smtClean="0"/>
              <a:t> (2007)’e   </a:t>
            </a:r>
            <a:r>
              <a:rPr lang="tr-TR" dirty="0"/>
              <a:t>göre eleştirel düşünme, entelektüel becerilerin, yetenek ve eğilimlerin bir arada kullanılmasıdır. İçerik konusunda derinleşme ve üst düzey düşünmenin gerçekleşmesini sağlar. Öğrencilerin, bilgiyi keşfetmeleri, sonuçlara giden yolları düşünmeleri, karmaşık konularda bakış açısı geliştirmeleri, farklı bakış açılarını düşünmeleri, kavramları, teorileri ve açıklamaları analiz etmeleri, sorunları ve sonuçlarını netleştirmeleri, fikirleri yeni bağlamlara aktarmaları, varsayımları incelemeleri ve değerlendirmeleri konusunda teşvik eder. </a:t>
            </a:r>
          </a:p>
        </p:txBody>
      </p:sp>
    </p:spTree>
    <p:extLst>
      <p:ext uri="{BB962C8B-B14F-4D97-AF65-F5344CB8AC3E}">
        <p14:creationId xmlns:p14="http://schemas.microsoft.com/office/powerpoint/2010/main" xmlns="" val="15004638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Din Eğitimi ile İlişkisi Bakımından;</a:t>
            </a:r>
            <a:endParaRPr lang="tr-TR" dirty="0"/>
          </a:p>
        </p:txBody>
      </p:sp>
      <p:sp>
        <p:nvSpPr>
          <p:cNvPr id="3" name="2 İçerik Yer Tutucusu"/>
          <p:cNvSpPr>
            <a:spLocks noGrp="1"/>
          </p:cNvSpPr>
          <p:nvPr>
            <p:ph sz="quarter" idx="1"/>
          </p:nvPr>
        </p:nvSpPr>
        <p:spPr/>
        <p:txBody>
          <a:bodyPr>
            <a:normAutofit fontScale="70000" lnSpcReduction="20000"/>
          </a:bodyPr>
          <a:lstStyle/>
          <a:p>
            <a:pPr algn="just">
              <a:buNone/>
            </a:pPr>
            <a:r>
              <a:rPr lang="tr-TR" dirty="0" smtClean="0"/>
              <a:t>DKAB Öğretim Programları:</a:t>
            </a:r>
          </a:p>
          <a:p>
            <a:pPr algn="just"/>
            <a:r>
              <a:rPr lang="tr-TR" dirty="0" smtClean="0"/>
              <a:t>«Bilim ve teknolojide yaşanan hızlı değişim, bireyin ve toplumun değişen ihtiyaçları, öğrenme öğretme teori ve yaklaşımlarındaki yenilik ve gelişmeler bireylerden beklenen rolleri de doğrudan etkilemiştir. Bu değişim bilgiyi üreten, hayatta işlevsel olarak kullanabilen, </a:t>
            </a:r>
            <a:r>
              <a:rPr lang="tr-TR" dirty="0" smtClean="0">
                <a:solidFill>
                  <a:srgbClr val="FF0000"/>
                </a:solidFill>
              </a:rPr>
              <a:t>problem çözebilen, eleştirel düşünen</a:t>
            </a:r>
            <a:r>
              <a:rPr lang="tr-TR" dirty="0" smtClean="0"/>
              <a:t>, girişimci, kararlı, iletişim becerilerine sahip, empati yapabilen, topluma ve kültüre katkı sağlayan vb. niteliklerdeki bir bireyi tanımlamaktadır. Bu nitelik dokusuna sahip bireylerin yetişmesine hizmet edecek öğretim programları salt bilgi aktaran bir yapıdan ziyade bireysel farklılıkları dikkate alan, değer ve beceri kazandırma hedefli, sade ve anlaşılır bir yapıda hazırlanmıştır. Bu amaç doğrultusunda bir taraftan farklı konu ve sınıf düzeylerinde sarmal bir yaklaşımla tekrar eden kazanımlara ve açıklamalara, diğer taraftan bütünsel ve bir kerede kazandırılması hedeflenen öğrenme çıktılarına yer verilmiştir. Her iki gruptaki kazanım ve açıklamalar da ilgili disiplinin yetkin, güncel, geçerli ve eğitim öğretim sürecinde hayatla ilişkileri kurulabilecek niteliktedir. Bu kazanımlar ve sınırlarını belirleyen açıklamaları, sınıflar ve eğitim kademeleri düzeyinde değerler, beceriler ve yetkinlikler perspektifinde bütünlük sağlayan bir bakış açısıyla yalın bir içeriğe işaret etmektedir. Böylelikle üst bilişsel becerilerin kullanımına yönlendiren, anlamlı ve kalıcı öğrenmeyi sağlayan, sağlam ve önceki öğrenmelerle ilişkilendirilmiş, diğer disiplinlerle ve günlük hayatla değerler, beceriler ve yetkinlikler çevresinde bütünleşmiş bir öğretim programları toplamı oluşturulmuştur» amaçları doğrultusunda oluşturulmuştur.</a:t>
            </a:r>
            <a:endParaRPr lang="tr-TR" dirty="0"/>
          </a:p>
        </p:txBody>
      </p:sp>
    </p:spTree>
    <p:extLst>
      <p:ext uri="{BB962C8B-B14F-4D97-AF65-F5344CB8AC3E}">
        <p14:creationId xmlns:p14="http://schemas.microsoft.com/office/powerpoint/2010/main" xmlns="" val="25634748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Örneğin 9. Sınıf ‘Bilgi ve İnanç’ Ünitesi</a:t>
            </a:r>
            <a:endParaRPr lang="tr-TR" dirty="0"/>
          </a:p>
        </p:txBody>
      </p:sp>
      <p:sp>
        <p:nvSpPr>
          <p:cNvPr id="3" name="İçerik Yer Tutucusu 2"/>
          <p:cNvSpPr>
            <a:spLocks noGrp="1"/>
          </p:cNvSpPr>
          <p:nvPr>
            <p:ph sz="quarter" idx="1"/>
          </p:nvPr>
        </p:nvSpPr>
        <p:spPr/>
        <p:txBody>
          <a:bodyPr/>
          <a:lstStyle/>
          <a:p>
            <a:r>
              <a:rPr lang="tr-TR" dirty="0" smtClean="0"/>
              <a:t>3.Kazanımı;</a:t>
            </a:r>
          </a:p>
          <a:p>
            <a:endParaRPr lang="tr-TR" dirty="0" smtClean="0"/>
          </a:p>
          <a:p>
            <a:pPr lvl="1" algn="just"/>
            <a:r>
              <a:rPr lang="tr-TR" dirty="0" err="1" smtClean="0"/>
              <a:t>İsrâ</a:t>
            </a:r>
            <a:r>
              <a:rPr lang="tr-TR" dirty="0" smtClean="0"/>
              <a:t> Suresi 36</a:t>
            </a:r>
            <a:r>
              <a:rPr lang="tr-TR" dirty="0"/>
              <a:t>. </a:t>
            </a:r>
            <a:r>
              <a:rPr lang="tr-TR" dirty="0" smtClean="0"/>
              <a:t>ayet ile </a:t>
            </a:r>
            <a:r>
              <a:rPr lang="tr-TR" dirty="0"/>
              <a:t>Mülk suresi 23. ayetlerinde </a:t>
            </a:r>
            <a:r>
              <a:rPr lang="tr-TR" dirty="0" smtClean="0"/>
              <a:t>verilen mesajları değerlendirir. Kazanım</a:t>
            </a:r>
            <a:r>
              <a:rPr lang="tr-TR" dirty="0"/>
              <a:t>,</a:t>
            </a:r>
            <a:r>
              <a:rPr lang="tr-TR" dirty="0" smtClean="0"/>
              <a:t> </a:t>
            </a:r>
            <a:r>
              <a:rPr lang="tr-TR" dirty="0"/>
              <a:t>öğrencilerin Kur’an-ı Kerim mealini kullanma, Kur’an-ı Kerim’i anlama ve yorumlama, ayetlerde geçen şahıs, yer, konu ve kavramları belirleme becerilerini geliştirici etkinliklerle desteklenir. Bu kapsamda ayetlerin (nüzul sebebi, ana konuları gibi) kısa açıklamalarına öğrenci seviyesine göre yer verilir. </a:t>
            </a:r>
            <a:endParaRPr lang="tr-TR" dirty="0" smtClean="0"/>
          </a:p>
          <a:p>
            <a:pPr marL="274320" lvl="1" indent="0" algn="just">
              <a:buNone/>
            </a:pPr>
            <a:r>
              <a:rPr lang="tr-TR" dirty="0" smtClean="0"/>
              <a:t>Bu beceriyi destekler nitelikte öğeler barındırmaktadır.</a:t>
            </a:r>
            <a:endParaRPr lang="tr-TR" dirty="0"/>
          </a:p>
        </p:txBody>
      </p:sp>
    </p:spTree>
    <p:extLst>
      <p:ext uri="{BB962C8B-B14F-4D97-AF65-F5344CB8AC3E}">
        <p14:creationId xmlns:p14="http://schemas.microsoft.com/office/powerpoint/2010/main" xmlns="" val="808818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10. Sınıf ‘Allah – İnsan İlişkisi’ </a:t>
            </a:r>
            <a:r>
              <a:rPr lang="tr-TR" dirty="0"/>
              <a:t>Ü</a:t>
            </a:r>
            <a:r>
              <a:rPr lang="tr-TR" dirty="0" smtClean="0"/>
              <a:t>nitesinde</a:t>
            </a:r>
            <a:endParaRPr lang="tr-TR" dirty="0"/>
          </a:p>
        </p:txBody>
      </p:sp>
      <p:sp>
        <p:nvSpPr>
          <p:cNvPr id="3" name="İçerik Yer Tutucusu 2"/>
          <p:cNvSpPr>
            <a:spLocks noGrp="1"/>
          </p:cNvSpPr>
          <p:nvPr>
            <p:ph sz="quarter" idx="1"/>
          </p:nvPr>
        </p:nvSpPr>
        <p:spPr/>
        <p:txBody>
          <a:bodyPr/>
          <a:lstStyle/>
          <a:p>
            <a:endParaRPr lang="tr-TR" dirty="0" smtClean="0"/>
          </a:p>
          <a:p>
            <a:endParaRPr lang="tr-TR" dirty="0"/>
          </a:p>
          <a:p>
            <a:r>
              <a:rPr lang="tr-TR" dirty="0" smtClean="0"/>
              <a:t>2. Kazanım;</a:t>
            </a:r>
          </a:p>
          <a:p>
            <a:pPr lvl="1"/>
            <a:r>
              <a:rPr lang="tr-TR" dirty="0"/>
              <a:t>Allah’ın varlığı ve birliği konusunda akli ve </a:t>
            </a:r>
            <a:r>
              <a:rPr lang="tr-TR" dirty="0" smtClean="0"/>
              <a:t>naklî delilleri </a:t>
            </a:r>
            <a:r>
              <a:rPr lang="tr-TR" dirty="0"/>
              <a:t>analiz eder</a:t>
            </a:r>
            <a:r>
              <a:rPr lang="tr-TR" dirty="0" smtClean="0"/>
              <a:t>.</a:t>
            </a:r>
          </a:p>
          <a:p>
            <a:pPr lvl="1"/>
            <a:endParaRPr lang="tr-TR" dirty="0" smtClean="0"/>
          </a:p>
          <a:p>
            <a:pPr marL="274320" lvl="1" indent="0">
              <a:buNone/>
            </a:pPr>
            <a:r>
              <a:rPr lang="tr-TR" dirty="0"/>
              <a:t>İ</a:t>
            </a:r>
            <a:r>
              <a:rPr lang="tr-TR" dirty="0" smtClean="0"/>
              <a:t>fadesiyle bu beceriyi desteler niteliktedir.</a:t>
            </a:r>
          </a:p>
        </p:txBody>
      </p:sp>
    </p:spTree>
    <p:extLst>
      <p:ext uri="{BB962C8B-B14F-4D97-AF65-F5344CB8AC3E}">
        <p14:creationId xmlns:p14="http://schemas.microsoft.com/office/powerpoint/2010/main" xmlns="" val="2818535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8411" y="2819400"/>
            <a:ext cx="11486367" cy="2641948"/>
          </a:xfrm>
        </p:spPr>
        <p:txBody>
          <a:bodyPr>
            <a:noAutofit/>
          </a:bodyPr>
          <a:lstStyle/>
          <a:p>
            <a:r>
              <a:rPr lang="tr-TR" sz="3200" dirty="0" smtClean="0"/>
              <a:t>A </a:t>
            </a:r>
            <a:r>
              <a:rPr lang="tr-TR" sz="3200" dirty="0" err="1" smtClean="0"/>
              <a:t>ConcIse</a:t>
            </a:r>
            <a:r>
              <a:rPr lang="tr-TR" sz="3200" dirty="0" smtClean="0"/>
              <a:t> </a:t>
            </a:r>
            <a:r>
              <a:rPr lang="tr-TR" sz="3200" dirty="0" err="1" smtClean="0"/>
              <a:t>GuIde</a:t>
            </a:r>
            <a:r>
              <a:rPr lang="tr-TR" sz="3200" dirty="0" smtClean="0"/>
              <a:t> </a:t>
            </a:r>
            <a:r>
              <a:rPr lang="tr-TR" sz="3200" dirty="0" err="1" smtClean="0"/>
              <a:t>to</a:t>
            </a:r>
            <a:r>
              <a:rPr lang="tr-TR" sz="3200" dirty="0" smtClean="0"/>
              <a:t> </a:t>
            </a:r>
            <a:r>
              <a:rPr lang="tr-TR" sz="3200" dirty="0" err="1" smtClean="0"/>
              <a:t>ReadING</a:t>
            </a:r>
            <a:r>
              <a:rPr lang="tr-TR" sz="3200" dirty="0" smtClean="0"/>
              <a:t>, EVALUATING AND WRITING PHILOSOPHICAL WORKS</a:t>
            </a:r>
          </a:p>
          <a:p>
            <a:r>
              <a:rPr lang="tr-TR" sz="3200" i="1" dirty="0" smtClean="0"/>
              <a:t>M.ANDREW HOLOWCHAK</a:t>
            </a:r>
            <a:endParaRPr lang="en-US" sz="3200" i="1" dirty="0"/>
          </a:p>
        </p:txBody>
      </p:sp>
      <p:sp>
        <p:nvSpPr>
          <p:cNvPr id="2" name="Title 1"/>
          <p:cNvSpPr>
            <a:spLocks noGrp="1"/>
          </p:cNvSpPr>
          <p:nvPr>
            <p:ph type="ctrTitle"/>
          </p:nvPr>
        </p:nvSpPr>
        <p:spPr/>
        <p:txBody>
          <a:bodyPr>
            <a:normAutofit/>
          </a:bodyPr>
          <a:lstStyle/>
          <a:p>
            <a:r>
              <a:rPr lang="tr-TR" sz="5400" dirty="0" err="1" smtClean="0"/>
              <a:t>Critical</a:t>
            </a:r>
            <a:r>
              <a:rPr lang="tr-TR" sz="5400" dirty="0" smtClean="0"/>
              <a:t> </a:t>
            </a:r>
            <a:r>
              <a:rPr lang="tr-TR" sz="5400" dirty="0" err="1" smtClean="0"/>
              <a:t>Reasoning</a:t>
            </a:r>
            <a:r>
              <a:rPr lang="tr-TR" sz="5400" dirty="0" smtClean="0"/>
              <a:t> &amp; </a:t>
            </a:r>
            <a:r>
              <a:rPr lang="tr-TR" sz="5400" dirty="0" err="1" smtClean="0"/>
              <a:t>Philosophy</a:t>
            </a:r>
            <a:endParaRPr lang="en-US" sz="5400" dirty="0"/>
          </a:p>
        </p:txBody>
      </p:sp>
    </p:spTree>
    <p:extLst>
      <p:ext uri="{BB962C8B-B14F-4D97-AF65-F5344CB8AC3E}">
        <p14:creationId xmlns:p14="http://schemas.microsoft.com/office/powerpoint/2010/main" xmlns="" val="2622186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6405" y="1031877"/>
            <a:ext cx="10364451" cy="1072496"/>
          </a:xfrm>
        </p:spPr>
        <p:txBody>
          <a:bodyPr>
            <a:normAutofit fontScale="90000"/>
          </a:bodyPr>
          <a:lstStyle/>
          <a:p>
            <a:r>
              <a:rPr lang="en-US" i="1" dirty="0" smtClean="0"/>
              <a:t/>
            </a:r>
            <a:br>
              <a:rPr lang="en-US" i="1" dirty="0" smtClean="0"/>
            </a:br>
            <a:endParaRPr lang="tr-TR" dirty="0"/>
          </a:p>
        </p:txBody>
      </p:sp>
      <p:pic>
        <p:nvPicPr>
          <p:cNvPr id="4" name="3 İçerik Yer Tutucusu" descr="holowchak-2-300x225.jpg"/>
          <p:cNvPicPr>
            <a:picLocks noGrp="1" noChangeAspect="1"/>
          </p:cNvPicPr>
          <p:nvPr>
            <p:ph sz="quarter" idx="1"/>
          </p:nvPr>
        </p:nvPicPr>
        <p:blipFill>
          <a:blip r:embed="rId2"/>
          <a:stretch>
            <a:fillRect/>
          </a:stretch>
        </p:blipFill>
        <p:spPr>
          <a:xfrm>
            <a:off x="989556" y="1841326"/>
            <a:ext cx="5035463" cy="4271374"/>
          </a:xfrm>
        </p:spPr>
      </p:pic>
      <p:sp>
        <p:nvSpPr>
          <p:cNvPr id="7" name="6 Metin kutusu"/>
          <p:cNvSpPr txBox="1"/>
          <p:nvPr/>
        </p:nvSpPr>
        <p:spPr>
          <a:xfrm>
            <a:off x="6200385" y="1716066"/>
            <a:ext cx="5549030" cy="4708981"/>
          </a:xfrm>
          <a:prstGeom prst="rect">
            <a:avLst/>
          </a:prstGeom>
          <a:noFill/>
        </p:spPr>
        <p:txBody>
          <a:bodyPr wrap="square" rtlCol="0">
            <a:spAutoFit/>
          </a:bodyPr>
          <a:lstStyle/>
          <a:p>
            <a:pPr hangingPunct="0"/>
            <a:r>
              <a:rPr lang="en-GB" sz="2400" dirty="0" smtClean="0"/>
              <a:t>Ph.D., University of Pittsburgh, </a:t>
            </a:r>
            <a:r>
              <a:rPr lang="en-GB" sz="2400" i="1" dirty="0" smtClean="0"/>
              <a:t>Philosophy and History of Science</a:t>
            </a:r>
            <a:r>
              <a:rPr lang="en-GB" sz="2400" dirty="0" smtClean="0"/>
              <a:t> (Program of Philosophy, Classics, and Ancient Science)</a:t>
            </a:r>
            <a:endParaRPr lang="tr-TR" sz="2400" b="1" dirty="0" smtClean="0"/>
          </a:p>
          <a:p>
            <a:pPr hangingPunct="0"/>
            <a:r>
              <a:rPr lang="en-US" sz="2400" dirty="0" smtClean="0"/>
              <a:t>M.A., University of Pittsburgh, </a:t>
            </a:r>
            <a:r>
              <a:rPr lang="en-US" sz="2400" i="1" dirty="0" smtClean="0"/>
              <a:t>Philosophy and History of Science</a:t>
            </a:r>
            <a:endParaRPr lang="tr-TR" sz="2400" dirty="0" smtClean="0"/>
          </a:p>
          <a:p>
            <a:pPr hangingPunct="0"/>
            <a:r>
              <a:rPr lang="en-US" sz="2400" dirty="0" smtClean="0"/>
              <a:t>M.A., Wayne State University, </a:t>
            </a:r>
            <a:r>
              <a:rPr lang="en-US" sz="2400" i="1" dirty="0" smtClean="0"/>
              <a:t>Philosophy</a:t>
            </a:r>
            <a:endParaRPr lang="tr-TR" sz="2400" dirty="0" smtClean="0"/>
          </a:p>
          <a:p>
            <a:pPr hangingPunct="0"/>
            <a:r>
              <a:rPr lang="en-US" sz="2400" dirty="0" smtClean="0"/>
              <a:t>B.A., Wayne State University, </a:t>
            </a:r>
            <a:r>
              <a:rPr lang="en-US" sz="2400" i="1" dirty="0" smtClean="0"/>
              <a:t>Philosophy</a:t>
            </a:r>
            <a:endParaRPr lang="tr-TR" sz="2400" dirty="0" smtClean="0"/>
          </a:p>
          <a:p>
            <a:pPr hangingPunct="0"/>
            <a:r>
              <a:rPr lang="en-US" sz="2400" dirty="0" smtClean="0"/>
              <a:t>B.A., Wayne State University, </a:t>
            </a:r>
            <a:r>
              <a:rPr lang="en-US" sz="2400" i="1" dirty="0" smtClean="0"/>
              <a:t>Psychology</a:t>
            </a:r>
            <a:endParaRPr lang="tr-TR" sz="2400" i="1" dirty="0" smtClean="0"/>
          </a:p>
          <a:p>
            <a:pPr hangingPunct="0"/>
            <a:endParaRPr lang="tr-TR" i="1" dirty="0" smtClean="0"/>
          </a:p>
          <a:p>
            <a:pPr hangingPunct="0"/>
            <a:endParaRPr lang="tr-TR" i="1" dirty="0" smtClean="0"/>
          </a:p>
          <a:p>
            <a:pPr hangingPunct="0"/>
            <a:endParaRPr lang="tr-TR" i="1" dirty="0" smtClean="0"/>
          </a:p>
          <a:p>
            <a:pPr hangingPunct="0"/>
            <a:endParaRPr lang="tr-TR" i="1" dirty="0" smtClean="0"/>
          </a:p>
          <a:p>
            <a:pPr hangingPunct="0"/>
            <a:endParaRPr lang="tr-TR" dirty="0" smtClean="0"/>
          </a:p>
          <a:p>
            <a:endParaRPr lang="tr-TR" dirty="0"/>
          </a:p>
        </p:txBody>
      </p:sp>
      <p:sp>
        <p:nvSpPr>
          <p:cNvPr id="5" name="4 Dikdörtgen"/>
          <p:cNvSpPr/>
          <p:nvPr/>
        </p:nvSpPr>
        <p:spPr>
          <a:xfrm>
            <a:off x="545432" y="6096000"/>
            <a:ext cx="6096000" cy="923330"/>
          </a:xfrm>
          <a:prstGeom prst="rect">
            <a:avLst/>
          </a:prstGeom>
        </p:spPr>
        <p:txBody>
          <a:bodyPr wrap="square">
            <a:spAutoFit/>
          </a:bodyPr>
          <a:lstStyle/>
          <a:p>
            <a:r>
              <a:rPr lang="tr-TR" b="1" i="1" dirty="0" smtClean="0"/>
              <a:t>M.ANDREW HOLOWCHAK</a:t>
            </a:r>
            <a:br>
              <a:rPr lang="tr-TR" b="1" i="1" dirty="0" smtClean="0"/>
            </a:br>
            <a:r>
              <a:rPr lang="en-GB" b="1" i="1" dirty="0" smtClean="0"/>
              <a:t>Rider University, </a:t>
            </a:r>
            <a:r>
              <a:rPr lang="en-GB" b="1" dirty="0" smtClean="0"/>
              <a:t>Assistant Professor</a:t>
            </a:r>
            <a:r>
              <a:rPr lang="tr-TR" dirty="0" smtClean="0"/>
              <a:t/>
            </a:r>
            <a:br>
              <a:rPr lang="tr-TR" dirty="0" smtClean="0"/>
            </a:br>
            <a:endParaRPr lang="tr-TR" dirty="0"/>
          </a:p>
        </p:txBody>
      </p:sp>
      <p:sp>
        <p:nvSpPr>
          <p:cNvPr id="6" name="5 Metin kutusu"/>
          <p:cNvSpPr txBox="1"/>
          <p:nvPr/>
        </p:nvSpPr>
        <p:spPr>
          <a:xfrm>
            <a:off x="368967" y="368968"/>
            <a:ext cx="11327140" cy="461665"/>
          </a:xfrm>
          <a:prstGeom prst="rect">
            <a:avLst/>
          </a:prstGeom>
          <a:noFill/>
        </p:spPr>
        <p:txBody>
          <a:bodyPr wrap="none" rtlCol="0">
            <a:spAutoFit/>
          </a:bodyPr>
          <a:lstStyle/>
          <a:p>
            <a:r>
              <a:rPr lang="tr-TR" sz="2400" b="1" dirty="0" smtClean="0"/>
              <a:t>YAZAR HAKKINDA BİLGİ EDİNMEK- BAĞLAMSAL ANLAMA ÇABASI</a:t>
            </a:r>
            <a:endParaRPr lang="tr-TR" sz="24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2544" y="466596"/>
            <a:ext cx="11379200" cy="758952"/>
          </a:xfrm>
        </p:spPr>
        <p:txBody>
          <a:bodyPr>
            <a:normAutofit fontScale="90000"/>
          </a:bodyPr>
          <a:lstStyle/>
          <a:p>
            <a:r>
              <a:rPr lang="tr-TR" b="1" dirty="0" err="1" smtClean="0"/>
              <a:t>Critical</a:t>
            </a:r>
            <a:r>
              <a:rPr lang="tr-TR" b="1" dirty="0" smtClean="0"/>
              <a:t> </a:t>
            </a:r>
            <a:r>
              <a:rPr lang="tr-TR" b="1" dirty="0" err="1" smtClean="0"/>
              <a:t>Reasoning</a:t>
            </a:r>
            <a:r>
              <a:rPr lang="tr-TR" b="1" dirty="0" smtClean="0"/>
              <a:t> &amp; </a:t>
            </a:r>
            <a:r>
              <a:rPr lang="tr-TR" b="1" dirty="0" err="1" smtClean="0"/>
              <a:t>Philosophy</a:t>
            </a:r>
            <a:r>
              <a:rPr lang="tr-TR" b="1" dirty="0" smtClean="0"/>
              <a:t/>
            </a:r>
            <a:br>
              <a:rPr lang="tr-TR" b="1" dirty="0" smtClean="0"/>
            </a:br>
            <a:r>
              <a:rPr lang="tr-TR" b="1" i="1" dirty="0" smtClean="0"/>
              <a:t>İçindekiler</a:t>
            </a:r>
            <a:endParaRPr lang="tr-TR" b="1" i="1" dirty="0"/>
          </a:p>
        </p:txBody>
      </p:sp>
      <p:sp>
        <p:nvSpPr>
          <p:cNvPr id="3" name="2 İçerik Yer Tutucusu"/>
          <p:cNvSpPr>
            <a:spLocks noGrp="1"/>
          </p:cNvSpPr>
          <p:nvPr>
            <p:ph sz="quarter" idx="1"/>
          </p:nvPr>
        </p:nvSpPr>
        <p:spPr/>
        <p:txBody>
          <a:bodyPr>
            <a:normAutofit/>
          </a:bodyPr>
          <a:lstStyle/>
          <a:p>
            <a:pPr>
              <a:buNone/>
            </a:pPr>
            <a:r>
              <a:rPr lang="tr-TR" sz="3200" b="1" dirty="0" smtClean="0"/>
              <a:t>I.BÖLÜM : Giriş</a:t>
            </a:r>
          </a:p>
          <a:p>
            <a:pPr>
              <a:buNone/>
            </a:pPr>
            <a:r>
              <a:rPr lang="tr-TR" sz="3200" dirty="0" smtClean="0"/>
              <a:t>	Modül1 Felsefe Nedir?</a:t>
            </a:r>
          </a:p>
          <a:p>
            <a:pPr>
              <a:buNone/>
            </a:pPr>
            <a:r>
              <a:rPr lang="tr-TR" sz="3200" dirty="0" smtClean="0"/>
              <a:t>	Modül 2 Felsefe &amp; Eleştirel Zihin</a:t>
            </a:r>
          </a:p>
          <a:p>
            <a:pPr>
              <a:buNone/>
            </a:pPr>
            <a:r>
              <a:rPr lang="tr-TR" sz="3200" b="1" dirty="0" smtClean="0"/>
              <a:t>II.BÖLÜM : FELSEFİ ÇALIŞMALARI OKUMAK</a:t>
            </a:r>
          </a:p>
          <a:p>
            <a:pPr>
              <a:buNone/>
            </a:pPr>
            <a:r>
              <a:rPr lang="tr-TR" sz="3200" dirty="0" smtClean="0"/>
              <a:t>	Modül 3 Bir Felsefi Çalışmanın Genel Çerçevesi</a:t>
            </a:r>
          </a:p>
          <a:p>
            <a:pPr>
              <a:buNone/>
            </a:pPr>
            <a:r>
              <a:rPr lang="tr-TR" sz="3200" dirty="0" smtClean="0"/>
              <a:t>	Modül 4 Felsefe Çalışması Okurken Yardımcı Olabilecek Dört Basamak</a:t>
            </a:r>
            <a:endParaRPr lang="tr-TR"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475988"/>
            <a:ext cx="11987407" cy="1114817"/>
          </a:xfrm>
        </p:spPr>
        <p:txBody>
          <a:bodyPr>
            <a:normAutofit/>
          </a:bodyPr>
          <a:lstStyle/>
          <a:p>
            <a:r>
              <a:rPr lang="tr-TR" b="1" dirty="0" smtClean="0"/>
              <a:t/>
            </a:r>
            <a:br>
              <a:rPr lang="tr-TR" b="1" dirty="0" smtClean="0"/>
            </a:br>
            <a:endParaRPr lang="tr-TR" b="1" dirty="0"/>
          </a:p>
        </p:txBody>
      </p:sp>
      <p:sp>
        <p:nvSpPr>
          <p:cNvPr id="3" name="2 İçerik Yer Tutucusu"/>
          <p:cNvSpPr>
            <a:spLocks noGrp="1"/>
          </p:cNvSpPr>
          <p:nvPr>
            <p:ph sz="quarter" idx="1"/>
          </p:nvPr>
        </p:nvSpPr>
        <p:spPr>
          <a:xfrm>
            <a:off x="300625" y="1527048"/>
            <a:ext cx="12262980" cy="4572000"/>
          </a:xfrm>
        </p:spPr>
        <p:txBody>
          <a:bodyPr/>
          <a:lstStyle/>
          <a:p>
            <a:pPr marL="514350" indent="-514350">
              <a:buNone/>
            </a:pPr>
            <a:r>
              <a:rPr lang="tr-TR" sz="2400" b="1" dirty="0" smtClean="0"/>
              <a:t>III.BÖLÜM : FELSEFİ ÇALIŞMALARI İNCELEMEK/DEĞERLENDİRMEK</a:t>
            </a:r>
            <a:endParaRPr lang="tr-TR" sz="2400" dirty="0" smtClean="0"/>
          </a:p>
          <a:p>
            <a:pPr marL="514350" indent="-514350">
              <a:buAutoNum type="alphaUcPeriod"/>
            </a:pPr>
            <a:r>
              <a:rPr lang="tr-TR" dirty="0" smtClean="0"/>
              <a:t>Argümanları Tanımlama &amp; Yeniden Yapılandırma</a:t>
            </a:r>
          </a:p>
          <a:p>
            <a:pPr marL="514350" indent="-514350">
              <a:buAutoNum type="alphaUcPeriod"/>
            </a:pPr>
            <a:r>
              <a:rPr lang="tr-TR" dirty="0" smtClean="0"/>
              <a:t>Argümanları Değerlendirme</a:t>
            </a:r>
          </a:p>
          <a:p>
            <a:pPr marL="514350" indent="-514350">
              <a:buAutoNum type="alphaUcPeriod"/>
            </a:pPr>
            <a:r>
              <a:rPr lang="tr-TR" dirty="0" smtClean="0"/>
              <a:t>Diyagramlar Yoluyla Yeniden Yapılandırma</a:t>
            </a:r>
          </a:p>
          <a:p>
            <a:pPr marL="514350" indent="-514350">
              <a:buNone/>
            </a:pPr>
            <a:r>
              <a:rPr lang="tr-TR" b="1" dirty="0" smtClean="0"/>
              <a:t>IV. BÖLÜM : FELSEFİ BİR ÇALIŞMA OLUŞTURMA/YAZMA</a:t>
            </a:r>
          </a:p>
          <a:p>
            <a:pPr marL="514350" indent="-514350">
              <a:buFont typeface="+mj-lt"/>
              <a:buAutoNum type="alphaUcPeriod"/>
            </a:pPr>
            <a:r>
              <a:rPr lang="tr-TR" dirty="0" smtClean="0"/>
              <a:t>Ön Hazırlıklar</a:t>
            </a:r>
          </a:p>
          <a:p>
            <a:pPr marL="514350" indent="-514350">
              <a:buFont typeface="+mj-lt"/>
              <a:buAutoNum type="alphaUcPeriod"/>
            </a:pPr>
            <a:r>
              <a:rPr lang="tr-TR" dirty="0" smtClean="0"/>
              <a:t>Yazım Süreci</a:t>
            </a:r>
          </a:p>
          <a:p>
            <a:pPr marL="514350" indent="-514350">
              <a:buFont typeface="+mj-lt"/>
              <a:buAutoNum type="alphaUcPeriod"/>
            </a:pPr>
            <a:r>
              <a:rPr lang="tr-TR" dirty="0" smtClean="0"/>
              <a:t>Düzenleme ve Yeniden Yazma</a:t>
            </a:r>
          </a:p>
          <a:p>
            <a:pPr marL="514350" indent="-514350">
              <a:buFont typeface="+mj-lt"/>
              <a:buAutoNum type="alphaUcPeriod"/>
            </a:pPr>
            <a:endParaRPr lang="tr-TR"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Giriş</a:t>
            </a:r>
            <a:endParaRPr lang="tr-TR" b="1" dirty="0"/>
          </a:p>
        </p:txBody>
      </p:sp>
      <p:sp>
        <p:nvSpPr>
          <p:cNvPr id="3" name="2 İçerik Yer Tutucusu"/>
          <p:cNvSpPr>
            <a:spLocks noGrp="1"/>
          </p:cNvSpPr>
          <p:nvPr>
            <p:ph sz="quarter" idx="1"/>
          </p:nvPr>
        </p:nvSpPr>
        <p:spPr/>
        <p:txBody>
          <a:bodyPr/>
          <a:lstStyle/>
          <a:p>
            <a:pPr>
              <a:buNone/>
            </a:pPr>
            <a:endParaRPr lang="tr-TR" dirty="0" smtClean="0"/>
          </a:p>
          <a:p>
            <a:pPr>
              <a:buNone/>
            </a:pPr>
            <a:endParaRPr lang="tr-TR" dirty="0" smtClean="0"/>
          </a:p>
          <a:p>
            <a:pPr>
              <a:buNone/>
            </a:pPr>
            <a:endParaRPr lang="tr-TR" dirty="0" smtClean="0"/>
          </a:p>
          <a:p>
            <a:pPr>
              <a:buNone/>
            </a:pPr>
            <a:r>
              <a:rPr lang="tr-TR" sz="3200" dirty="0" smtClean="0"/>
              <a:t>	“Bir toplumun medeniyet seviyesi çatışan zihinlerin yerini işbirlikçi aklın alışı ile ölçülebilir” John </a:t>
            </a:r>
            <a:r>
              <a:rPr lang="tr-TR" sz="3200" dirty="0" err="1" smtClean="0"/>
              <a:t>Dewey</a:t>
            </a:r>
            <a:endParaRPr lang="tr-TR" sz="32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lvl="1" algn="just"/>
            <a:r>
              <a:rPr lang="tr-TR" dirty="0" smtClean="0"/>
              <a:t>Analitiktir: Kendimiz ve dünyaya dair temel varsayımlarımızı analiz eder.</a:t>
            </a:r>
          </a:p>
          <a:p>
            <a:pPr lvl="1" algn="just"/>
            <a:r>
              <a:rPr lang="tr-TR" dirty="0" smtClean="0"/>
              <a:t>Normatiftir: Doğru ile yanlışı ayıran ilke ve kurallara başvurur.</a:t>
            </a:r>
          </a:p>
          <a:p>
            <a:pPr lvl="1" algn="just"/>
            <a:r>
              <a:rPr lang="tr-TR" dirty="0" smtClean="0"/>
              <a:t>Eleştireldir: gerçeğe ulaşmak ve geleceğe dönük bir anlayış oluşturabilmek için inancın geleneksel bakış açılarına adeta meydan okur.</a:t>
            </a:r>
          </a:p>
          <a:p>
            <a:pPr lvl="1" algn="just"/>
            <a:r>
              <a:rPr lang="tr-TR" dirty="0" smtClean="0"/>
              <a:t>Sentetiktir: Ortaya koyduğumuz bakış açısı ile yaşayan dünyayı uyumlu bir şekilde bir araya getirmeyi hedefler.</a:t>
            </a:r>
          </a:p>
          <a:p>
            <a:pPr lvl="1" algn="just"/>
            <a:r>
              <a:rPr lang="tr-TR" dirty="0" smtClean="0"/>
              <a:t>Rasyoneldir: Aklın ilkelerinden yola çıkar.</a:t>
            </a:r>
          </a:p>
          <a:p>
            <a:pPr lvl="1" algn="just"/>
            <a:r>
              <a:rPr lang="tr-TR" dirty="0" smtClean="0"/>
              <a:t>Yaratıcıdır: Felsefi problem veya konulara yeni yollardan bakabilmeye davet eder.</a:t>
            </a:r>
          </a:p>
          <a:p>
            <a:pPr lvl="1" algn="just"/>
            <a:r>
              <a:rPr lang="tr-TR" dirty="0" smtClean="0"/>
              <a:t>Kaynak Açısından Zengindir: İdeal olan merkezde olsa da var olan şartlar ve onlar üzerine düşünmek de felsefeye içerik sağlayabilir.</a:t>
            </a:r>
            <a:endParaRPr lang="tr-TR" dirty="0"/>
          </a:p>
        </p:txBody>
      </p:sp>
      <p:sp>
        <p:nvSpPr>
          <p:cNvPr id="4" name="3 Başlık"/>
          <p:cNvSpPr>
            <a:spLocks noGrp="1"/>
          </p:cNvSpPr>
          <p:nvPr>
            <p:ph type="title"/>
          </p:nvPr>
        </p:nvSpPr>
        <p:spPr>
          <a:xfrm>
            <a:off x="402336" y="466595"/>
            <a:ext cx="11379200" cy="758952"/>
          </a:xfrm>
        </p:spPr>
        <p:txBody>
          <a:bodyPr>
            <a:normAutofit fontScale="90000"/>
          </a:bodyPr>
          <a:lstStyle/>
          <a:p>
            <a:r>
              <a:rPr lang="tr-TR" b="1" dirty="0" smtClean="0"/>
              <a:t>Felsefe’nin Metotları;</a:t>
            </a:r>
            <a:br>
              <a:rPr lang="tr-TR" b="1" dirty="0" smtClean="0"/>
            </a:br>
            <a:endParaRPr lang="tr-TR"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b="1" dirty="0" smtClean="0"/>
              <a:t>Analitik Felsefe</a:t>
            </a:r>
            <a:endParaRPr lang="tr-TR" dirty="0"/>
          </a:p>
        </p:txBody>
      </p:sp>
      <p:sp>
        <p:nvSpPr>
          <p:cNvPr id="3" name="2 İçerik Yer Tutucusu"/>
          <p:cNvSpPr>
            <a:spLocks noGrp="1"/>
          </p:cNvSpPr>
          <p:nvPr>
            <p:ph sz="quarter" idx="1"/>
          </p:nvPr>
        </p:nvSpPr>
        <p:spPr/>
        <p:txBody>
          <a:bodyPr>
            <a:normAutofit fontScale="92500"/>
          </a:bodyPr>
          <a:lstStyle/>
          <a:p>
            <a:pPr algn="just"/>
            <a:r>
              <a:rPr lang="tr-TR" dirty="0" smtClean="0"/>
              <a:t>Analitik felsefede ise felsefenin işlevinin duyularımızdan bağımsız olduğu varsayılan veya inanılan alanla ilgili spekülasyon yapmak değil bilgi dediğimiz şeyin hangi anlamda bir bilgi olduğunu </a:t>
            </a:r>
            <a:r>
              <a:rPr lang="tr-TR" dirty="0" err="1" smtClean="0"/>
              <a:t>lingüistik</a:t>
            </a:r>
            <a:r>
              <a:rPr lang="tr-TR" dirty="0" smtClean="0"/>
              <a:t> araştırmalarla analiz etmek ve felsefeden entelektüel kargaşaya veya yanlış anlama gelen ve hatta yanlış sorulan soruları ayıklamak olduğu kabul edilmektedir.</a:t>
            </a:r>
          </a:p>
          <a:p>
            <a:pPr algn="just"/>
            <a:r>
              <a:rPr lang="tr-TR" dirty="0" smtClean="0"/>
              <a:t>Dile ve mantığa odaklanmakta ve özellikle kavramların net anlamları olduğu ve muğlaklığa yer verilemeyeceğini savunmaktadırlar.</a:t>
            </a:r>
          </a:p>
          <a:p>
            <a:pPr algn="just"/>
            <a:r>
              <a:rPr lang="tr-TR" dirty="0" smtClean="0"/>
              <a:t>Bir metot olarak Analitik felsefe günümüz felsefesinde yaygın bir metodik yaklaşım olarak benimsenmektedir. Analitik felsefenin varsayım ve kanıtlara ağırlık veren yaklaşımı, belirsizlikten kaçınması ve ayrıntılara verdiği dikkat gibi net yaklaşımları günümüz felsefesinde de benimsenmektedir.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Felsefe ve Eleştirel Zihin</a:t>
            </a:r>
            <a:endParaRPr lang="tr-TR" dirty="0"/>
          </a:p>
        </p:txBody>
      </p:sp>
      <p:sp>
        <p:nvSpPr>
          <p:cNvPr id="3" name="2 İçerik Yer Tutucusu"/>
          <p:cNvSpPr>
            <a:spLocks noGrp="1"/>
          </p:cNvSpPr>
          <p:nvPr>
            <p:ph sz="quarter" idx="1"/>
          </p:nvPr>
        </p:nvSpPr>
        <p:spPr/>
        <p:txBody>
          <a:bodyPr/>
          <a:lstStyle/>
          <a:p>
            <a:pPr algn="just"/>
            <a:r>
              <a:rPr lang="tr-TR" dirty="0" smtClean="0"/>
              <a:t>Uygulamalı Felsefe; geleneksel felsefe yaklaşımından farklı olarak günlük yaşam konularını merkeze almaktadır. Politika, cinsiyet, ırk,medikal etik, savaş ve barış uyuşmazlıkları, çevre felsefesi, klonlama, serbest pazar kapitalizmi, küresel ısınma, AIDS hastalığının yayılması, spor vb uygulamalı felsefenin konularındandır.</a:t>
            </a:r>
          </a:p>
          <a:p>
            <a:pPr algn="just">
              <a:buNone/>
            </a:pPr>
            <a:endParaRPr lang="tr-TR" dirty="0" smtClean="0"/>
          </a:p>
          <a:p>
            <a:pPr algn="just"/>
            <a:r>
              <a:rPr lang="tr-TR" dirty="0" smtClean="0"/>
              <a:t>Uygulamalı felsefeye neden ihtiyaç duyuldu?</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1436</TotalTime>
  <Words>1088</Words>
  <Application>Microsoft Office PowerPoint</Application>
  <PresentationFormat>Özel</PresentationFormat>
  <Paragraphs>104</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Kent</vt:lpstr>
      <vt:lpstr>Eleştirel Düşünme Becerisi</vt:lpstr>
      <vt:lpstr>Critical Reasoning &amp; Philosophy</vt:lpstr>
      <vt:lpstr> </vt:lpstr>
      <vt:lpstr>Critical Reasoning &amp; Philosophy İçindekiler</vt:lpstr>
      <vt:lpstr> </vt:lpstr>
      <vt:lpstr>Giriş</vt:lpstr>
      <vt:lpstr>Felsefe’nin Metotları; </vt:lpstr>
      <vt:lpstr>Analitik Felsefe</vt:lpstr>
      <vt:lpstr>Felsefe ve Eleştirel Zihin</vt:lpstr>
      <vt:lpstr>Eleştirel Tutum Nedir?</vt:lpstr>
      <vt:lpstr>Eleştirel Bir Zihne Sahip Olabilmek İçin;</vt:lpstr>
      <vt:lpstr>Felsefi - Eleştirel Bakış Açısıyla Bir Çalışma Ortaya Koyarken; </vt:lpstr>
      <vt:lpstr>Eğitimde Eleştirel Düşünme;</vt:lpstr>
      <vt:lpstr>Slayt 14</vt:lpstr>
      <vt:lpstr>Slayt 15</vt:lpstr>
      <vt:lpstr>Din Eğitimi ile İlişkisi Bakımından;</vt:lpstr>
      <vt:lpstr>Örneğin 9. Sınıf ‘Bilgi ve İnanç’ Ünitesi</vt:lpstr>
      <vt:lpstr>10. Sınıf ‘Allah – İnsan İlişkisi’ Ünitesinde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sinem</dc:creator>
  <cp:lastModifiedBy>sinem</cp:lastModifiedBy>
  <cp:revision>132</cp:revision>
  <dcterms:created xsi:type="dcterms:W3CDTF">2014-09-12T17:25:11Z</dcterms:created>
  <dcterms:modified xsi:type="dcterms:W3CDTF">2019-09-17T13:14:57Z</dcterms:modified>
</cp:coreProperties>
</file>