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6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0" r:id="rId9"/>
    <p:sldId id="26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552"/>
    <p:restoredTop sz="94561"/>
  </p:normalViewPr>
  <p:slideViewPr>
    <p:cSldViewPr snapToGrid="0" snapToObjects="1">
      <p:cViewPr>
        <p:scale>
          <a:sx n="119" d="100"/>
          <a:sy n="119" d="100"/>
        </p:scale>
        <p:origin x="272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Tuesday, July 7,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0651494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Tuesday, July 7,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202037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Tuesday, July 7,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8194134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Tuesday, July 7,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051874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Tuesday, July 7,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963855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Tuesday, July 7, 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365860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Tuesday, July 7, 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23929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Tuesday, July 7, 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012348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Tuesday, July 7, 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604190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Tuesday, July 7, 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9051831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246CB39B-5F4C-4A7E-9BE3-AAFD45576D16}" type="datetime2">
              <a:rPr lang="en-US" smtClean="0"/>
              <a:t>Tuesday, July 7, 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5037471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CB39B-5F4C-4A7E-9BE3-AAFD45576D16}" type="datetime2">
              <a:rPr lang="en-US" smtClean="0"/>
              <a:t>Tuesday, July 7,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0304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cisg7.institut-e-business.de/pdf/Textsammlung/textsammlung-tuerkisch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C8D6264-1702-A247-BD05-7FB725EA3B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670" y="450832"/>
            <a:ext cx="5437187" cy="2986234"/>
          </a:xfrm>
        </p:spPr>
        <p:txBody>
          <a:bodyPr anchor="b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tr-TR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ANKARA ÜNİVERSİTESİ HUKUK FAKÜLTESİ – MİLLETLERARASI SÖZLESMELER ve TİCARET HUKUKU  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C6966A5-8CC6-3645-A382-4462D44A2B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3" y="3827610"/>
            <a:ext cx="5437187" cy="2265216"/>
          </a:xfrm>
        </p:spPr>
        <p:txBody>
          <a:bodyPr>
            <a:normAutofit/>
          </a:bodyPr>
          <a:lstStyle/>
          <a:p>
            <a:r>
              <a:rPr lang="tr-TR" dirty="0">
                <a:solidFill>
                  <a:schemeClr val="tx1">
                    <a:alpha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notlar her hafta işlenecek ders planını detaylı olarak göstermesi için hazırlanmış kısa bilgiler içermektedir.</a:t>
            </a:r>
          </a:p>
          <a:p>
            <a:endParaRPr lang="tr-TR" dirty="0">
              <a:solidFill>
                <a:schemeClr val="tx1">
                  <a:alpha val="60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B6AC00B-F48D-45C7-ADB5-1742396318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095" r="18153" b="-2"/>
          <a:stretch/>
        </p:blipFill>
        <p:spPr>
          <a:xfrm>
            <a:off x="6508749" y="862806"/>
            <a:ext cx="5132388" cy="5132388"/>
          </a:xfrm>
          <a:custGeom>
            <a:avLst/>
            <a:gdLst/>
            <a:ahLst/>
            <a:cxnLst/>
            <a:rect l="l" t="t" r="r" b="b"/>
            <a:pathLst>
              <a:path w="5132388" h="5132388">
                <a:moveTo>
                  <a:pt x="2566194" y="0"/>
                </a:moveTo>
                <a:cubicBezTo>
                  <a:pt x="3983464" y="0"/>
                  <a:pt x="5132388" y="1148924"/>
                  <a:pt x="5132388" y="2566194"/>
                </a:cubicBezTo>
                <a:cubicBezTo>
                  <a:pt x="5132388" y="3983464"/>
                  <a:pt x="3983464" y="5132388"/>
                  <a:pt x="2566194" y="5132388"/>
                </a:cubicBezTo>
                <a:cubicBezTo>
                  <a:pt x="1148924" y="5132388"/>
                  <a:pt x="0" y="3983464"/>
                  <a:pt x="0" y="2566194"/>
                </a:cubicBezTo>
                <a:cubicBezTo>
                  <a:pt x="0" y="1148924"/>
                  <a:pt x="1148924" y="0"/>
                  <a:pt x="2566194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254655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E4EB595-5A02-B547-A53A-387A8A17D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Viyana satım anlaşması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B34CC2C-E52F-7341-9EFA-13F6854D62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http://cisg7.institut-e-business.de/pdf/Textsammlung/textsammlung-tuerkisch.pdf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Ağustos 2011 itibari ile yürürlüktedir.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Satım sözleşmesinin ve teamüllerin önceliği ilkesi geçerlidir. Hükümler tamamlayıcıdır. </a:t>
            </a:r>
          </a:p>
        </p:txBody>
      </p:sp>
    </p:spTree>
    <p:extLst>
      <p:ext uri="{BB962C8B-B14F-4D97-AF65-F5344CB8AC3E}">
        <p14:creationId xmlns:p14="http://schemas.microsoft.com/office/powerpoint/2010/main" val="3988035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E34C6EF-5712-154E-9DB4-FAD0F759B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Yersel uygulama alanı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9F682EB-2E72-D840-85F5-75E2953A27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1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Antlaşma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işyerleri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farklı devletlerde 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bulunan </a:t>
            </a:r>
            <a:r>
              <a:rPr lang="tr-TR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taraflar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arasındaki 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mal satımı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sözleşmeleri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(a) bu devletlerin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âkit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devletlerden olması veya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(b) milletlerarası </a:t>
            </a:r>
            <a:r>
              <a:rPr lang="tr-TR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özel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hukuk kurallarının </a:t>
            </a:r>
            <a:r>
              <a:rPr lang="tr-TR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âkit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bir devletin hukukuna atıf yapması</a:t>
            </a:r>
            <a:b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halinde uygulanır. 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(m. 95 uyarınca çekince koyulabilir)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Tarafların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işyerlerinin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ayrı devletlerde bulunması olgusu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akdi sırasında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olan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görüşmelerden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verilmis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olan bilgilerden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anlaşılmadıkça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dikkate alınmaz. 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(Sözleşme öncesi müzakerelerin devamı veya en geç kurulduğu sırada farklı devletlerde bulunacağı anlaşılmakta)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(3)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Antlaşmanın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uygulanmasında </a:t>
            </a:r>
            <a:r>
              <a:rPr lang="tr-TR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ne tarafların </a:t>
            </a:r>
            <a:r>
              <a:rPr lang="tr-TR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vatandaşlığı</a:t>
            </a:r>
            <a:r>
              <a:rPr lang="tr-TR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ne tacir olup olmadıkları, ne de </a:t>
            </a:r>
            <a:r>
              <a:rPr lang="tr-TR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sözleşmenin</a:t>
            </a:r>
            <a:r>
              <a:rPr lang="tr-TR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adî veya ticarî nitelikte olması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dikkate alınır. 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(Satımın ticari olması gerekmez)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441398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4E3789D-8F97-0E43-B78E-27E6D817A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Maddi uygulama alanı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01B4064-B443-B74B-9EB8-95FC39B32C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1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Antlaşma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işyerleri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farklı devletlerde bulunan taraflar arasındaki 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mal satımı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sözleşmelerine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(a) </a:t>
            </a:r>
            <a:r>
              <a:rPr lang="tr-TR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bu devletlerin </a:t>
            </a:r>
            <a:r>
              <a:rPr lang="tr-TR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âkit</a:t>
            </a:r>
            <a:r>
              <a:rPr lang="tr-TR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devletlerden olması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(b) </a:t>
            </a:r>
            <a:r>
              <a:rPr lang="tr-TR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milletlerarası </a:t>
            </a:r>
            <a:r>
              <a:rPr lang="tr-TR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özel</a:t>
            </a:r>
            <a:r>
              <a:rPr lang="tr-TR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hukuk kurallarının </a:t>
            </a:r>
            <a:r>
              <a:rPr lang="tr-TR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âkit</a:t>
            </a:r>
            <a:r>
              <a:rPr lang="tr-TR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bir devletin hukukuna atıf yapması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halinde uygulanır.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Tarafların </a:t>
            </a:r>
            <a:r>
              <a:rPr lang="tr-TR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işyerlerinin</a:t>
            </a:r>
            <a:r>
              <a:rPr lang="tr-TR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ayrı devletlerde bulunması olgusu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akdi sırasında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olan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görüşmelerden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verilmis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olan bilgilerden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anlaşılmadıkça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dikkate alınmaz.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(3)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Antlaşmanın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uygulanmasında 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ne tarafların </a:t>
            </a:r>
            <a:r>
              <a:rPr lang="tr-TR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vatandaşlığı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ne tacir olup olmadıkları, ne de </a:t>
            </a:r>
            <a:r>
              <a:rPr lang="tr-TR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sözleşmenin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adî veya ticarî nitelikte olması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dikkate alınır.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50090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2D50AA3-4739-9045-B0F6-EB18F467BE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algn="just"/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2 </a:t>
            </a:r>
          </a:p>
          <a:p>
            <a:pPr algn="just"/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Antlaşma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aşağıdaki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satımlara uygulanmaz: </a:t>
            </a:r>
            <a:r>
              <a:rPr lang="tr-TR" sz="2800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(Kapsam </a:t>
            </a:r>
            <a:r>
              <a:rPr lang="tr-TR" sz="2800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TBK’dan</a:t>
            </a:r>
            <a:r>
              <a:rPr lang="tr-TR" sz="2800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dar, mal kavramının kapsamı dar)</a:t>
            </a:r>
          </a:p>
          <a:p>
            <a:pPr algn="just"/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(a) </a:t>
            </a:r>
            <a:r>
              <a:rPr lang="tr-TR" sz="2800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Kişisel</a:t>
            </a:r>
            <a:r>
              <a:rPr lang="tr-TR" sz="28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veya ailevî </a:t>
            </a:r>
            <a:r>
              <a:rPr lang="tr-TR" sz="2800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ihtiyac</a:t>
            </a:r>
            <a:r>
              <a:rPr lang="tr-TR" sz="28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̧ veya ev ihtiyacı </a:t>
            </a:r>
            <a:r>
              <a:rPr lang="tr-TR" sz="2800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sz="28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mal alınması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r-TR" sz="2800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meğerki</a:t>
            </a:r>
            <a:r>
              <a:rPr lang="tr-TR" sz="2800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satıcı,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sözleşmenin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akdi sırasında veya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öncesinde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malların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böyle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kullanım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alındıklarını </a:t>
            </a:r>
            <a:r>
              <a:rPr lang="tr-TR" sz="2800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bilmesin ve bilmesi gerekmesin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r-TR" sz="2800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(tüketici satışları, tüketicinin korunması amacı)</a:t>
            </a:r>
          </a:p>
          <a:p>
            <a:pPr algn="just"/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(b) </a:t>
            </a:r>
            <a:r>
              <a:rPr lang="tr-TR" sz="2800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Açık</a:t>
            </a:r>
            <a:r>
              <a:rPr lang="tr-TR" sz="28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artırma yoluyla yapılan satımlar</a:t>
            </a:r>
            <a:r>
              <a:rPr lang="tr-TR" sz="2800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;(iç hukukta emredici) </a:t>
            </a:r>
            <a:b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(c) Cebri icra veya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kanun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gereği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yapılan satımlar; </a:t>
            </a:r>
            <a:r>
              <a:rPr lang="tr-TR" sz="2800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(iç hukukta emredici) 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(d) Menkul kıymet, kambiyo senedi ve para; </a:t>
            </a:r>
            <a:r>
              <a:rPr lang="tr-TR" sz="2800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(iç hukukta emredici) </a:t>
            </a:r>
            <a:b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(e) Gemi, tekne, hava yastıklı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taşıt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hava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taşıtı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satımı; </a:t>
            </a:r>
          </a:p>
          <a:p>
            <a:pPr algn="just"/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(f) Elektrik satımı. </a:t>
            </a:r>
            <a:r>
              <a:rPr lang="tr-TR" sz="2800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(eleştiri konusu)</a:t>
            </a:r>
            <a:br>
              <a:rPr lang="tr-TR" sz="2800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3 </a:t>
            </a:r>
          </a:p>
          <a:p>
            <a:pPr algn="just"/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İmal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edilecek veya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üretilecek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malların teminine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ilişkin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sözleşmeler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satım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sözleşmesi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sayılır;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meğerki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bunları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siparis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eden taraf imalat veya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üretim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gerekli olan malzemenin esaslı bir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bölümünün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teminini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taahhüt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etmis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olsun. </a:t>
            </a:r>
          </a:p>
          <a:p>
            <a:pPr algn="just"/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Bu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Antlaşma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mal temin eden tarafın ediminin,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ağırlıklı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olarak,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işgücu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veya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hizmetin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sağlanmasından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oluştuğu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sözleşmelere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uygulanmaz.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572731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EF0BC03-829C-334F-8A47-948041B692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4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Antlaşma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sadece satım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sözleşmesinin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kurulmasını ve alıcı ile satıcının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böylesi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hak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borçlarını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Antlaşmada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aksine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düzenleme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bulunmadığı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(a)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hükümlerinin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teamüllerin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geçerliliği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(b)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satılan malların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mülkiyeti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üzerindeki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olası etkileri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düzenlenmemiştir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(iç hukuk)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Üçüncü kişilerin hakları da kapsam dışında kabul edilmekte (Bkz. Erdem, s. 203)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8338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EB1FE40-B972-1041-A6AF-4C5B250C4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5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Antlaşma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satıcının, 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malların bir kimsenin </a:t>
            </a:r>
            <a:r>
              <a:rPr lang="tr-TR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ölümüne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veya yaralanmasına sebep olmasından kaynaklanan </a:t>
            </a:r>
            <a:r>
              <a:rPr lang="tr-TR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sorumluluğuna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uygulanmaz.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6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Taraflar,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Antlaşmanın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uygulanmamasını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kararlaştırabilecekleri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gibi, 12. madde saklı kalmak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şartıyla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hükümlerine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istisna getirebilir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hükümlerinin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doğurabileceği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etkileri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değiştirebilirler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(Tamamlayıcılık)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208538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CDDB64-1A7A-7A48-996C-ECC827CF6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ZAMANSAL UYGULAMA ALANI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AA06188-FD3B-0D49-82DB-BC0317DA5A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99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Antlaşma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 maddenin 6. fıkrası saklı kalmak kaydıyla, 92. madde uyarınca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yapılmıs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bir beyanı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belge dahil olmak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onuncu onay, kabul, uygun bulma veya katılma belgesinin tevdi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tarihten itibaren on iki ayın tamamlanmasını izleyen ayın ilk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gününde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yürürlüğe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girer.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Bir Devletin, onuncu onay, kabul, uygun bulma veya katılma belgesinin tevdi edilmesinden sonra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Antlaşmayı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onaylaması, kabul etmesi, uygun bulması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Antlaşmaya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katılması halinde,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Antlaşma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bırakılan Kısım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dışında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 maddenin 6. fıkrası saklı kalmak kaydıyla, o Devlet bakımından, onay, kabul, uygun bulma veya katılma belgesinin tevdi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tarihten itibaren on iki ayın tamamlanmasını izleyen ayın ilk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gününde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yürürlüğe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girer.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451385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0636558-372E-1F40-8D7E-4C7CABF407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100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Antlaşma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kurulmasına ancak, o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akdi konusundaki icabın, 1. maddenin 1. fıkrasının (a) bendinde anılan taraf Devletler veya 1. fıkrasının (b) bendinde anılan taraf Devlet bakımından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Antlaşmanın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yürürlüğe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tarihte veya bu tarihten sonra yapılması halinde uygulanır.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Antlaşma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sadece 1. maddenin 1. fıkrasının (a) bendinde anılan taraf Devletler veya 1. fıkrasının (b) bendinde anılan taraf Devlet bakımından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Antlaşmanın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yürürlüğe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tarihte veya bu tarihten sonra akdedilen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uygulanır.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101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Bir taraf Devlet, tevdi makamına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yapacağı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yazılı bir resmi bildirimle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Antlaşmayı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Antlaşmanın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II. Kısmını veya III. Kısmını feshedebilir.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Fesih, bildirimin tevdi makamına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ulaşmasından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itibaren on ikinci ayın tamamlanmasını izleyen ayın ilk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gününde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ifade eder. Bildirimde, feshin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ifade etmeye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daha uzun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belirtilmis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olması halinde, fesih, tevdi makamına bildirimin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ulaşmasından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itibaren anılan daha uzun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ifade eder.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1980 yılının 11 Nisanında Viyana'da, her bir metin aynı derecede muteber olmak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Arapça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Çince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İngilizce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Fransızca,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Rusça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İspanyolca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tek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nüsha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halinde tanzim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Bunu belgelemek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hükümetleri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tarafından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usulünce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yetkilendirilmis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aşağıda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imzaları bulunan temsilciler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Antlaşmayı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imzalamıştır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3761634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eri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{296DF0A4-A94C-E343-BB22-F21D446BE864}tf10001119</Template>
  <TotalTime>29</TotalTime>
  <Words>1424</Words>
  <Application>Microsoft Macintosh PowerPoint</Application>
  <PresentationFormat>Geniş ekran</PresentationFormat>
  <Paragraphs>46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Gill Sans MT</vt:lpstr>
      <vt:lpstr>Times New Roman</vt:lpstr>
      <vt:lpstr>Galeri</vt:lpstr>
      <vt:lpstr>ANKARA ÜNİVERSİTESİ HUKUK FAKÜLTESİ – MİLLETLERARASI SÖZLESMELER ve TİCARET HUKUKU  </vt:lpstr>
      <vt:lpstr>Viyana satım anlaşması</vt:lpstr>
      <vt:lpstr>Yersel uygulama alanı</vt:lpstr>
      <vt:lpstr>Maddi uygulama alanı</vt:lpstr>
      <vt:lpstr>PowerPoint Sunusu</vt:lpstr>
      <vt:lpstr>PowerPoint Sunusu</vt:lpstr>
      <vt:lpstr>PowerPoint Sunusu</vt:lpstr>
      <vt:lpstr>ZAMANSAL UYGULAMA ALANI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HUKUK FAKÜLTESİ – MİLLETLERARASI SÖZLESMELER ve TİCARET HUKUKU  </dc:title>
  <dc:creator>Merve Yener</dc:creator>
  <cp:lastModifiedBy>Merve Yener</cp:lastModifiedBy>
  <cp:revision>6</cp:revision>
  <dcterms:created xsi:type="dcterms:W3CDTF">2020-07-06T16:31:40Z</dcterms:created>
  <dcterms:modified xsi:type="dcterms:W3CDTF">2020-07-07T10:56:29Z</dcterms:modified>
</cp:coreProperties>
</file>