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4" r:id="rId3"/>
    <p:sldId id="257" r:id="rId4"/>
    <p:sldId id="271" r:id="rId5"/>
    <p:sldId id="272" r:id="rId6"/>
    <p:sldId id="273" r:id="rId7"/>
    <p:sldId id="274" r:id="rId8"/>
    <p:sldId id="262" r:id="rId9"/>
    <p:sldId id="263" r:id="rId10"/>
    <p:sldId id="265" r:id="rId11"/>
    <p:sldId id="275" r:id="rId12"/>
    <p:sldId id="276" r:id="rId13"/>
    <p:sldId id="277" r:id="rId14"/>
    <p:sldId id="278" r:id="rId15"/>
    <p:sldId id="279" r:id="rId16"/>
    <p:sldId id="280" r:id="rId17"/>
    <p:sldId id="270"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20" name="19 Altbilgi Yer Tutucusu"/>
          <p:cNvSpPr>
            <a:spLocks noGrp="1"/>
          </p:cNvSpPr>
          <p:nvPr>
            <p:ph type="ftr" sz="quarter" idx="11"/>
          </p:nvPr>
        </p:nvSpPr>
        <p:spPr/>
        <p:txBody>
          <a:bodyPr/>
          <a:lstStyle>
            <a:extLst/>
          </a:lstStyle>
          <a:p>
            <a:endParaRPr lang="tr-TR" dirty="0"/>
          </a:p>
        </p:txBody>
      </p:sp>
      <p:sp>
        <p:nvSpPr>
          <p:cNvPr id="10" name="9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8" name="7 Altbilgi Yer Tutucusu"/>
          <p:cNvSpPr>
            <a:spLocks noGrp="1"/>
          </p:cNvSpPr>
          <p:nvPr>
            <p:ph type="ftr" sz="quarter" idx="11"/>
          </p:nvPr>
        </p:nvSpPr>
        <p:spPr/>
        <p:txBody>
          <a:bodyPr/>
          <a:lstStyle>
            <a:extLst/>
          </a:lstStyle>
          <a:p>
            <a:endParaRPr lang="tr-TR" dirty="0"/>
          </a:p>
        </p:txBody>
      </p:sp>
      <p:sp>
        <p:nvSpPr>
          <p:cNvPr id="9" name="8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4" name="3 Altbilgi Yer Tutucusu"/>
          <p:cNvSpPr>
            <a:spLocks noGrp="1"/>
          </p:cNvSpPr>
          <p:nvPr>
            <p:ph type="ftr" sz="quarter" idx="11"/>
          </p:nvPr>
        </p:nvSpPr>
        <p:spPr/>
        <p:txBody>
          <a:bodyPr/>
          <a:lstStyle>
            <a:extLst/>
          </a:lstStyle>
          <a:p>
            <a:endParaRPr lang="tr-TR" dirty="0"/>
          </a:p>
        </p:txBody>
      </p:sp>
      <p:sp>
        <p:nvSpPr>
          <p:cNvPr id="5" name="4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3" name="2 Altbilgi Yer Tutucusu"/>
          <p:cNvSpPr>
            <a:spLocks noGrp="1"/>
          </p:cNvSpPr>
          <p:nvPr>
            <p:ph type="ftr" sz="quarter" idx="11"/>
          </p:nvPr>
        </p:nvSpPr>
        <p:spPr/>
        <p:txBody>
          <a:bodyPr/>
          <a:lstStyle>
            <a:extLst/>
          </a:lstStyle>
          <a:p>
            <a:endParaRPr lang="tr-TR" dirty="0"/>
          </a:p>
        </p:txBody>
      </p:sp>
      <p:sp>
        <p:nvSpPr>
          <p:cNvPr id="4" name="3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06.08.2011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dirty="0"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20BA1CF-4866-4F89-9584-05806920DB83}" type="datetimeFigureOut">
              <a:rPr lang="tr-TR" smtClean="0"/>
              <a:pPr/>
              <a:t>06.08.2011</a:t>
            </a:fld>
            <a:endParaRPr lang="tr-TR" dirty="0"/>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dirty="0"/>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74F43D5-9814-4F60-962B-43666A45C04D}" type="slidenum">
              <a:rPr lang="tr-TR" smtClean="0"/>
              <a:pPr/>
              <a:t>‹#›</a:t>
            </a:fld>
            <a:endParaRPr lang="tr-TR" dirty="0"/>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836712"/>
            <a:ext cx="7550656" cy="2880320"/>
          </a:xfrm>
        </p:spPr>
        <p:txBody>
          <a:bodyPr>
            <a:normAutofit fontScale="90000"/>
          </a:bodyPr>
          <a:lstStyle/>
          <a:p>
            <a:pPr algn="ctr" rtl="1">
              <a:lnSpc>
                <a:spcPct val="150000"/>
              </a:lnSpc>
              <a:spcBef>
                <a:spcPts val="1200"/>
              </a:spcBef>
              <a:spcAft>
                <a:spcPts val="1200"/>
              </a:spcAft>
            </a:pP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ar-SA" sz="4900" b="1" dirty="0" smtClean="0"/>
              <a:t>الوحدة </a:t>
            </a:r>
            <a:r>
              <a:rPr lang="ar-SA" sz="4800" b="1" dirty="0" smtClean="0"/>
              <a:t>الخامسة عشرة</a:t>
            </a:r>
            <a:r>
              <a:rPr lang="tr-TR" sz="4900" b="1" dirty="0" smtClean="0"/>
              <a:t/>
            </a:r>
            <a:br>
              <a:rPr lang="tr-TR" sz="4900" b="1" dirty="0" smtClean="0"/>
            </a:br>
            <a:r>
              <a:rPr lang="tr-TR" sz="4900" b="1" dirty="0" smtClean="0"/>
              <a:t>XV. </a:t>
            </a:r>
            <a:r>
              <a:rPr lang="tr-TR" sz="4900" b="1" dirty="0"/>
              <a:t>ÜNİTE</a:t>
            </a:r>
            <a:r>
              <a:rPr lang="tr-TR" dirty="0"/>
              <a:t/>
            </a:r>
            <a:br>
              <a:rPr lang="tr-TR" dirty="0"/>
            </a:br>
            <a:endParaRPr lang="tr-TR" dirty="0"/>
          </a:p>
        </p:txBody>
      </p:sp>
      <p:sp>
        <p:nvSpPr>
          <p:cNvPr id="3" name="2 Alt Başlık"/>
          <p:cNvSpPr>
            <a:spLocks noGrp="1"/>
          </p:cNvSpPr>
          <p:nvPr>
            <p:ph type="subTitle" idx="1"/>
          </p:nvPr>
        </p:nvSpPr>
        <p:spPr>
          <a:xfrm>
            <a:off x="755576" y="3717032"/>
            <a:ext cx="7811208" cy="1688184"/>
          </a:xfrm>
        </p:spPr>
        <p:txBody>
          <a:bodyPr>
            <a:normAutofit fontScale="92500" lnSpcReduction="10000"/>
          </a:bodyPr>
          <a:lstStyle/>
          <a:p>
            <a:pPr algn="ctr"/>
            <a:r>
              <a:rPr lang="ar-SA" sz="4000" b="1" dirty="0" smtClean="0"/>
              <a:t>الفعل المجهول</a:t>
            </a:r>
            <a:endParaRPr lang="tr-TR" sz="4400" b="1" dirty="0"/>
          </a:p>
          <a:p>
            <a:pPr algn="ctr">
              <a:lnSpc>
                <a:spcPct val="150000"/>
              </a:lnSpc>
              <a:spcBef>
                <a:spcPts val="1200"/>
              </a:spcBef>
              <a:spcAft>
                <a:spcPts val="1200"/>
              </a:spcAft>
            </a:pPr>
            <a:r>
              <a:rPr lang="tr-TR" sz="4000" b="1" i="1" dirty="0" smtClean="0"/>
              <a:t>MECHUL İSİM</a:t>
            </a:r>
            <a:endParaRPr lang="tr-TR" sz="4000" b="1" i="1" dirty="0" smtClean="0"/>
          </a:p>
          <a:p>
            <a:pPr algn="ctr"/>
            <a:endParaRPr lang="tr-TR" sz="4000" dirty="0"/>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مَسْأَلَةُ الاِخْتِلافِ في أصْلِ اشْتِقاقِ الاِسْمِ</a:t>
            </a:r>
            <a:endParaRPr lang="tr-TR" dirty="0"/>
          </a:p>
        </p:txBody>
      </p:sp>
      <p:sp>
        <p:nvSpPr>
          <p:cNvPr id="3" name="2 İçerik Yer Tutucusu"/>
          <p:cNvSpPr>
            <a:spLocks noGrp="1"/>
          </p:cNvSpPr>
          <p:nvPr>
            <p:ph idx="1"/>
          </p:nvPr>
        </p:nvSpPr>
        <p:spPr/>
        <p:txBody>
          <a:bodyPr>
            <a:normAutofit fontScale="92500" lnSpcReduction="10000"/>
          </a:bodyPr>
          <a:lstStyle/>
          <a:p>
            <a:pPr algn="r">
              <a:buNone/>
            </a:pPr>
            <a:r>
              <a:rPr lang="ar-SA" dirty="0" smtClean="0"/>
              <a:t>ذَهَبَ الكوفِيّونَ إلى أنَّ الاِسْمَ مُشْتَقٌّ مِن الوَسْمِ –وهو العَلامَةُ- وذَهَبَ البَصْرِيّونَ إلى أنَّه مُشْتَقٌّ مِن السُّمُوِّ-وهُو العُلُوُّ</a:t>
            </a:r>
            <a:r>
              <a:rPr lang="ar-SA" dirty="0" smtClean="0"/>
              <a:t>.</a:t>
            </a:r>
            <a:endParaRPr lang="tr-TR" dirty="0" smtClean="0"/>
          </a:p>
          <a:p>
            <a:pPr algn="r">
              <a:buNone/>
            </a:pPr>
            <a:r>
              <a:rPr lang="ar-SA" dirty="0" smtClean="0"/>
              <a:t>أمَّا الكُوفِيُّونَ فَاحْتَجّوا بِأنْ قَالوا: إنَّمَا قُلْنَا إنَّه مُشْتَقٌّ مِن الوَسْمِ لِأَنَّ الوَسْمَ في اللُّغَةِ هوَ العَلامَةُ، والاِسْمُ وَسْمٌ عَلى المسَمَّى، وعَلامَةٌ لَه يُعْرَفُ بِهِ، أَلا تَرَى أنَّكَ إذا قُلْتَ زَيْدٌ أوْ عَمْروٌ دَلَّ عَلى المسَمَّى، فَصَارَ كَالوَسْمِ عَليهِ؟ فَلِهذا قُلْنَا: إنَّه مُشْتَقٌّ مِن الوَسْمِ، ولِذلكَ قَالَ أبو العَبّاس أَحمدُ بْنُ يَحْيى ثَعْلَب: الاِسْمُ سِمَةٌ تُوضَعُ عَلى الشيء يُعْرَفُ بِهَا. والأَصْلُ في اسْمٍ وَسْمٌ، إلا أنَّه حُذِفَتْ مِنه الفَاءُ التي هِيَ الواوُ في وَسْمٍ، وزِيدَتْ الهَمْزَةُ في أَوَّلِهِ عِوَضاً عَن المحْذوفِ، ووَزْنُه إِعْلٌ، لِحَذْفِ الفَاءِ مِنه.</a:t>
            </a:r>
            <a:endParaRPr lang="tr-TR" dirty="0" smtClean="0"/>
          </a:p>
          <a:p>
            <a:pPr algn="r">
              <a:buNone/>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وأمّا البَصْرِيّونَ فَاحْتَجّوا بِأَنْ قَالوا: إنَّمَا قُلْنَا إنَّه مُشْتَقٌّ مِن السُّمُوِّ لِأَنَّ السُّمُوَّ في اللّغَةِ هُو العُلُوُّ، يُقَالُ: سَمَا يَسْمُو سُمُوّاً، إذَا عَلا، ومِنه سُمِّيَتْ السَّمَاءُ سَمَاءً لِعُلُوِّهَا، والاِسْمُ يَعْلُو عَلى المسَمَّى، ويَدُلُّ عَلى مَا تَحْتَه مِن المعْنَى، ولِذَلِكَ قَالَ أبو العَبَّاس مُحمّد بن يزيد المبَرِّد: الاِسْمُ مَا دَلَّ عَلى مُسَمًّى تَحْتَه، وهذا القَوْلُ كَافٍ في الاِشْتِقاقِ، لا في التّحْديدِ، فلَمَّا سَمَا الاِسْمُ عَلى مُسَمَّاهُ وعَلا عَلى مَا تَحْتَه مِن مَعْنَاهُ دَلَّ عَلى أَنَّه مُشْتَقٌّ مِن السُّمُوِّ، لا مِن الوَسْمِ.</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04664"/>
            <a:ext cx="7498080" cy="5843736"/>
          </a:xfrm>
        </p:spPr>
        <p:txBody>
          <a:bodyPr>
            <a:normAutofit fontScale="92500" lnSpcReduction="20000"/>
          </a:bodyPr>
          <a:lstStyle/>
          <a:p>
            <a:pPr algn="r">
              <a:buNone/>
            </a:pPr>
            <a:r>
              <a:rPr lang="ar-SA" dirty="0" smtClean="0"/>
              <a:t>ومِنهمْ مَن تَمَسَّكَ بِأَنْ قَالَ: إنَّمَا قُلْنَا إنَّه مُشْتَقٌّ مِن السُّمُوِّ وذَلِكَ لِأَنَّ هذه الثَّلاثَةَ الأَقْسَامَ –التي هِيَ الاِسْمُ والفِعْلُ والحَرْفُ- لَهَا ثَلاثُ مَرَاتِبَ، فَمِنْهَا مَا يُخْبَرُ بِهِ ويُخْبَرُ عَنْهُ وهُو الاِسْمُ، نَحْوُ "اللهُ رَبُّنَا، ومُحَمَّدٌ نَبِيُّنَا" ومَا أَشْبَهَ ذَلِكَ، فَأَخْبَرْتَ بِالاِسْمِ وعَنْهُ، ومِنْهَا مَا يُخْبَرُ بِهِ ولا يُخْبَرُ عَنْه، وهُو الفِعْلُ، نَحْوُ "ذَهَبَ زَيْدٌ وانْطَلَقَ عَمْروٌ" ومَا أَشْبَهَ ذَلكَ، فَأَخْبَرْتَ بِالفِعْلِ، ولَوْ أَخْبَرْتَ عَنه فَقُلْتَ "ذَهَبَ ضَرَبَ، وانْطَلَقَ كَتَبَ" لَمْ يَكُنْ كَلاماً؛ ومِنْهَا مَالا يُخْبَرُ بِهِ ولا يُخْبَرُ عَنْهُ، وهو الحَرْفُ، نَحْوُ "مِنْ، ولَنْ، ولَمْ، وبَلْ" ومَا أَشْبَهَ ذَلِكَ؛ فَلَمَّا كَانَ الاِسْمُ يُخْبَرُ بِهِ ويُخْبَرُ عَنْهُ، والفِعْلُ يُخْبَرُ بِهِ ولا يُخْبَرُ عَنهُ، والحَرْفُ لا يُخْبَرُ بِهِ ولا يُخْبَرُ عَنهُ، فَقَدْ سَمَا (الاِسْمُ) عَلى الفِعْلِ والحَرْفِ: أيْ عَلا، فَدَلَّ عَلى أنَّهُ مِن السُّمُوِّ. والأَصْلُ فيهِ سِمْوٌ عَلى وَزْنِ فِعْلٍ-بِكَسْرِ الفَاءِ وسُكونِ العَيْنِ-فَحُذِفَتْ اللامُ التي هِيَ الواوُ وجُعِلَتِ الهَمْزَةُ عِوَضاً عَنهَا، ووَزْنُه إفْعٌ؛ لِحَذْفِ اللامِ مِنه.</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332656"/>
            <a:ext cx="7498080" cy="5915744"/>
          </a:xfrm>
        </p:spPr>
        <p:txBody>
          <a:bodyPr>
            <a:normAutofit fontScale="77500" lnSpcReduction="20000"/>
          </a:bodyPr>
          <a:lstStyle/>
          <a:p>
            <a:pPr algn="r">
              <a:buNone/>
            </a:pPr>
            <a:r>
              <a:rPr lang="ar-SA" dirty="0" smtClean="0"/>
              <a:t>وأمَّا الجَوابُ عَن كَلِماتِ الكوفيّينَ: قَوْلُهُمْ " إنَّمَا قُلْنَا إنَّه مُشْتَقٌّ مِن الوَسْمِ لِأَنَّ الوَسْمَ في اللُّغَةِ هوَ العَلامَةُ والاِسْمُ وَسْمٌ عَلى المسَمَّى، وعَلامَةٌ لَه يُعْرَفُ بِهِ" قُلْنَا: هذا وإنْ كَانَ صَحِيحاً مِن جِهَةِ المعْنَى إلا أنَّه فَاسِدٌ مِن جِهَةِ اللَّفْظِ، وهذه الصِّنَاعَةُ لَفْظِيَّةٌ؛ فَلا بُدَّ مِن مُرَاعَاةِ اللَّفْظِ. ووَجْهُ فَسَادِهِ مِن جِهَةِ اللَّفْظِ مِن خَمْسَةِ أَوْجُهٍ</a:t>
            </a:r>
            <a:r>
              <a:rPr lang="ar-SA" dirty="0" smtClean="0"/>
              <a:t>:</a:t>
            </a:r>
            <a:endParaRPr lang="tr-TR" dirty="0" smtClean="0"/>
          </a:p>
          <a:p>
            <a:pPr algn="r">
              <a:buNone/>
            </a:pPr>
            <a:r>
              <a:rPr lang="ar-SA" u="sng" dirty="0" smtClean="0"/>
              <a:t>الوَجْهُ الأَوَّلُ</a:t>
            </a:r>
            <a:r>
              <a:rPr lang="ar-SA" dirty="0" smtClean="0"/>
              <a:t>: إذا أَجْمَعْنَا عَلى أنَّ الهَمْزَةَ في أَوَّلِهِ هَمْزَةُ التَّعْويضِ، وهَمْزَةُ التَّعْويضِ إنَّمَا تَقَعُ تَعْويضاً عَن حَذْفِ اللامِ، لا عَن حَذْفِ الفَاءِ، ألا تَرَى أنَّهم لَمّا حَذَفُوا اللامَ التي هِيَ الوَاوُ مِن "بَنَوٍ" عَوَّضُوا عَنها الهَمزةَ في أَوَّلِه فَقالوا: "اِبْنٌ"، ولَمَّا حَذَفُوا الفَاءَ التي هِيَ الوَاوُ مِن "وِعْدٍ" لَمْ يُعَوِّضُوا عَنْها الهمزةَ في أوَّلِه فَلَمْ يَقولوا "إعْدٌ"، وإنَّمَا عَوَّضُوا عَنْهَا الهَاءَ في آخِرِه فَقالوا: عِدَةٌ؛ لأَنَّ القِيَاسَ فيمَا حُذِفَ مَنه لامُه أنْ يُعوَّضَ بِالهَمزةِ في أَوَّلِه، وفيمَا حُذِفَ مِنه فَاؤُه أنْ يُعَوَّضَ بِالهَاءِ في آخِرِه، والذي يَدُلُّ عَلى صِحَّةِ ذَلكَ أنَّه لا يُوجَدُ في كَلامِهم مَا حُذِفَ فَاؤُه وعُوِّضَ بِالهمزَةِ في أوَّلِهِ، كَمَا لا يُوجَدُ في كَلامِهِم مَا حُذِفَ لامُهُ وعُوِّضَ بِالهَاءِ في آخِرِه، فَلَمَّا وَجَدْنَا في أَوَّلِ هَمْزَةَ التَّعْويضِ عَلِمْنَا أنّه مَحْذوفُ اللامِ، لا مَحْذوفُ الفَاءِ؛ لِأَنَّ حَمْلَهُ عَلى مَا لَهُ نَظيرٌ أَوْلَى مِن حَمْلِهِ عَلى مَا لَيْسَ لَهُ نَظيرٌ؛ فَيَدُلُّ عَلى أنَّهُ مِن السُّمُوِّ لا مِن الوَسْمِ.</a:t>
            </a:r>
            <a:endParaRPr lang="tr-TR" dirty="0" smtClean="0"/>
          </a:p>
          <a:p>
            <a:pPr algn="r">
              <a:buNone/>
            </a:pP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u="sng" dirty="0" smtClean="0"/>
              <a:t>الوجْهُ الثَّانِي</a:t>
            </a:r>
            <a:r>
              <a:rPr lang="ar-SA" dirty="0" smtClean="0"/>
              <a:t>: أنَّكَ تَقولُ "أَسْمَيْتُه" ولَوْ كَانَ مُشْتَقًّا مِن الوَسْمِ لَوَجَبَ أَنْ تَقولَ "وَسَمْتُهُ" فَلَمّا لَمْ تَقُلْ إلا "أَسْمَيْتُ" دَلَّ عَلى أَنّه مِن السُّمُوِّ، وكَانَ الأَصْلُ فيه أَسْمَوْتُ"، إلا أَنَّ الواوَ التي هِيَ اللامُ لَمَّا وَقَعَتْ رَابِعَةً قُلِبَتْ يَاءً، كَمَا قَالوا: أَعْلَيْتُ، وأَدْعَيْتُ، والأصْلُ: أَعْلَوْتُ، وأَدْعَوْتُ، إلا أنّه لِمَا وَقَعَتِ الوَاوُ رَابِعَةً قُلِبَتْ يَاءً، فكذلِكَ هَاهُنَا.</a:t>
            </a:r>
            <a:endParaRPr lang="tr-TR" dirty="0" smtClean="0"/>
          </a:p>
          <a:p>
            <a:pPr algn="r">
              <a:buNone/>
            </a:pP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u="sng" dirty="0" smtClean="0"/>
              <a:t>الوَجْهُ الثَّالِثُ</a:t>
            </a:r>
            <a:r>
              <a:rPr lang="ar-SA" dirty="0" smtClean="0"/>
              <a:t>: أنَّكَ تَقولُ في تَصْغيرِهِ "سُمَيٌّ" ولَوْ كَانَ مُشْتَقًّا مِن الوَسْمِ لَكَانَ يَجِبُ أنْ تَقولَ في تَصْغيرِهِ "وُسَيْمٌ" كَمَا يَجِبُ أنْ تَقولَ في تَصْغيرِ زِنَةٍ: وُزَيْنَة، وفي تَصْغيرِ عِدَة: وُعَيْدَة؛ لِأَنَّ التَصْغيرَ يَرُدُّ الأشْيَاءَ إلى أُصولِهَا، فَلَمَّا لَمْ يَجُزْ أَنْ يُقَالَ إلا سُمَيّ دَلَّ عَلى أَنَّه مُشْتَقٌّ مِن السُّمُوِّ، لا مِن الوَسْمِ.</a:t>
            </a:r>
            <a:endParaRPr lang="tr-TR" dirty="0" smtClean="0"/>
          </a:p>
          <a:p>
            <a:pPr algn="r">
              <a:buNone/>
            </a:pP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04664"/>
            <a:ext cx="7498080" cy="5843736"/>
          </a:xfrm>
        </p:spPr>
        <p:txBody>
          <a:bodyPr/>
          <a:lstStyle/>
          <a:p>
            <a:pPr marL="0" indent="0" algn="r" rtl="1">
              <a:buNone/>
            </a:pPr>
            <a:r>
              <a:rPr lang="ar-SA" u="sng" dirty="0" smtClean="0"/>
              <a:t>الوَجْهُ الرَّابِعُ</a:t>
            </a:r>
            <a:r>
              <a:rPr lang="ar-SA" dirty="0" smtClean="0"/>
              <a:t>: أَنَّكَ تَقولُ في تَكْسيرِهِ "أسْمَاء" ولَوْ كَانَ مُشْتَقًّا مِن الوَسْمِ لَوَجَبَ أنْ تَقولَ: أَوْسَام، وأَواسِيم، فَلَمّا لَمْ يَجُزْ أنْ يُقَالَ إلا أسْمَاء دَلَّ عَلى أَنَّه مُشْتَقٌّ مِن السُّمُوِّ، لا مِن الوَسْمِ.</a:t>
            </a:r>
            <a:endParaRPr lang="tr-TR" dirty="0" smtClean="0"/>
          </a:p>
          <a:p>
            <a:pPr marL="0" indent="0" algn="r">
              <a:buNone/>
            </a:pPr>
            <a:r>
              <a:rPr lang="ar-SA" dirty="0" smtClean="0"/>
              <a:t>الوَجْهُ الخَامِسُ: أَنَّه قَدْ جَاءَ عَن العَرَبِ أَنَّهم قَالوا في اسْمٍ : سُمًى، عَلى مِثالِ عُلًى، والأصْلُ فيهِ سُمَوٌ، إلا أنَّهم قَلَبُوا الوَاوَ مِنه أَلِفاً لِتَحَرُّكِها وانْفِتَاحِ مَا قَبْلَهَا، فَصَارَ سُمًى، قَالَ </a:t>
            </a:r>
            <a:r>
              <a:rPr lang="ar-SA" dirty="0" smtClean="0"/>
              <a:t>الشَّاعِرُ</a:t>
            </a:r>
            <a:r>
              <a:rPr lang="ar-SA" dirty="0" smtClean="0"/>
              <a:t>: </a:t>
            </a:r>
            <a:endParaRPr lang="ar-SA" dirty="0" smtClean="0"/>
          </a:p>
          <a:p>
            <a:pPr marL="0" indent="0" algn="r">
              <a:buNone/>
            </a:pPr>
            <a:r>
              <a:rPr lang="ar-SA" dirty="0" smtClean="0"/>
              <a:t>واللهُ أَسْمَاكَ سُمًى مُبَارَكَا </a:t>
            </a:r>
            <a:r>
              <a:rPr lang="ar-SA" dirty="0" smtClean="0"/>
              <a:t>    </a:t>
            </a:r>
            <a:r>
              <a:rPr lang="ar-SA" dirty="0" smtClean="0"/>
              <a:t>آثَرَكَ اللهُ بِهِ إيثَارَكَا</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ج </a:t>
            </a:r>
            <a:r>
              <a:rPr lang="ar-SA" dirty="0" smtClean="0"/>
              <a:t>–</a:t>
            </a:r>
            <a:r>
              <a:rPr lang="ar-SA" b="1" dirty="0" smtClean="0"/>
              <a:t> الأسئلةُ عن النّصِّ</a:t>
            </a:r>
            <a:endParaRPr lang="tr-TR" dirty="0"/>
          </a:p>
        </p:txBody>
      </p:sp>
      <p:sp>
        <p:nvSpPr>
          <p:cNvPr id="3" name="2 İçerik Yer Tutucusu"/>
          <p:cNvSpPr>
            <a:spLocks noGrp="1"/>
          </p:cNvSpPr>
          <p:nvPr>
            <p:ph idx="1"/>
          </p:nvPr>
        </p:nvSpPr>
        <p:spPr/>
        <p:txBody>
          <a:bodyPr>
            <a:normAutofit fontScale="85000" lnSpcReduction="20000"/>
          </a:bodyPr>
          <a:lstStyle/>
          <a:p>
            <a:pPr algn="r" rtl="1">
              <a:buNone/>
            </a:pPr>
            <a:r>
              <a:rPr lang="ar-SA" dirty="0" smtClean="0"/>
              <a:t>١</a:t>
            </a:r>
            <a:r>
              <a:rPr lang="ar-SA" b="1" dirty="0" smtClean="0"/>
              <a:t> </a:t>
            </a:r>
            <a:r>
              <a:rPr lang="ar-SA" dirty="0" smtClean="0"/>
              <a:t>– مَا أصلُ "الاسم" عَلى رَأيِ البَصرِيّينَ؟</a:t>
            </a:r>
            <a:endParaRPr lang="tr-TR" dirty="0" smtClean="0"/>
          </a:p>
          <a:p>
            <a:pPr algn="r" rtl="1">
              <a:buNone/>
            </a:pPr>
            <a:r>
              <a:rPr lang="ar-SA" dirty="0" smtClean="0"/>
              <a:t>٢</a:t>
            </a:r>
            <a:r>
              <a:rPr lang="ar-SA" b="1" dirty="0" smtClean="0"/>
              <a:t> </a:t>
            </a:r>
            <a:r>
              <a:rPr lang="ar-SA" dirty="0" smtClean="0"/>
              <a:t>– مَا أصلُ "الاسم" عَلى رَأيِ الكُوفِيّينَ؟</a:t>
            </a:r>
            <a:endParaRPr lang="tr-TR" dirty="0" smtClean="0"/>
          </a:p>
          <a:p>
            <a:pPr algn="r" rtl="1">
              <a:buNone/>
            </a:pPr>
            <a:r>
              <a:rPr lang="ar-SA" dirty="0" smtClean="0"/>
              <a:t>٣ – لِماذَا سُمِّيَت السَمَاءُ سَمَاءً حَسبَ قَولِ البَصرِيّينَ؟ </a:t>
            </a:r>
            <a:endParaRPr lang="tr-TR" dirty="0" smtClean="0"/>
          </a:p>
          <a:p>
            <a:pPr algn="r" rtl="1">
              <a:buNone/>
            </a:pPr>
            <a:r>
              <a:rPr lang="ar-SA" dirty="0" smtClean="0"/>
              <a:t>٤ – إلى كَم قِسمٍ تَنقَسِمُ أنواعُ الكَلِمَةِ؟</a:t>
            </a:r>
            <a:endParaRPr lang="tr-TR" dirty="0" smtClean="0"/>
          </a:p>
          <a:p>
            <a:pPr algn="r" rtl="1">
              <a:buNone/>
            </a:pPr>
            <a:r>
              <a:rPr lang="ar-SA" dirty="0" smtClean="0"/>
              <a:t>٥ – هل للاسمِ فَضلٌ عَلى الفِعلِ والحَرفِ، وكيفَ يكونُ ذَلِكَ؟</a:t>
            </a:r>
            <a:endParaRPr lang="tr-TR" dirty="0" smtClean="0"/>
          </a:p>
          <a:p>
            <a:pPr algn="r" rtl="1">
              <a:buNone/>
            </a:pPr>
            <a:r>
              <a:rPr lang="ar-SA" dirty="0" smtClean="0"/>
              <a:t>٦ – كَيفَ تَقَعُ همزَةُ التَّعوِيضِ؟</a:t>
            </a:r>
            <a:endParaRPr lang="tr-TR" dirty="0" smtClean="0"/>
          </a:p>
          <a:p>
            <a:pPr algn="r" rtl="1">
              <a:buNone/>
            </a:pPr>
            <a:r>
              <a:rPr lang="ar-SA" dirty="0" smtClean="0"/>
              <a:t>٧ – هل يُوجَدُ في كَلامِ العرَبِ مَا حُذِفَ فَاؤُه وعُوِّضَ بِالهمزَةِ في أوَّلِهِ؟  </a:t>
            </a:r>
            <a:endParaRPr lang="tr-TR" dirty="0" smtClean="0"/>
          </a:p>
          <a:p>
            <a:pPr algn="r" rtl="1">
              <a:buNone/>
            </a:pPr>
            <a:r>
              <a:rPr lang="ar-SA" dirty="0" smtClean="0"/>
              <a:t>٨ – لِمَاذَا قُلِبَتِ الواوُ يَاءً في "أَعْلَوْتُ، وأَدْعَوْتُ"؟</a:t>
            </a:r>
            <a:endParaRPr lang="tr-TR" dirty="0" smtClean="0"/>
          </a:p>
          <a:p>
            <a:pPr algn="r" rtl="1">
              <a:buNone/>
            </a:pPr>
            <a:r>
              <a:rPr lang="ar-SA" dirty="0" smtClean="0"/>
              <a:t>٩ – كَيفَ تُصَغَّرُ الاسمُ؟</a:t>
            </a:r>
            <a:endParaRPr lang="tr-TR" dirty="0" smtClean="0"/>
          </a:p>
          <a:p>
            <a:pPr algn="r">
              <a:buNone/>
            </a:pPr>
            <a:r>
              <a:rPr lang="ar-SA" dirty="0" smtClean="0"/>
              <a:t>١٠ – مَاذَا يَحدُثُ بعدَ التَّصغيرِ في الحروفِ؟</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rtl="1">
              <a:buNone/>
            </a:pPr>
            <a:endParaRPr lang="tr-TR" b="1" dirty="0" smtClean="0"/>
          </a:p>
          <a:p>
            <a:pPr rtl="1">
              <a:buNone/>
            </a:pPr>
            <a:endParaRPr lang="tr-TR" b="1" dirty="0" smtClean="0"/>
          </a:p>
          <a:p>
            <a:pPr algn="ctr" rtl="1">
              <a:buNone/>
            </a:pPr>
            <a:r>
              <a:rPr lang="ar-SA" sz="4000" b="1" dirty="0" smtClean="0"/>
              <a:t>الدرس الأول</a:t>
            </a:r>
            <a:endParaRPr lang="tr-TR" sz="4000" dirty="0" smtClean="0"/>
          </a:p>
          <a:p>
            <a:pPr algn="ctr" rtl="1">
              <a:buNone/>
            </a:pPr>
            <a:r>
              <a:rPr lang="ar-SA" sz="4000" b="1" dirty="0" smtClean="0"/>
              <a:t>أ </a:t>
            </a:r>
            <a:r>
              <a:rPr lang="ar-SA" sz="4000" dirty="0" smtClean="0"/>
              <a:t>-</a:t>
            </a:r>
            <a:r>
              <a:rPr lang="ar-SA" sz="4000" b="1" dirty="0" smtClean="0"/>
              <a:t> اَلنَّصُّ </a:t>
            </a:r>
            <a:r>
              <a:rPr lang="ar-SA" sz="4000" b="1" dirty="0" smtClean="0"/>
              <a:t>(</a:t>
            </a:r>
            <a:r>
              <a:rPr lang="ar-SA" sz="4000" b="1" dirty="0" smtClean="0"/>
              <a:t>٢٩</a:t>
            </a:r>
            <a:r>
              <a:rPr lang="ar-SA" sz="4000" b="1" dirty="0" smtClean="0"/>
              <a:t>)</a:t>
            </a:r>
            <a:r>
              <a:rPr lang="ar-SA" b="1" dirty="0" smtClean="0"/>
              <a:t>                                                             </a:t>
            </a:r>
            <a:endParaRPr lang="tr-TR" dirty="0" smtClean="0"/>
          </a:p>
          <a:p>
            <a:pPr algn="ctr">
              <a:buNone/>
            </a:pP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تَبَادُلُ اللُّزُومِ والتَّعَدِّي في الفِعْلِ الثُّلاثِيِّ</a:t>
            </a:r>
            <a:endParaRPr lang="tr-TR" dirty="0"/>
          </a:p>
        </p:txBody>
      </p:sp>
      <p:sp>
        <p:nvSpPr>
          <p:cNvPr id="3" name="2 İçerik Yer Tutucusu"/>
          <p:cNvSpPr>
            <a:spLocks noGrp="1"/>
          </p:cNvSpPr>
          <p:nvPr>
            <p:ph idx="1"/>
          </p:nvPr>
        </p:nvSpPr>
        <p:spPr>
          <a:xfrm>
            <a:off x="1435608" y="1447800"/>
            <a:ext cx="7498080" cy="4800600"/>
          </a:xfrm>
        </p:spPr>
        <p:txBody>
          <a:bodyPr>
            <a:normAutofit fontScale="92500" lnSpcReduction="20000"/>
          </a:bodyPr>
          <a:lstStyle/>
          <a:p>
            <a:pPr algn="r">
              <a:buNone/>
            </a:pPr>
            <a:r>
              <a:rPr lang="ar-SA" dirty="0" smtClean="0"/>
              <a:t>الفِعلُ اللازِمُ هُوَ مَا وَلِيَهُ فَاعِلٌ مَرْفوعٌ فَقَطْ، إمَّا عَلى أَنَّه قَائِمٌ بِهِ مِثْلُ: حَسُنَ زَيدٌ – قَبُحَ عَمْروٌ، وإمَّا عَلى أنَّه وَاقِعٌ مِنه مِثْلُ: قَعَدَ زَيْدٌ – جَلَسَ عَمْروٌ. وسَمَّى اِبْنُ هِشَامٍ هذا الفِعْلَ " قَاصِراً </a:t>
            </a:r>
            <a:r>
              <a:rPr lang="ar-SA" dirty="0" smtClean="0"/>
              <a:t>".</a:t>
            </a:r>
            <a:endParaRPr lang="tr-TR" dirty="0" smtClean="0"/>
          </a:p>
          <a:p>
            <a:pPr algn="r">
              <a:buNone/>
            </a:pPr>
            <a:r>
              <a:rPr lang="ar-SA" dirty="0" smtClean="0"/>
              <a:t>الفِعْلُ المتَعَدِّي هوَ مَا وَلِيَه فَاعِلٌ مَرْفوعٌ، ومَفْعولٌ بِهِ مَنْصوبٌ، أوْ جَارٌّ ومَجْرورٌ، وهو بِذلِكَ قِسْمَانِ: قِسْمٌ يَلِي الفَاعِلَ المرْفوعَ بَعْدَه مَفْعولٌ بِهِ مَنْصوبٌ مِثْلُ: "كَتَبَ زَيْدٌ رِسالَةً / ظَنَنْتُ زَيْداً مُسافِراً". وقِسْمٌ يَلِي الفاعِلَ المرْفوعَ بَعْدَه جَارٌّ ومَجْرورٌ مِثْلُ: "مَرَّ زَيْدٌ بِالدَّارِ / أَذِنْتُ لَهُ / عَكَفَ عَلى القِرَاءَةِ". وسَمَّى بَعْضُ النُّحَاةِ الفِعْلَ المتَعَدِّيَ " وَاقِعاً " لِوُقوعِهِ عَلى مَا بَعْدَ الفَاعِلِ مِن مَفْعولٍ أوْ مَجْرورٍ، وسَمَّاه آخَرونَ " مُجَاوِزاً " لِتَجَاوُزِهِ إلى مَا بَعْدَه.</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lgn="r">
              <a:buNone/>
            </a:pPr>
            <a:r>
              <a:rPr lang="ar-SA" dirty="0" smtClean="0"/>
              <a:t>واخْتَلَفَ النُّحَاةُ في القِسْمِ الثّانِي مِن الفِعْلِ المتَعَدِّي، فَبَعْضُهمْ جَعَلَه قِسْماً ثَانِياً لَه كَمَا صَنَعْتُ، وبَعْضُهمْ ضَمَّه إلى اللازِمِ، وقَالَ إنَّه إمّا أنْ يَكْتَفِيَ بِفَاعِلٍ، وإمّا أنْ يُضَمَّ إلى الفَاعِلِ جَارٌّ ومَجْرورٌ. ورَجَّحْتُ الرَّأْيَ الأَوَّلَ، لأَنَّ الفِعْلَ مَعَ الجَارِّ والمجْرورِ يَقَعُ عَلى المجرور كَمَا يَقَعُ عَلى المفْعولِ بِهِ، فإذا قُلْتَ مَثَلاً :"لَفَظَ زَيْدٌ بِالكَلامِ – لَفَظَ زَيْدٌ الكَلامَ" كَانَ اللَّفْظُ - أيْ النُّطْقُ في الجُمْلَتَيْنِ - وَاقِعاً عَلى الكَلامِ. فَمِن التَّحَكُّمِ أنْ نُسَمِّيَ الفِعْلَ في الجُملةِ الأُولَى لازِماً وفي الثّانِيَةِ مُتَعَدِّياً، ويُؤَكِّدُ ذَلِكَ أَنَّه يَجوزُ العَطْفُ عَلى الجَارِّ والمجْرورِ مَعَ الفِعْلِ بِالنَّصْبِ، كَمَا قَالَ ابْنُ جِنِّي، فَيُقَالُ: "مَرَرْتُ بِزَيْدٍ وعَمْراً، ورَغِبْتُ فيهِ وجَعْفَراً، ونَظَرْتُ إليهِ وسَعيداً".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620688"/>
            <a:ext cx="7498080" cy="5627712"/>
          </a:xfrm>
        </p:spPr>
        <p:txBody>
          <a:bodyPr>
            <a:normAutofit/>
          </a:bodyPr>
          <a:lstStyle/>
          <a:p>
            <a:pPr algn="r">
              <a:buNone/>
            </a:pPr>
            <a:r>
              <a:rPr lang="ar-SA" dirty="0" smtClean="0"/>
              <a:t>وبِذَلِكَ يَكونُ الفِعْلُ المتَعَدِّي قِسْمَانِ: قِسْماً يَتَعَدَّى بِنَفْسِهِ أوْ مُبَاشَرَةً، وقِسْمٌ يَتَعَدَّى بِواسِطَةٍ أيْ بِحَرفِ الجَرِّ. ويَتَّضِحُ ذَلِكَ في فِعْلِ "ذَهَبَ زَيْدٌ" اللازِمِ، فَإنَّكَ إذَا أَرَدْتَ أنْ تُحَوِّلَه مِن بَابِ اللُّزومِ إلى بَابِ التَّعَدِّي كُنْتَ بِالخِيَارِ، إمّا أنْ تَقولَ: "أَذْهَبَ زَيْدٌ عَمْراً"، وإمّا أنْ تَقولَ: "ذَهَبَ زَيْدٌ بِعَمْرٍو". وقَدْ يُقَالُ إنَّ البَاءَ في الجُمْلَةِ الثَّانِيَةِ تُفيدُ مَعْنَى "مَعَ" أوْ مَعْنَى المصاحَبَةِ، وهُوَ مَا لا تُفيدُه الجُمْلَةُ الأولَى، ويَنْقُضُ هذا الفَهْمَ قَولُه عَزَّ شَأْنُهُ في سورَةِ البَقَرةِ: "ذَهَبَ اللهُ بِنُورِهِم". وهِيَ قَاعِدَةٌ لا تَتَخَلَّفُ أَنَّ الفِعْلَ المتَعَدِّيَ كَما يَقَعُ عَلى المفْعولِ بِهِ يَقَعُ عَلى المجْرورِ دَائِماً أَبَداً.</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04664"/>
            <a:ext cx="7498080" cy="5843736"/>
          </a:xfrm>
        </p:spPr>
        <p:txBody>
          <a:bodyPr>
            <a:normAutofit fontScale="77500" lnSpcReduction="20000"/>
          </a:bodyPr>
          <a:lstStyle/>
          <a:p>
            <a:pPr algn="ctr" rtl="1">
              <a:buNone/>
            </a:pPr>
            <a:r>
              <a:rPr lang="ar-SA" b="1" dirty="0" smtClean="0"/>
              <a:t>تَحْويلُ الفِعْلِ اللازِمِ إلى فِعْلٍ مُتَعَدٍّ بِنَفْسِ صِيغَتِهِ</a:t>
            </a:r>
            <a:endParaRPr lang="tr-TR" dirty="0" smtClean="0"/>
          </a:p>
          <a:p>
            <a:pPr algn="r">
              <a:buNone/>
            </a:pPr>
            <a:r>
              <a:rPr lang="ar-SA" dirty="0" smtClean="0"/>
              <a:t>يَكْثُرُ في العَرَبِيَّةِ كَثْرَةً مُفْرِطَةً أنْ يَتَحَوَّلَ الفِعْلُ اللازِمُ إلى فِعْلٍ مُتَعَدٍّ لَه مَفْعولٌ بِهِ بِنَفْسِ صِيغَتِهِ، وسَمَّى ذَلِكَ اِبْنُ جِنِّي في كتَابِهِ الخَصَائِص "تَسْوِيَةٌ بَيْنَ المتَعَدِّي وغَيْرِ المتَعَدِّي" وسَاقَ مِنه سَبْعَةً وعِشْرينَ فِعْلاً، وهذا بَيَانُهَا كَمَا جَاءَتْ عِنْدَه: "غَاضَ الماءُ وغِضْتُهُ - وجَبَرَتْ يَدُه وجَبَرْتُها - وعَمَرَ المنْزِلُ وعَمَرْتُه – وسَارَتْ الدَّابَّةُ وسِرْتُها – ودَانَ الرَّجُلُ ودِنْتُه – وهَلَكَ وهَلَكْتُه – وهَبَطَ وهَبَطْتُه – ورَجَنَتْ الدَّابَّةُ بِالمكَانِ (إذَا أقَامَتْ فيهِ) ورَجَنْتُها – وعَابَ الشّئُ وعِبْتُه – وهَجَمَتْ عَلَيَّ القَوْمُ – وهجَمَتْ غَيْرِي عَلَيهِم – وعَفا الشئُ (كَتر) وعَفَوْتُه كَتَّرْتُه – وفَغَرَ فُوهُ وفَغَرَ فَاهُ – وشَحَا (فَتَحَ) فُوهُ وشَحَاهُ – وعَثَمَتْ يَدُه وعَثَمْتُهَا أيْ جَبَرْتُهَا عَلى غَيْرِ اِسْتِوَاءٍ – ومَدَّ النَّهْرُ ومَدَدْتُه – وسَرَحَتْ (رَعَتْ) الماشِيَةُ وسَرَحْتُهَا – وزَادَ الشَّئُ وزِدْتُه – وذَرَا الشئُ وذَرَوْتُه (طَيَّرْتُه) – وخَسَفَ المكَانُ وخَسَفَه اللهُ – ودَلَعَ لِسَانُه ودَلَعَه زَيْدٌ (أيْ أَخْرَجَه) – وهَاجَ القَوْمُ وهَاجَهمْ زَيْدٌ – وطَاخَ الرّجُلُ وطِخْتُه أيْ لَطَخْتُه بِالقَبيحِ – ووَفَرَ الشئُ ووَفَرْتُه – ورفَعَ البَعيرُ في السَّيْرِ (بَالَغَ) ورَفَعْتُه – ونَفَى الشئُ أيْ بَعُدَ ونَفَيْتُه – ونَكَزَتِ البِئْرُ ونَكَزْتُهَا أيْ أقْلَلْتُ مَاءَهَا – ونَزَفَتِ الدِّمَاءُ ونَزَفْتُها.</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332656"/>
            <a:ext cx="7498080" cy="5915744"/>
          </a:xfrm>
        </p:spPr>
        <p:txBody>
          <a:bodyPr>
            <a:normAutofit fontScale="85000" lnSpcReduction="20000"/>
          </a:bodyPr>
          <a:lstStyle/>
          <a:p>
            <a:pPr algn="r">
              <a:buNone/>
            </a:pPr>
            <a:r>
              <a:rPr lang="ar-SA" dirty="0" smtClean="0"/>
              <a:t>ونَسوقُ بِجَانِبِ هذه الأفْعَالِ التي ذَكَرَها ابْنُ جِنّي أفْعَالاً مُمَاثِلَةً لِيَتَّضِحَ مَدَى صَنيعِ العربيَّةِ في التَّحَوُّلِ بِالفِعْلِ اللازِمِ إلى فِعْلٍ مُتَعَدٍّ بِنَفْسِ صِيغَتِه. فَمِن ذَلِكَ: "أتَى القَوْمُ وأتَاهُم – أَكَرَ البِئْرُ وأَكَرَهَا أيْ حَفَرَهَا – بَتَّ الحَبْلُ وبَتَّه أيْ قَطَعَه – بَرَدَ الماءُ وبَرَدَه – وبَرَعَ زَيْدٌ وبَرَعَه عَمْروٌ – وبَلَغَ الأَمْرُ وبَلَغَه – وثَمِلَ الماءُ في الحَوْضِ وثَمِلَه أيْ أَبْقَاهُ – وحَذَرَ زَيْدٌ وحذَرَه عَمْروٌ – وحَرَّ الماءُ وحَرَّه أيْ سَخَنَه – وحَسَرَ الكُمُّ وحَسَرَه أيْ كَشَفَه – وحَشَدَ القَوْمُ وحَشَدَهم – وحاشَ زَيْدٌ وحَاشَهُ أيْ أَفْزَعَه – وخَضَبَ الشَّعْرُ وخَضَبَه – وخَاسَ زَيْدٌ وخَاسَه أيْ أَذَلَّه – ورَعَتْ الماشِيَةُ ورَعَاهَا – ورَغِمَ زَيْدٌ ورَغِمَه أيْ أَذَلَّه، ورَفَتَ الإنَاءُ ورَفَتَه أيْ كَسَرَه – وسَفَحَ الدَّمُ وسَفَحَه – وفَطَرَ الشئُ وفَطَرَه أيْ شَقَّه – وقَطَرَ الماءُ وقَطَرَه – ولَزِمَ العَمَلُ ولَزِمَه – ونَبَطَ الماءُ ونَبَطَه أيْ أَظْهَرَه – ونَشَفَ الشئُ ونَشَفَه – ونَضَرَ الشئُ ونَضَرَه أيْ حَسَّنَه – نَقَصَ الماءُ ونَقَصَه – وهَزَلَ الفَرَسُ وهَزَلَه أيْ أضْعَفَه – ووَقَفَ العَملُ ووَقَفَه – ووههَجَتِ النَّارُ ووَهَجَهَا أيْ أوْقَدَهَا – ووَهَنَ زَيْدٌ ووَهَنَه".</a:t>
            </a:r>
            <a:endParaRPr lang="tr-TR" dirty="0" smtClean="0"/>
          </a:p>
          <a:p>
            <a:pPr algn="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r"/>
            <a:r>
              <a:rPr lang="ar-SA" b="1" dirty="0" smtClean="0"/>
              <a:t>ج </a:t>
            </a:r>
            <a:r>
              <a:rPr lang="ar-SA" dirty="0" smtClean="0"/>
              <a:t>–</a:t>
            </a:r>
            <a:r>
              <a:rPr lang="ar-SA" b="1" dirty="0" smtClean="0"/>
              <a:t> الأسئلةُ عن النّصِّ</a:t>
            </a:r>
            <a:r>
              <a:rPr lang="tr-TR" dirty="0" smtClean="0"/>
              <a:t/>
            </a:r>
            <a:br>
              <a:rPr lang="tr-TR" dirty="0" smtClean="0"/>
            </a:br>
            <a:endParaRPr lang="tr-TR" dirty="0"/>
          </a:p>
        </p:txBody>
      </p:sp>
      <p:sp>
        <p:nvSpPr>
          <p:cNvPr id="3" name="2 İçerik Yer Tutucusu"/>
          <p:cNvSpPr>
            <a:spLocks noGrp="1"/>
          </p:cNvSpPr>
          <p:nvPr>
            <p:ph idx="1"/>
          </p:nvPr>
        </p:nvSpPr>
        <p:spPr>
          <a:xfrm>
            <a:off x="1403648" y="1124744"/>
            <a:ext cx="7530040" cy="5123656"/>
          </a:xfrm>
        </p:spPr>
        <p:txBody>
          <a:bodyPr>
            <a:normAutofit fontScale="85000" lnSpcReduction="10000"/>
          </a:bodyPr>
          <a:lstStyle/>
          <a:p>
            <a:pPr algn="r" rtl="1">
              <a:buNone/>
            </a:pPr>
            <a:r>
              <a:rPr lang="ar-SA" dirty="0" smtClean="0"/>
              <a:t>١</a:t>
            </a:r>
            <a:r>
              <a:rPr lang="ar-SA" b="1" dirty="0" smtClean="0"/>
              <a:t> </a:t>
            </a:r>
            <a:r>
              <a:rPr lang="ar-SA" dirty="0" smtClean="0"/>
              <a:t>– مَا هُو الفِعلُ المتَعَدِّي؟</a:t>
            </a:r>
            <a:endParaRPr lang="tr-TR" dirty="0" smtClean="0"/>
          </a:p>
          <a:p>
            <a:pPr algn="r" rtl="1">
              <a:buNone/>
            </a:pPr>
            <a:r>
              <a:rPr lang="ar-SA" dirty="0" smtClean="0"/>
              <a:t>٢</a:t>
            </a:r>
            <a:r>
              <a:rPr lang="ar-SA" b="1" dirty="0" smtClean="0"/>
              <a:t> </a:t>
            </a:r>
            <a:r>
              <a:rPr lang="ar-SA" dirty="0" smtClean="0"/>
              <a:t>– مَا هُو الفِعلُ اللازِمُ؟</a:t>
            </a:r>
            <a:endParaRPr lang="tr-TR" dirty="0" smtClean="0"/>
          </a:p>
          <a:p>
            <a:pPr algn="r" rtl="1">
              <a:buNone/>
            </a:pPr>
            <a:r>
              <a:rPr lang="ar-SA" dirty="0" smtClean="0"/>
              <a:t>٣ – إلى كَم قِسمٍ يَنقَسِمُ الفِعلُ المتَعَدِّي؟</a:t>
            </a:r>
            <a:endParaRPr lang="tr-TR" dirty="0" smtClean="0"/>
          </a:p>
          <a:p>
            <a:pPr algn="r" rtl="1">
              <a:buNone/>
            </a:pPr>
            <a:r>
              <a:rPr lang="ar-SA" dirty="0" smtClean="0"/>
              <a:t>٤ – لِمَاذَ سَمَّى بَعضُ النُّحاةِ الفِعلَ المتَعَدِّيَ "وَاقِعاً"؟</a:t>
            </a:r>
            <a:endParaRPr lang="tr-TR" dirty="0" smtClean="0"/>
          </a:p>
          <a:p>
            <a:pPr algn="r" rtl="1">
              <a:buNone/>
            </a:pPr>
            <a:r>
              <a:rPr lang="ar-SA" dirty="0" smtClean="0"/>
              <a:t>٥ – هل يَجوزُ العَطْفُ عَلى الجَارِّ والمجْرورِ مَعَ الفِعْلِ بِالنَّصْبِ؟</a:t>
            </a:r>
            <a:endParaRPr lang="tr-TR" dirty="0" smtClean="0"/>
          </a:p>
          <a:p>
            <a:pPr algn="r" rtl="1">
              <a:buNone/>
            </a:pPr>
            <a:r>
              <a:rPr lang="ar-SA" dirty="0" smtClean="0"/>
              <a:t>٦ – كيفَ نُحَوِّلُ فِعلَ الجُملَةِ مِن بابِ اللُّزومِ إلى بَابِ التَّعَدِّي؟ </a:t>
            </a:r>
            <a:endParaRPr lang="tr-TR" dirty="0" smtClean="0"/>
          </a:p>
          <a:p>
            <a:pPr algn="r" rtl="1">
              <a:buNone/>
            </a:pPr>
            <a:r>
              <a:rPr lang="ar-SA" dirty="0" smtClean="0"/>
              <a:t>٧ – مَاذا تُفِيدُ البَاءُ في جُملَةِ "ذَهَبَ زَيْدٌ بِعَمْرٍو"؟  </a:t>
            </a:r>
            <a:endParaRPr lang="tr-TR" dirty="0" smtClean="0"/>
          </a:p>
          <a:p>
            <a:pPr algn="r" rtl="1">
              <a:buNone/>
            </a:pPr>
            <a:r>
              <a:rPr lang="ar-SA" dirty="0" smtClean="0"/>
              <a:t>٨ – هَل يُمكِنُ في العَرَبِيَّةِ أنْ يَتَحَوَّلَ الفِعْلُ اللازِمُ إلى فِعْلٍ مُتَعَدٍّ لَه مَفْعولٌ بِهِ بِنَفْسِ صِيغَتِهِ ؟</a:t>
            </a:r>
            <a:endParaRPr lang="tr-TR" dirty="0" smtClean="0"/>
          </a:p>
          <a:p>
            <a:pPr algn="r" rtl="1">
              <a:buNone/>
            </a:pPr>
            <a:r>
              <a:rPr lang="ar-SA" dirty="0" smtClean="0"/>
              <a:t>٩ – اُذكُر بعضَ الأمثِلَةِ لهذه الظاهِرَةِ اللُّغَوِيَّةِ.</a:t>
            </a:r>
            <a:endParaRPr lang="tr-TR" dirty="0" smtClean="0"/>
          </a:p>
          <a:p>
            <a:pPr algn="r">
              <a:buNone/>
            </a:pPr>
            <a:r>
              <a:rPr lang="ar-SA" dirty="0" smtClean="0"/>
              <a:t>١٠ – مَا مَعنَى "فَطَرتُهُ"؟</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endParaRPr lang="tr-TR" dirty="0" smtClean="0"/>
          </a:p>
          <a:p>
            <a:pPr>
              <a:buNone/>
            </a:pPr>
            <a:endParaRPr lang="tr-TR" dirty="0" smtClean="0"/>
          </a:p>
          <a:p>
            <a:pPr>
              <a:buNone/>
            </a:pPr>
            <a:endParaRPr lang="tr-TR" dirty="0" smtClean="0"/>
          </a:p>
          <a:p>
            <a:pPr algn="ctr" rtl="1">
              <a:buNone/>
            </a:pPr>
            <a:r>
              <a:rPr lang="ar-SA" sz="4000" b="1" dirty="0" smtClean="0"/>
              <a:t>الدرس الثاني</a:t>
            </a:r>
            <a:endParaRPr lang="tr-TR" sz="4000" dirty="0" smtClean="0"/>
          </a:p>
          <a:p>
            <a:pPr algn="ctr">
              <a:buNone/>
            </a:pPr>
            <a:r>
              <a:rPr lang="ar-SA" sz="4000" b="1" dirty="0" smtClean="0"/>
              <a:t>أ </a:t>
            </a:r>
            <a:r>
              <a:rPr lang="ar-SA" sz="4000" dirty="0" smtClean="0"/>
              <a:t>-</a:t>
            </a:r>
            <a:r>
              <a:rPr lang="ar-SA" sz="4000" b="1" dirty="0" smtClean="0"/>
              <a:t> اَلنَّصُّ </a:t>
            </a:r>
            <a:r>
              <a:rPr lang="ar-SA" sz="4000" b="1" dirty="0" smtClean="0"/>
              <a:t>(</a:t>
            </a:r>
            <a:r>
              <a:rPr lang="ar-SA" sz="4000" b="1" dirty="0" smtClean="0"/>
              <a:t>٣٠</a:t>
            </a:r>
            <a:r>
              <a:rPr lang="ar-SA" sz="4000" b="1" dirty="0" smtClean="0"/>
              <a:t>) </a:t>
            </a:r>
            <a:endParaRPr lang="tr-TR" sz="4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62</TotalTime>
  <Words>1871</Words>
  <Application>Microsoft Office PowerPoint</Application>
  <PresentationFormat>Ekran Gösterisi (4:3)</PresentationFormat>
  <Paragraphs>54</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Gündönümü</vt:lpstr>
      <vt:lpstr>          الوحدة الخامسة عشرة XV. ÜNİTE </vt:lpstr>
      <vt:lpstr>Slayt 2</vt:lpstr>
      <vt:lpstr>تَبَادُلُ اللُّزُومِ والتَّعَدِّي في الفِعْلِ الثُّلاثِيِّ</vt:lpstr>
      <vt:lpstr>Slayt 4</vt:lpstr>
      <vt:lpstr>Slayt 5</vt:lpstr>
      <vt:lpstr>Slayt 6</vt:lpstr>
      <vt:lpstr>Slayt 7</vt:lpstr>
      <vt:lpstr>ج – الأسئلةُ عن النّصِّ </vt:lpstr>
      <vt:lpstr>Slayt 9</vt:lpstr>
      <vt:lpstr>مَسْأَلَةُ الاِخْتِلافِ في أصْلِ اشْتِقاقِ الاِسْمِ</vt:lpstr>
      <vt:lpstr>Slayt 11</vt:lpstr>
      <vt:lpstr>Slayt 12</vt:lpstr>
      <vt:lpstr>Slayt 13</vt:lpstr>
      <vt:lpstr>Slayt 14</vt:lpstr>
      <vt:lpstr>Slayt 15</vt:lpstr>
      <vt:lpstr>Slayt 16</vt:lpstr>
      <vt:lpstr>ج – الأسئلةُ عن النّصِّ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الوحدة الأولى I. ÜNİTE</dc:title>
  <dc:creator>ZAFER</dc:creator>
  <cp:lastModifiedBy>ZAFER</cp:lastModifiedBy>
  <cp:revision>13</cp:revision>
  <dcterms:created xsi:type="dcterms:W3CDTF">2011-07-30T10:09:26Z</dcterms:created>
  <dcterms:modified xsi:type="dcterms:W3CDTF">2011-08-06T19:49:23Z</dcterms:modified>
</cp:coreProperties>
</file>