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61" r:id="rId2"/>
    <p:sldId id="260" r:id="rId3"/>
    <p:sldId id="262" r:id="rId4"/>
    <p:sldId id="264" r:id="rId5"/>
    <p:sldId id="263" r:id="rId6"/>
    <p:sldId id="265" r:id="rId7"/>
    <p:sldId id="267" r:id="rId8"/>
    <p:sldId id="266" r:id="rId9"/>
    <p:sldId id="257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44" d="100"/>
          <a:sy n="44" d="100"/>
        </p:scale>
        <p:origin x="-24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D799DD-B527-424A-AF0A-5B9E3C008B79}" type="datetimeFigureOut">
              <a:rPr lang="en-US" smtClean="0"/>
              <a:t>4.05.20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5EB759-DF62-C54B-8F3F-2731D5A74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21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D8E0E2-7392-B84E-9F25-3B5A61CD14EB}" type="datetimeFigureOut">
              <a:rPr lang="en-US" smtClean="0"/>
              <a:t>4.05.20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438471-BE3A-5946-AD94-B9F156DF6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3568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438471-BE3A-5946-AD94-B9F156DF68F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8802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438471-BE3A-5946-AD94-B9F156DF68F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82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438471-BE3A-5946-AD94-B9F156DF68F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4870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451F354-E5D6-DE41-A484-E7CC91425659}" type="slidenum">
              <a:rPr lang="tr-TR" smtClean="0"/>
              <a:pPr>
                <a:defRPr/>
              </a:pPr>
              <a:t>10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6D1B2-C86A-FD4E-AA5B-493088848515}" type="datetimeFigureOut">
              <a:rPr lang="en-US" smtClean="0"/>
              <a:t>4.05.20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48E83-0626-774F-980A-72F85A4A0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258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6D1B2-C86A-FD4E-AA5B-493088848515}" type="datetimeFigureOut">
              <a:rPr lang="en-US" smtClean="0"/>
              <a:t>4.05.20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48E83-0626-774F-980A-72F85A4A0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095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6D1B2-C86A-FD4E-AA5B-493088848515}" type="datetimeFigureOut">
              <a:rPr lang="en-US" smtClean="0"/>
              <a:t>4.05.20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48E83-0626-774F-980A-72F85A4A0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703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6D1B2-C86A-FD4E-AA5B-493088848515}" type="datetimeFigureOut">
              <a:rPr lang="en-US" smtClean="0"/>
              <a:t>4.05.20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48E83-0626-774F-980A-72F85A4A0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589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6D1B2-C86A-FD4E-AA5B-493088848515}" type="datetimeFigureOut">
              <a:rPr lang="en-US" smtClean="0"/>
              <a:t>4.05.20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48E83-0626-774F-980A-72F85A4A0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859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6D1B2-C86A-FD4E-AA5B-493088848515}" type="datetimeFigureOut">
              <a:rPr lang="en-US" smtClean="0"/>
              <a:t>4.05.20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48E83-0626-774F-980A-72F85A4A0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55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6D1B2-C86A-FD4E-AA5B-493088848515}" type="datetimeFigureOut">
              <a:rPr lang="en-US" smtClean="0"/>
              <a:t>4.05.20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48E83-0626-774F-980A-72F85A4A0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638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6D1B2-C86A-FD4E-AA5B-493088848515}" type="datetimeFigureOut">
              <a:rPr lang="en-US" smtClean="0"/>
              <a:t>4.05.20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48E83-0626-774F-980A-72F85A4A0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753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6D1B2-C86A-FD4E-AA5B-493088848515}" type="datetimeFigureOut">
              <a:rPr lang="en-US" smtClean="0"/>
              <a:t>4.05.20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48E83-0626-774F-980A-72F85A4A0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909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6D1B2-C86A-FD4E-AA5B-493088848515}" type="datetimeFigureOut">
              <a:rPr lang="en-US" smtClean="0"/>
              <a:t>4.05.20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48E83-0626-774F-980A-72F85A4A0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583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6D1B2-C86A-FD4E-AA5B-493088848515}" type="datetimeFigureOut">
              <a:rPr lang="en-US" smtClean="0"/>
              <a:t>4.05.20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48E83-0626-774F-980A-72F85A4A0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894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A6D1B2-C86A-FD4E-AA5B-493088848515}" type="datetimeFigureOut">
              <a:rPr lang="en-US" smtClean="0"/>
              <a:t>4.05.20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948E83-0626-774F-980A-72F85A4A0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035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DNA </a:t>
            </a:r>
            <a:r>
              <a:rPr lang="en-US" b="1" dirty="0" err="1" smtClean="0">
                <a:solidFill>
                  <a:srgbClr val="FF0000"/>
                </a:solidFill>
              </a:rPr>
              <a:t>izolasyonu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3143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/>
          <p:cNvSpPr>
            <a:spLocks noGrp="1"/>
          </p:cNvSpPr>
          <p:nvPr>
            <p:ph type="title"/>
          </p:nvPr>
        </p:nvSpPr>
        <p:spPr>
          <a:xfrm>
            <a:off x="1148133" y="290506"/>
            <a:ext cx="6589712" cy="1281112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  <a:latin typeface="Century Gothic" charset="0"/>
              </a:rPr>
              <a:t>Kaynaklar</a:t>
            </a:r>
            <a:endParaRPr lang="en-US" dirty="0">
              <a:solidFill>
                <a:srgbClr val="FF0000"/>
              </a:solidFill>
              <a:latin typeface="Century Gothic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341439"/>
            <a:ext cx="8229600" cy="4530725"/>
          </a:xfrm>
        </p:spPr>
        <p:txBody>
          <a:bodyPr/>
          <a:lstStyle/>
          <a:p>
            <a:pPr>
              <a:defRPr/>
            </a:pPr>
            <a:r>
              <a:rPr lang="en-US" sz="2000" dirty="0" smtClean="0"/>
              <a:t>Ankara </a:t>
            </a:r>
            <a:r>
              <a:rPr lang="en-US" sz="2000" dirty="0" err="1" smtClean="0"/>
              <a:t>Üniversitesi</a:t>
            </a:r>
            <a:r>
              <a:rPr lang="en-US" sz="2000" dirty="0" smtClean="0"/>
              <a:t> </a:t>
            </a:r>
            <a:r>
              <a:rPr lang="en-US" sz="2000" dirty="0" err="1" smtClean="0"/>
              <a:t>Eczacılık</a:t>
            </a:r>
            <a:r>
              <a:rPr lang="en-US" sz="2000" dirty="0" smtClean="0"/>
              <a:t> </a:t>
            </a:r>
            <a:r>
              <a:rPr lang="en-US" sz="2000" dirty="0" err="1" smtClean="0"/>
              <a:t>Fakültesi</a:t>
            </a:r>
            <a:r>
              <a:rPr lang="en-US" sz="2000" dirty="0" smtClean="0"/>
              <a:t> </a:t>
            </a:r>
            <a:r>
              <a:rPr lang="en-US" sz="2000" dirty="0" err="1" smtClean="0"/>
              <a:t>Biyokimya</a:t>
            </a:r>
            <a:r>
              <a:rPr lang="en-US" sz="2000" dirty="0" smtClean="0"/>
              <a:t> Pratik föyü-2004</a:t>
            </a:r>
          </a:p>
          <a:p>
            <a:pPr>
              <a:defRPr/>
            </a:pPr>
            <a:r>
              <a:rPr lang="en-US" sz="2000" dirty="0" smtClean="0"/>
              <a:t>Practical Biochemistry (2015). </a:t>
            </a:r>
            <a:r>
              <a:rPr lang="en-US" sz="2000" dirty="0" err="1" smtClean="0"/>
              <a:t>Aljebory</a:t>
            </a:r>
            <a:r>
              <a:rPr lang="en-US" sz="2000" dirty="0" smtClean="0"/>
              <a:t>, A., And </a:t>
            </a:r>
            <a:r>
              <a:rPr lang="en-US" sz="2000" dirty="0" err="1" smtClean="0"/>
              <a:t>Alsalman</a:t>
            </a:r>
            <a:r>
              <a:rPr lang="en-US" sz="2000" dirty="0" smtClean="0"/>
              <a:t>, A. </a:t>
            </a:r>
          </a:p>
          <a:p>
            <a:pPr>
              <a:defRPr/>
            </a:pPr>
            <a:r>
              <a:rPr lang="en-US" sz="2000" dirty="0" smtClean="0"/>
              <a:t>A Laboratory Text Book of Biochemistry, Molecular Biology and Microbiology (2014)</a:t>
            </a:r>
          </a:p>
          <a:p>
            <a:pPr>
              <a:defRPr/>
            </a:pPr>
            <a:r>
              <a:rPr lang="en-US" sz="2000" dirty="0" err="1" smtClean="0"/>
              <a:t>Lehninger</a:t>
            </a:r>
            <a:r>
              <a:rPr lang="en-US" sz="2000" dirty="0" smtClean="0"/>
              <a:t> Principles of Biochemistry- 5th Edition (2008)</a:t>
            </a:r>
          </a:p>
          <a:p>
            <a:pPr>
              <a:defRPr/>
            </a:pPr>
            <a:r>
              <a:rPr lang="en-US" sz="2000" dirty="0" smtClean="0"/>
              <a:t>Elkins</a:t>
            </a:r>
            <a:r>
              <a:rPr lang="en-US" sz="2000" dirty="0"/>
              <a:t>, K. M. (2013). </a:t>
            </a:r>
            <a:r>
              <a:rPr lang="en-US" sz="2000" i="1" dirty="0"/>
              <a:t>DNA Extraction. Forensic DNA Biology, 39–52</a:t>
            </a:r>
            <a:r>
              <a:rPr lang="en-US" sz="2000" i="1" dirty="0" smtClean="0"/>
              <a:t>.</a:t>
            </a:r>
            <a:endParaRPr lang="en-US" sz="2000" dirty="0"/>
          </a:p>
          <a:p>
            <a:pPr>
              <a:defRPr/>
            </a:pPr>
            <a:endParaRPr lang="en-US" sz="2000" dirty="0"/>
          </a:p>
          <a:p>
            <a:pPr marL="0" indent="0">
              <a:buFont typeface="Wingdings 3" charset="0"/>
              <a:buNone/>
              <a:defRPr/>
            </a:pPr>
            <a:endParaRPr lang="en-US" sz="2000" dirty="0"/>
          </a:p>
          <a:p>
            <a:pPr>
              <a:defRPr/>
            </a:pPr>
            <a:endParaRPr lang="en-US" sz="2000" dirty="0" smtClean="0"/>
          </a:p>
          <a:p>
            <a:pPr>
              <a:defRPr/>
            </a:pPr>
            <a:endParaRPr lang="en-US" sz="2000" dirty="0" smtClean="0"/>
          </a:p>
          <a:p>
            <a:pPr marL="0" indent="0">
              <a:buFont typeface="Wingdings 3" charset="0"/>
              <a:buNone/>
              <a:defRPr/>
            </a:pPr>
            <a:endParaRPr lang="en-US" sz="2000" dirty="0"/>
          </a:p>
          <a:p>
            <a:pPr>
              <a:defRPr/>
            </a:pPr>
            <a:endParaRPr lang="en-US" sz="2000" dirty="0"/>
          </a:p>
          <a:p>
            <a:pPr>
              <a:defRPr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79946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DNA </a:t>
            </a:r>
            <a:r>
              <a:rPr lang="en-US" b="1" dirty="0" err="1" smtClean="0">
                <a:solidFill>
                  <a:srgbClr val="FF0000"/>
                </a:solidFill>
              </a:rPr>
              <a:t>izolasyonu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8083" y="1417638"/>
            <a:ext cx="8445499" cy="4708525"/>
          </a:xfrm>
        </p:spPr>
        <p:txBody>
          <a:bodyPr>
            <a:normAutofit fontScale="85000" lnSpcReduction="10000"/>
          </a:bodyPr>
          <a:lstStyle/>
          <a:p>
            <a:r>
              <a:rPr lang="en-US" sz="2800" dirty="0" err="1"/>
              <a:t>Nükleik</a:t>
            </a:r>
            <a:r>
              <a:rPr lang="en-US" sz="2800" dirty="0"/>
              <a:t> </a:t>
            </a:r>
            <a:r>
              <a:rPr lang="en-US" sz="2800" dirty="0" err="1"/>
              <a:t>asitler</a:t>
            </a:r>
            <a:r>
              <a:rPr lang="en-US" sz="2800" dirty="0"/>
              <a:t> </a:t>
            </a:r>
            <a:r>
              <a:rPr lang="en-US" sz="2800" dirty="0" err="1"/>
              <a:t>kalıtsal</a:t>
            </a:r>
            <a:r>
              <a:rPr lang="en-US" sz="2800" dirty="0"/>
              <a:t> </a:t>
            </a:r>
            <a:r>
              <a:rPr lang="en-US" sz="2800" dirty="0" err="1"/>
              <a:t>bilgileri</a:t>
            </a:r>
            <a:r>
              <a:rPr lang="en-US" sz="2800" dirty="0"/>
              <a:t> </a:t>
            </a:r>
            <a:r>
              <a:rPr lang="en-US" sz="2800" dirty="0" err="1"/>
              <a:t>depolar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 smtClean="0"/>
              <a:t>aktarırlar</a:t>
            </a:r>
            <a:r>
              <a:rPr lang="en-US" sz="2800" dirty="0" smtClean="0"/>
              <a:t>.</a:t>
            </a:r>
            <a:r>
              <a:rPr lang="en-US" sz="2800" dirty="0"/>
              <a:t> </a:t>
            </a:r>
            <a:endParaRPr lang="en-US" sz="2800" dirty="0" smtClean="0"/>
          </a:p>
          <a:p>
            <a:r>
              <a:rPr lang="en-US" sz="2800" dirty="0" err="1" smtClean="0"/>
              <a:t>Prokaryot</a:t>
            </a:r>
            <a:r>
              <a:rPr lang="en-US" sz="2800" dirty="0" smtClean="0"/>
              <a:t> </a:t>
            </a:r>
            <a:r>
              <a:rPr lang="en-US" sz="2800" dirty="0" err="1"/>
              <a:t>DNA’larına</a:t>
            </a:r>
            <a:r>
              <a:rPr lang="en-US" sz="2800" dirty="0"/>
              <a:t> </a:t>
            </a:r>
            <a:r>
              <a:rPr lang="en-US" sz="2800" dirty="0" err="1"/>
              <a:t>proteinler</a:t>
            </a:r>
            <a:r>
              <a:rPr lang="en-US" sz="2800" dirty="0"/>
              <a:t> </a:t>
            </a:r>
            <a:r>
              <a:rPr lang="en-US" sz="2800" dirty="0" err="1"/>
              <a:t>bağlı</a:t>
            </a:r>
            <a:r>
              <a:rPr lang="en-US" sz="2800" dirty="0"/>
              <a:t> </a:t>
            </a:r>
            <a:r>
              <a:rPr lang="en-US" sz="2800" dirty="0" err="1"/>
              <a:t>değildir</a:t>
            </a:r>
            <a:r>
              <a:rPr lang="en-US" sz="2800" dirty="0"/>
              <a:t>, </a:t>
            </a:r>
            <a:r>
              <a:rPr lang="en-US" sz="2800" dirty="0" err="1"/>
              <a:t>fakat</a:t>
            </a:r>
            <a:r>
              <a:rPr lang="en-US" sz="2800" dirty="0"/>
              <a:t> </a:t>
            </a:r>
            <a:r>
              <a:rPr lang="en-US" sz="2800" dirty="0" err="1"/>
              <a:t>ökaryotların</a:t>
            </a:r>
            <a:r>
              <a:rPr lang="en-US" sz="2800" dirty="0"/>
              <a:t> </a:t>
            </a:r>
            <a:r>
              <a:rPr lang="en-US" sz="2800" dirty="0" err="1"/>
              <a:t>çekirdek</a:t>
            </a:r>
            <a:r>
              <a:rPr lang="en-US" sz="2800" dirty="0"/>
              <a:t> </a:t>
            </a:r>
            <a:r>
              <a:rPr lang="en-US" sz="2800" dirty="0" err="1"/>
              <a:t>DNA’sına</a:t>
            </a:r>
            <a:r>
              <a:rPr lang="en-US" sz="2800" dirty="0"/>
              <a:t> </a:t>
            </a:r>
            <a:r>
              <a:rPr lang="en-US" sz="2800" dirty="0" err="1"/>
              <a:t>histon</a:t>
            </a:r>
            <a:r>
              <a:rPr lang="en-US" sz="2800" dirty="0"/>
              <a:t> </a:t>
            </a:r>
            <a:r>
              <a:rPr lang="en-US" sz="2800" dirty="0" err="1"/>
              <a:t>proteinleri</a:t>
            </a:r>
            <a:r>
              <a:rPr lang="en-US" sz="2800" dirty="0"/>
              <a:t> </a:t>
            </a:r>
            <a:r>
              <a:rPr lang="en-US" sz="2800" dirty="0" err="1"/>
              <a:t>bağlıdır</a:t>
            </a:r>
            <a:r>
              <a:rPr lang="en-US" sz="2800" dirty="0" smtClean="0"/>
              <a:t>.</a:t>
            </a:r>
          </a:p>
          <a:p>
            <a:r>
              <a:rPr lang="en-US" sz="2800" dirty="0"/>
              <a:t>DNA </a:t>
            </a:r>
            <a:r>
              <a:rPr lang="en-US" sz="2800" dirty="0" err="1"/>
              <a:t>yapısındaki</a:t>
            </a:r>
            <a:r>
              <a:rPr lang="en-US" sz="2800" dirty="0"/>
              <a:t> </a:t>
            </a:r>
            <a:r>
              <a:rPr lang="en-US" sz="2800" dirty="0" err="1"/>
              <a:t>fosfat</a:t>
            </a:r>
            <a:r>
              <a:rPr lang="en-US" sz="2800" dirty="0"/>
              <a:t> </a:t>
            </a:r>
            <a:r>
              <a:rPr lang="en-US" sz="2800" dirty="0" err="1"/>
              <a:t>grupları</a:t>
            </a:r>
            <a:r>
              <a:rPr lang="en-US" sz="2800" dirty="0"/>
              <a:t> </a:t>
            </a:r>
            <a:r>
              <a:rPr lang="en-US" sz="2800" dirty="0" err="1"/>
              <a:t>nedeni</a:t>
            </a:r>
            <a:r>
              <a:rPr lang="en-US" sz="2800" dirty="0"/>
              <a:t> </a:t>
            </a:r>
            <a:r>
              <a:rPr lang="en-US" sz="2800" dirty="0" err="1"/>
              <a:t>ile</a:t>
            </a:r>
            <a:r>
              <a:rPr lang="en-US" sz="2800" dirty="0"/>
              <a:t> </a:t>
            </a:r>
            <a:r>
              <a:rPr lang="en-US" sz="2800" dirty="0" err="1"/>
              <a:t>yüksek</a:t>
            </a:r>
            <a:r>
              <a:rPr lang="en-US" sz="2800" dirty="0"/>
              <a:t> </a:t>
            </a:r>
            <a:r>
              <a:rPr lang="en-US" sz="2800" dirty="0" err="1"/>
              <a:t>ölçüde</a:t>
            </a:r>
            <a:r>
              <a:rPr lang="en-US" sz="2800" dirty="0"/>
              <a:t> </a:t>
            </a:r>
            <a:r>
              <a:rPr lang="en-US" sz="2800" dirty="0" err="1"/>
              <a:t>negatif</a:t>
            </a:r>
            <a:r>
              <a:rPr lang="en-US" sz="2800" dirty="0"/>
              <a:t> </a:t>
            </a:r>
            <a:r>
              <a:rPr lang="en-US" sz="2800" dirty="0" err="1"/>
              <a:t>yüklenmiştir</a:t>
            </a:r>
            <a:r>
              <a:rPr lang="en-US" sz="2800" dirty="0"/>
              <a:t>. DNA </a:t>
            </a:r>
            <a:r>
              <a:rPr lang="en-US" sz="2800" dirty="0" err="1"/>
              <a:t>histon</a:t>
            </a:r>
            <a:r>
              <a:rPr lang="en-US" sz="2800" dirty="0"/>
              <a:t> </a:t>
            </a:r>
            <a:r>
              <a:rPr lang="en-US" sz="2800" dirty="0" err="1"/>
              <a:t>adı</a:t>
            </a:r>
            <a:r>
              <a:rPr lang="en-US" sz="2800" dirty="0"/>
              <a:t> </a:t>
            </a:r>
            <a:r>
              <a:rPr lang="en-US" sz="2800" dirty="0" err="1"/>
              <a:t>verilen</a:t>
            </a:r>
            <a:r>
              <a:rPr lang="en-US" sz="2800" dirty="0"/>
              <a:t> </a:t>
            </a:r>
            <a:r>
              <a:rPr lang="en-US" sz="2800" dirty="0" err="1"/>
              <a:t>pozitif</a:t>
            </a:r>
            <a:r>
              <a:rPr lang="en-US" sz="2800" dirty="0"/>
              <a:t> </a:t>
            </a:r>
            <a:r>
              <a:rPr lang="en-US" sz="2800" dirty="0" err="1"/>
              <a:t>yüklü</a:t>
            </a:r>
            <a:r>
              <a:rPr lang="en-US" sz="2800" dirty="0"/>
              <a:t> </a:t>
            </a:r>
            <a:r>
              <a:rPr lang="en-US" sz="2800" dirty="0" err="1"/>
              <a:t>proteinlerin</a:t>
            </a:r>
            <a:r>
              <a:rPr lang="en-US" sz="2800" dirty="0"/>
              <a:t> </a:t>
            </a:r>
            <a:r>
              <a:rPr lang="en-US" sz="2800" dirty="0" err="1"/>
              <a:t>etrafına</a:t>
            </a:r>
            <a:r>
              <a:rPr lang="en-US" sz="2800" dirty="0"/>
              <a:t> </a:t>
            </a:r>
            <a:r>
              <a:rPr lang="en-US" sz="2800" dirty="0" err="1"/>
              <a:t>sarılarak</a:t>
            </a:r>
            <a:r>
              <a:rPr lang="en-US" sz="2800" dirty="0"/>
              <a:t> </a:t>
            </a:r>
            <a:r>
              <a:rPr lang="en-US" sz="2800" dirty="0" err="1"/>
              <a:t>kromozomlar</a:t>
            </a:r>
            <a:r>
              <a:rPr lang="en-US" sz="2800" dirty="0"/>
              <a:t> </a:t>
            </a:r>
            <a:r>
              <a:rPr lang="en-US" sz="2800" dirty="0" err="1"/>
              <a:t>halinde</a:t>
            </a:r>
            <a:r>
              <a:rPr lang="en-US" sz="2800" dirty="0"/>
              <a:t> </a:t>
            </a:r>
            <a:r>
              <a:rPr lang="en-US" sz="2800" dirty="0" err="1"/>
              <a:t>düzenlenir</a:t>
            </a:r>
            <a:r>
              <a:rPr lang="en-US" sz="2800" dirty="0"/>
              <a:t>. </a:t>
            </a:r>
          </a:p>
          <a:p>
            <a:r>
              <a:rPr lang="en-US" sz="2800" dirty="0" err="1" smtClean="0"/>
              <a:t>Deoksiribonükleik</a:t>
            </a:r>
            <a:r>
              <a:rPr lang="en-US" sz="2800" dirty="0" smtClean="0"/>
              <a:t> </a:t>
            </a:r>
            <a:r>
              <a:rPr lang="en-US" sz="2800" dirty="0" err="1"/>
              <a:t>asit</a:t>
            </a:r>
            <a:r>
              <a:rPr lang="en-US" sz="2800" dirty="0"/>
              <a:t> (DNA</a:t>
            </a:r>
            <a:r>
              <a:rPr lang="en-US" sz="2800" dirty="0" smtClean="0"/>
              <a:t>) </a:t>
            </a:r>
            <a:r>
              <a:rPr lang="en-US" sz="2800" dirty="0" err="1"/>
              <a:t>ekstraksiyonu</a:t>
            </a:r>
            <a:r>
              <a:rPr lang="en-US" sz="2800" dirty="0"/>
              <a:t> </a:t>
            </a:r>
            <a:r>
              <a:rPr lang="en-US" sz="2800" dirty="0" err="1"/>
              <a:t>moleküler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forensik</a:t>
            </a:r>
            <a:r>
              <a:rPr lang="en-US" sz="2800" dirty="0"/>
              <a:t> </a:t>
            </a:r>
            <a:r>
              <a:rPr lang="en-US" sz="2800" dirty="0" err="1"/>
              <a:t>analizler</a:t>
            </a:r>
            <a:r>
              <a:rPr lang="en-US" sz="2800" dirty="0"/>
              <a:t> </a:t>
            </a:r>
            <a:r>
              <a:rPr lang="en-US" sz="2800" dirty="0" err="1"/>
              <a:t>için</a:t>
            </a:r>
            <a:r>
              <a:rPr lang="en-US" sz="2800" dirty="0"/>
              <a:t> ilk </a:t>
            </a:r>
            <a:r>
              <a:rPr lang="en-US" sz="2800" dirty="0" err="1"/>
              <a:t>adımdır</a:t>
            </a:r>
            <a:r>
              <a:rPr lang="en-US" sz="2800" dirty="0"/>
              <a:t>. DNA </a:t>
            </a:r>
            <a:r>
              <a:rPr lang="en-US" sz="2800" dirty="0" err="1"/>
              <a:t>deri</a:t>
            </a:r>
            <a:r>
              <a:rPr lang="en-US" sz="2800" dirty="0"/>
              <a:t>, </a:t>
            </a:r>
            <a:r>
              <a:rPr lang="en-US" sz="2800" dirty="0" err="1"/>
              <a:t>kan</a:t>
            </a:r>
            <a:r>
              <a:rPr lang="en-US" sz="2800" dirty="0"/>
              <a:t>, </a:t>
            </a:r>
            <a:r>
              <a:rPr lang="en-US" sz="2800" dirty="0" err="1"/>
              <a:t>tükrük</a:t>
            </a:r>
            <a:r>
              <a:rPr lang="en-US" sz="2800" dirty="0"/>
              <a:t>, </a:t>
            </a:r>
            <a:r>
              <a:rPr lang="en-US" sz="2800" dirty="0" err="1"/>
              <a:t>mukus</a:t>
            </a:r>
            <a:r>
              <a:rPr lang="en-US" sz="2800" dirty="0"/>
              <a:t>, </a:t>
            </a:r>
            <a:r>
              <a:rPr lang="en-US" sz="2800" dirty="0" err="1"/>
              <a:t>kas</a:t>
            </a:r>
            <a:r>
              <a:rPr lang="en-US" sz="2800" dirty="0"/>
              <a:t>, </a:t>
            </a:r>
            <a:r>
              <a:rPr lang="en-US" sz="2800" dirty="0" err="1"/>
              <a:t>kemik</a:t>
            </a:r>
            <a:r>
              <a:rPr lang="en-US" sz="2800" dirty="0"/>
              <a:t> </a:t>
            </a:r>
            <a:r>
              <a:rPr lang="en-US" sz="2800" dirty="0" err="1"/>
              <a:t>dokusu</a:t>
            </a:r>
            <a:r>
              <a:rPr lang="en-US" sz="2800" dirty="0"/>
              <a:t> </a:t>
            </a:r>
            <a:r>
              <a:rPr lang="en-US" sz="2800" dirty="0" err="1"/>
              <a:t>gibi</a:t>
            </a:r>
            <a:r>
              <a:rPr lang="en-US" sz="2800" dirty="0"/>
              <a:t> </a:t>
            </a:r>
            <a:r>
              <a:rPr lang="en-US" sz="2800" dirty="0" err="1"/>
              <a:t>birçok</a:t>
            </a:r>
            <a:r>
              <a:rPr lang="en-US" sz="2800" dirty="0"/>
              <a:t> </a:t>
            </a:r>
            <a:r>
              <a:rPr lang="en-US" sz="2800" dirty="0" err="1"/>
              <a:t>biyolojik</a:t>
            </a:r>
            <a:r>
              <a:rPr lang="en-US" sz="2800" dirty="0"/>
              <a:t> </a:t>
            </a:r>
            <a:r>
              <a:rPr lang="en-US" sz="2800" dirty="0" err="1"/>
              <a:t>materyalden</a:t>
            </a:r>
            <a:r>
              <a:rPr lang="en-US" sz="2800" dirty="0"/>
              <a:t> </a:t>
            </a:r>
            <a:r>
              <a:rPr lang="en-US" sz="2800" dirty="0" err="1"/>
              <a:t>izole</a:t>
            </a:r>
            <a:r>
              <a:rPr lang="en-US" sz="2800" dirty="0"/>
              <a:t> </a:t>
            </a:r>
            <a:r>
              <a:rPr lang="en-US" sz="2800" dirty="0" err="1"/>
              <a:t>edilebilir</a:t>
            </a:r>
            <a:r>
              <a:rPr lang="en-US" sz="2800" dirty="0" smtClean="0"/>
              <a:t>.</a:t>
            </a:r>
            <a:endParaRPr lang="en-US" sz="2800" dirty="0"/>
          </a:p>
          <a:p>
            <a:r>
              <a:rPr lang="en-US" sz="2800" dirty="0" smtClean="0"/>
              <a:t>DNA </a:t>
            </a:r>
            <a:r>
              <a:rPr lang="en-US" sz="2800" dirty="0" err="1"/>
              <a:t>ekstraksiyonu</a:t>
            </a:r>
            <a:r>
              <a:rPr lang="en-US" sz="2800" dirty="0"/>
              <a:t>, </a:t>
            </a:r>
            <a:r>
              <a:rPr lang="en-US" sz="2800" dirty="0" err="1"/>
              <a:t>DNA'nın</a:t>
            </a:r>
            <a:r>
              <a:rPr lang="en-US" sz="2800" dirty="0"/>
              <a:t> </a:t>
            </a:r>
            <a:r>
              <a:rPr lang="en-US" sz="2800" dirty="0" err="1"/>
              <a:t>proteinlerden</a:t>
            </a:r>
            <a:r>
              <a:rPr lang="en-US" sz="2800" dirty="0"/>
              <a:t>, </a:t>
            </a:r>
            <a:r>
              <a:rPr lang="en-US" sz="2800" dirty="0" err="1"/>
              <a:t>zarlardan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hücrede</a:t>
            </a:r>
            <a:r>
              <a:rPr lang="en-US" sz="2800" dirty="0"/>
              <a:t> </a:t>
            </a:r>
            <a:r>
              <a:rPr lang="en-US" sz="2800" dirty="0" err="1"/>
              <a:t>bulunan</a:t>
            </a:r>
            <a:r>
              <a:rPr lang="en-US" sz="2800" dirty="0"/>
              <a:t> </a:t>
            </a:r>
            <a:r>
              <a:rPr lang="en-US" sz="2800" dirty="0" err="1"/>
              <a:t>diğer</a:t>
            </a:r>
            <a:r>
              <a:rPr lang="en-US" sz="2800" dirty="0"/>
              <a:t> </a:t>
            </a:r>
            <a:r>
              <a:rPr lang="en-US" sz="2800" dirty="0" err="1"/>
              <a:t>hücresel</a:t>
            </a:r>
            <a:r>
              <a:rPr lang="en-US" sz="2800" dirty="0"/>
              <a:t> </a:t>
            </a:r>
            <a:r>
              <a:rPr lang="en-US" sz="2800" dirty="0" err="1"/>
              <a:t>materyallerden</a:t>
            </a:r>
            <a:r>
              <a:rPr lang="en-US" sz="2800" dirty="0"/>
              <a:t> </a:t>
            </a:r>
            <a:r>
              <a:rPr lang="en-US" sz="2800" dirty="0" err="1"/>
              <a:t>ayrıldığı</a:t>
            </a:r>
            <a:r>
              <a:rPr lang="en-US" sz="2800" dirty="0"/>
              <a:t> </a:t>
            </a:r>
            <a:r>
              <a:rPr lang="en-US" sz="2800" dirty="0" err="1"/>
              <a:t>prosestir</a:t>
            </a:r>
            <a:r>
              <a:rPr lang="en-US" sz="2800" dirty="0"/>
              <a:t>. </a:t>
            </a:r>
            <a:endParaRPr lang="en-US" sz="2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835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4821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DNA </a:t>
            </a:r>
            <a:r>
              <a:rPr lang="en-US" b="1" dirty="0" err="1">
                <a:solidFill>
                  <a:srgbClr val="FF0000"/>
                </a:solidFill>
              </a:rPr>
              <a:t>izolasyonu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4041"/>
            <a:ext cx="8229600" cy="5221440"/>
          </a:xfrm>
        </p:spPr>
        <p:txBody>
          <a:bodyPr>
            <a:noAutofit/>
          </a:bodyPr>
          <a:lstStyle/>
          <a:p>
            <a:r>
              <a:rPr lang="en-US" sz="2000" dirty="0" err="1" smtClean="0"/>
              <a:t>Mevcut</a:t>
            </a:r>
            <a:r>
              <a:rPr lang="en-US" sz="2000" dirty="0" smtClean="0"/>
              <a:t> </a:t>
            </a:r>
            <a:r>
              <a:rPr lang="en-US" sz="2000" dirty="0"/>
              <a:t>DNA </a:t>
            </a:r>
            <a:r>
              <a:rPr lang="en-US" sz="2000" dirty="0" err="1"/>
              <a:t>ekstraksiyon</a:t>
            </a:r>
            <a:r>
              <a:rPr lang="en-US" sz="2000" dirty="0"/>
              <a:t> </a:t>
            </a:r>
            <a:r>
              <a:rPr lang="en-US" sz="2000" dirty="0" err="1"/>
              <a:t>prosedürlerinin</a:t>
            </a:r>
            <a:r>
              <a:rPr lang="en-US" sz="2000" dirty="0"/>
              <a:t> </a:t>
            </a:r>
            <a:r>
              <a:rPr lang="en-US" sz="2000" dirty="0" err="1"/>
              <a:t>çoğu</a:t>
            </a:r>
            <a:r>
              <a:rPr lang="en-US" sz="2000" dirty="0"/>
              <a:t> </a:t>
            </a:r>
            <a:r>
              <a:rPr lang="en-US" sz="2000" dirty="0" err="1"/>
              <a:t>ortak</a:t>
            </a:r>
            <a:r>
              <a:rPr lang="en-US" sz="2000" dirty="0"/>
              <a:t> </a:t>
            </a:r>
            <a:r>
              <a:rPr lang="en-US" sz="2000" dirty="0" err="1"/>
              <a:t>noktalara</a:t>
            </a:r>
            <a:r>
              <a:rPr lang="en-US" sz="2000" dirty="0"/>
              <a:t> </a:t>
            </a:r>
            <a:r>
              <a:rPr lang="en-US" sz="2000" dirty="0" err="1"/>
              <a:t>sahiptir</a:t>
            </a:r>
            <a:r>
              <a:rPr lang="en-US" sz="2000" dirty="0"/>
              <a:t>. </a:t>
            </a:r>
            <a:endParaRPr lang="en-US" sz="2000" dirty="0" smtClean="0"/>
          </a:p>
          <a:p>
            <a:endParaRPr lang="en-US" sz="2000" dirty="0"/>
          </a:p>
          <a:p>
            <a:pPr marL="0" indent="0">
              <a:buNone/>
            </a:pPr>
            <a:r>
              <a:rPr lang="en-US" sz="2000" dirty="0" err="1" smtClean="0"/>
              <a:t>DNA'nın</a:t>
            </a:r>
            <a:r>
              <a:rPr lang="en-US" sz="2000" dirty="0" smtClean="0"/>
              <a:t> </a:t>
            </a:r>
            <a:r>
              <a:rPr lang="en-US" sz="2000" dirty="0" err="1"/>
              <a:t>ekstraksiyonu</a:t>
            </a:r>
            <a:r>
              <a:rPr lang="en-US" sz="2000" dirty="0"/>
              <a:t> </a:t>
            </a:r>
            <a:r>
              <a:rPr lang="en-US" sz="2000" dirty="0" err="1"/>
              <a:t>genellikle</a:t>
            </a:r>
            <a:r>
              <a:rPr lang="en-US" sz="2000" dirty="0"/>
              <a:t> </a:t>
            </a:r>
            <a:r>
              <a:rPr lang="en-US" sz="2000" dirty="0" err="1"/>
              <a:t>üç</a:t>
            </a:r>
            <a:r>
              <a:rPr lang="en-US" sz="2000" dirty="0"/>
              <a:t> </a:t>
            </a:r>
            <a:r>
              <a:rPr lang="en-US" sz="2000" dirty="0" err="1"/>
              <a:t>temel</a:t>
            </a:r>
            <a:r>
              <a:rPr lang="en-US" sz="2000" dirty="0"/>
              <a:t> </a:t>
            </a:r>
            <a:r>
              <a:rPr lang="en-US" sz="2000" dirty="0" err="1"/>
              <a:t>adımı</a:t>
            </a:r>
            <a:r>
              <a:rPr lang="en-US" sz="2000" dirty="0"/>
              <a:t> </a:t>
            </a:r>
            <a:r>
              <a:rPr lang="en-US" sz="2000" dirty="0" err="1"/>
              <a:t>izler</a:t>
            </a:r>
            <a:r>
              <a:rPr lang="en-US" sz="2000" dirty="0"/>
              <a:t>: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1)</a:t>
            </a:r>
            <a:r>
              <a:rPr lang="en-US" sz="2000" dirty="0"/>
              <a:t> </a:t>
            </a:r>
            <a:r>
              <a:rPr lang="en-US" sz="2000" dirty="0" err="1"/>
              <a:t>Hücreler</a:t>
            </a:r>
            <a:r>
              <a:rPr lang="en-US" sz="2000" dirty="0"/>
              <a:t> </a:t>
            </a:r>
            <a:r>
              <a:rPr lang="en-US" sz="2000" dirty="0" err="1"/>
              <a:t>lizis</a:t>
            </a:r>
            <a:r>
              <a:rPr lang="en-US" sz="2000" dirty="0"/>
              <a:t> </a:t>
            </a:r>
            <a:r>
              <a:rPr lang="en-US" sz="2000" dirty="0" err="1"/>
              <a:t>edilir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2)</a:t>
            </a:r>
            <a:r>
              <a:rPr lang="en-US" sz="2000" dirty="0"/>
              <a:t> DNA </a:t>
            </a:r>
            <a:r>
              <a:rPr lang="en-US" sz="2000" dirty="0" err="1"/>
              <a:t>diğer</a:t>
            </a:r>
            <a:r>
              <a:rPr lang="en-US" sz="2000" dirty="0"/>
              <a:t> </a:t>
            </a:r>
            <a:r>
              <a:rPr lang="en-US" sz="2000" dirty="0" err="1"/>
              <a:t>hücre</a:t>
            </a:r>
            <a:r>
              <a:rPr lang="en-US" sz="2000" dirty="0"/>
              <a:t> </a:t>
            </a:r>
            <a:r>
              <a:rPr lang="en-US" sz="2000" dirty="0" err="1"/>
              <a:t>bileşenlerinden</a:t>
            </a:r>
            <a:r>
              <a:rPr lang="en-US" sz="2000" dirty="0"/>
              <a:t> </a:t>
            </a:r>
            <a:r>
              <a:rPr lang="en-US" sz="2000" dirty="0" err="1"/>
              <a:t>ayrılır</a:t>
            </a:r>
            <a:r>
              <a:rPr lang="en-US" sz="2000" dirty="0"/>
              <a:t>. </a:t>
            </a:r>
            <a:r>
              <a:rPr lang="en-US" sz="2000" dirty="0" err="1"/>
              <a:t>Proteinler</a:t>
            </a:r>
            <a:r>
              <a:rPr lang="en-US" sz="2000" dirty="0"/>
              <a:t> denature </a:t>
            </a:r>
            <a:r>
              <a:rPr lang="en-US" sz="2000" dirty="0" err="1"/>
              <a:t>edilir</a:t>
            </a:r>
            <a:r>
              <a:rPr lang="en-US" sz="2000" dirty="0"/>
              <a:t>.</a:t>
            </a:r>
            <a:br>
              <a:rPr lang="en-US" sz="2000" dirty="0"/>
            </a:br>
            <a:r>
              <a:rPr lang="en-US" sz="2000" dirty="0">
                <a:solidFill>
                  <a:srgbClr val="FF0000"/>
                </a:solidFill>
              </a:rPr>
              <a:t>3)</a:t>
            </a:r>
            <a:r>
              <a:rPr lang="en-US" sz="2000" dirty="0"/>
              <a:t> </a:t>
            </a:r>
            <a:r>
              <a:rPr lang="en-US" sz="2000" dirty="0" smtClean="0"/>
              <a:t>DNA </a:t>
            </a:r>
            <a:r>
              <a:rPr lang="en-US" sz="2000" dirty="0" err="1"/>
              <a:t>çökelmeyi</a:t>
            </a:r>
            <a:r>
              <a:rPr lang="en-US" sz="2000" dirty="0"/>
              <a:t> </a:t>
            </a:r>
            <a:r>
              <a:rPr lang="en-US" sz="2000" dirty="0" err="1"/>
              <a:t>artırıcı</a:t>
            </a:r>
            <a:r>
              <a:rPr lang="en-US" sz="2000" dirty="0"/>
              <a:t> </a:t>
            </a:r>
            <a:r>
              <a:rPr lang="en-US" sz="2000" dirty="0" err="1"/>
              <a:t>bazı</a:t>
            </a:r>
            <a:r>
              <a:rPr lang="en-US" sz="2000" dirty="0"/>
              <a:t> </a:t>
            </a:r>
            <a:r>
              <a:rPr lang="en-US" sz="2000" dirty="0" err="1"/>
              <a:t>kimyasallarla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santrifüjle</a:t>
            </a:r>
            <a:r>
              <a:rPr lang="en-US" sz="2000" dirty="0"/>
              <a:t> </a:t>
            </a:r>
            <a:r>
              <a:rPr lang="en-US" sz="2000" dirty="0" err="1" smtClean="0"/>
              <a:t>çöktürülür</a:t>
            </a:r>
            <a:r>
              <a:rPr lang="en-US" sz="2000" dirty="0" smtClean="0"/>
              <a:t>  </a:t>
            </a:r>
            <a:r>
              <a:rPr lang="en-US" sz="2000" dirty="0"/>
              <a:t>(</a:t>
            </a:r>
            <a:r>
              <a:rPr lang="en-US" sz="2000" dirty="0" err="1"/>
              <a:t>örn</a:t>
            </a:r>
            <a:r>
              <a:rPr lang="en-US" sz="2000" dirty="0"/>
              <a:t>.: </a:t>
            </a:r>
            <a:r>
              <a:rPr lang="en-US" sz="2000" dirty="0" err="1"/>
              <a:t>izopropanol</a:t>
            </a:r>
            <a:r>
              <a:rPr lang="en-US" sz="2000" dirty="0"/>
              <a:t>)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izole</a:t>
            </a:r>
            <a:r>
              <a:rPr lang="en-US" sz="2000" dirty="0"/>
              <a:t> </a:t>
            </a:r>
            <a:r>
              <a:rPr lang="en-US" sz="2000" dirty="0" err="1"/>
              <a:t>edilir</a:t>
            </a:r>
            <a:r>
              <a:rPr lang="en-US" sz="2000" dirty="0" smtClean="0"/>
              <a:t>.</a:t>
            </a:r>
          </a:p>
          <a:p>
            <a:r>
              <a:rPr lang="en-US" sz="2000" dirty="0" err="1"/>
              <a:t>Hücre</a:t>
            </a:r>
            <a:r>
              <a:rPr lang="en-US" sz="2000" dirty="0"/>
              <a:t> </a:t>
            </a:r>
            <a:r>
              <a:rPr lang="en-US" sz="2000" dirty="0" err="1"/>
              <a:t>zarı</a:t>
            </a:r>
            <a:r>
              <a:rPr lang="en-US" sz="2000" dirty="0"/>
              <a:t>, </a:t>
            </a:r>
            <a:r>
              <a:rPr lang="en-US" sz="2000" dirty="0" err="1"/>
              <a:t>aşağıdaki</a:t>
            </a:r>
            <a:r>
              <a:rPr lang="en-US" sz="2000" dirty="0"/>
              <a:t> </a:t>
            </a:r>
            <a:r>
              <a:rPr lang="en-US" sz="2000" dirty="0" err="1"/>
              <a:t>yöntemlerden</a:t>
            </a:r>
            <a:r>
              <a:rPr lang="en-US" sz="2000" dirty="0"/>
              <a:t> </a:t>
            </a:r>
            <a:r>
              <a:rPr lang="en-US" sz="2000" dirty="0" err="1"/>
              <a:t>herhangi</a:t>
            </a:r>
            <a:r>
              <a:rPr lang="en-US" sz="2000" dirty="0"/>
              <a:t> </a:t>
            </a:r>
            <a:r>
              <a:rPr lang="en-US" sz="2000" dirty="0" err="1"/>
              <a:t>biriyle</a:t>
            </a:r>
            <a:r>
              <a:rPr lang="en-US" sz="2000" dirty="0"/>
              <a:t> </a:t>
            </a:r>
            <a:r>
              <a:rPr lang="en-US" sz="2000" dirty="0" err="1"/>
              <a:t>bozulur</a:t>
            </a:r>
            <a:r>
              <a:rPr lang="en-US" sz="2000" dirty="0"/>
              <a:t>: </a:t>
            </a:r>
            <a:r>
              <a:rPr lang="en-US" sz="2000" dirty="0" err="1"/>
              <a:t>akışkanlığı</a:t>
            </a:r>
            <a:r>
              <a:rPr lang="en-US" sz="2000" dirty="0"/>
              <a:t> </a:t>
            </a:r>
            <a:r>
              <a:rPr lang="en-US" sz="2000" dirty="0" err="1"/>
              <a:t>arttırmak</a:t>
            </a:r>
            <a:r>
              <a:rPr lang="en-US" sz="2000" dirty="0"/>
              <a:t> </a:t>
            </a:r>
            <a:r>
              <a:rPr lang="en-US" sz="2000" dirty="0" err="1"/>
              <a:t>için</a:t>
            </a:r>
            <a:r>
              <a:rPr lang="en-US" sz="2000" dirty="0"/>
              <a:t> </a:t>
            </a:r>
            <a:r>
              <a:rPr lang="en-US" sz="2000" dirty="0" err="1"/>
              <a:t>ısı</a:t>
            </a:r>
            <a:r>
              <a:rPr lang="en-US" sz="2000" dirty="0"/>
              <a:t>, </a:t>
            </a:r>
            <a:r>
              <a:rPr lang="en-US" sz="2000" dirty="0" err="1"/>
              <a:t>disülfit</a:t>
            </a:r>
            <a:r>
              <a:rPr lang="en-US" sz="2000" dirty="0"/>
              <a:t> </a:t>
            </a:r>
            <a:r>
              <a:rPr lang="en-US" sz="2000" dirty="0" err="1"/>
              <a:t>bağlarını</a:t>
            </a:r>
            <a:r>
              <a:rPr lang="en-US" sz="2000" dirty="0"/>
              <a:t> </a:t>
            </a:r>
            <a:r>
              <a:rPr lang="en-US" sz="2000" dirty="0" err="1"/>
              <a:t>azaltmak</a:t>
            </a:r>
            <a:r>
              <a:rPr lang="en-US" sz="2000" dirty="0"/>
              <a:t> </a:t>
            </a:r>
            <a:r>
              <a:rPr lang="en-US" sz="2000" dirty="0" err="1"/>
              <a:t>için</a:t>
            </a:r>
            <a:r>
              <a:rPr lang="en-US" sz="2000" dirty="0"/>
              <a:t> </a:t>
            </a:r>
            <a:r>
              <a:rPr lang="en-US" sz="2000" dirty="0" err="1"/>
              <a:t>dithiothreitol</a:t>
            </a:r>
            <a:r>
              <a:rPr lang="en-US" sz="2000" dirty="0"/>
              <a:t> (DTT) </a:t>
            </a:r>
            <a:r>
              <a:rPr lang="en-US" sz="2000" dirty="0" err="1"/>
              <a:t>veya</a:t>
            </a:r>
            <a:r>
              <a:rPr lang="en-US" sz="2000" dirty="0"/>
              <a:t> </a:t>
            </a:r>
            <a:r>
              <a:rPr lang="en-US" sz="2000" dirty="0" err="1"/>
              <a:t>zarı</a:t>
            </a:r>
            <a:r>
              <a:rPr lang="en-US" sz="2000" dirty="0"/>
              <a:t> </a:t>
            </a:r>
            <a:r>
              <a:rPr lang="en-US" sz="2000" dirty="0" err="1"/>
              <a:t>bozmak</a:t>
            </a:r>
            <a:r>
              <a:rPr lang="en-US" sz="2000" dirty="0"/>
              <a:t> </a:t>
            </a:r>
            <a:r>
              <a:rPr lang="en-US" sz="2000" dirty="0" err="1"/>
              <a:t>için</a:t>
            </a:r>
            <a:r>
              <a:rPr lang="en-US" sz="2000" dirty="0"/>
              <a:t> </a:t>
            </a:r>
            <a:r>
              <a:rPr lang="en-US" sz="2000" dirty="0" err="1"/>
              <a:t>sodyum</a:t>
            </a:r>
            <a:r>
              <a:rPr lang="en-US" sz="2000" dirty="0"/>
              <a:t> </a:t>
            </a:r>
            <a:r>
              <a:rPr lang="en-US" sz="2000" dirty="0" err="1"/>
              <a:t>dodesil</a:t>
            </a:r>
            <a:r>
              <a:rPr lang="en-US" sz="2000" dirty="0"/>
              <a:t> </a:t>
            </a:r>
            <a:r>
              <a:rPr lang="en-US" sz="2000" dirty="0" err="1"/>
              <a:t>sülfat</a:t>
            </a:r>
            <a:r>
              <a:rPr lang="en-US" sz="2000" dirty="0"/>
              <a:t> (SDS) </a:t>
            </a:r>
            <a:r>
              <a:rPr lang="en-US" sz="2000" dirty="0" err="1"/>
              <a:t>gibi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deterjan</a:t>
            </a:r>
            <a:r>
              <a:rPr lang="en-US" sz="2000" dirty="0"/>
              <a:t> </a:t>
            </a:r>
            <a:r>
              <a:rPr lang="en-US" sz="2000" dirty="0" err="1"/>
              <a:t>kullanılması</a:t>
            </a:r>
            <a:r>
              <a:rPr lang="en-US" sz="2000" dirty="0"/>
              <a:t>. </a:t>
            </a:r>
          </a:p>
          <a:p>
            <a:r>
              <a:rPr lang="en-US" sz="2000" dirty="0" err="1" smtClean="0"/>
              <a:t>DNA’dan</a:t>
            </a:r>
            <a:r>
              <a:rPr lang="en-US" sz="2000" dirty="0" smtClean="0"/>
              <a:t> </a:t>
            </a:r>
            <a:r>
              <a:rPr lang="en-US" sz="2000" dirty="0" err="1"/>
              <a:t>uzaklaşması</a:t>
            </a:r>
            <a:r>
              <a:rPr lang="en-US" sz="2000" dirty="0"/>
              <a:t> </a:t>
            </a:r>
            <a:r>
              <a:rPr lang="en-US" sz="2000" dirty="0" err="1"/>
              <a:t>için</a:t>
            </a:r>
            <a:r>
              <a:rPr lang="en-US" sz="2000" dirty="0"/>
              <a:t> </a:t>
            </a:r>
            <a:r>
              <a:rPr lang="en-US" sz="2000" dirty="0" err="1" smtClean="0"/>
              <a:t>proteinler</a:t>
            </a:r>
            <a:r>
              <a:rPr lang="en-US" sz="2000" dirty="0" smtClean="0"/>
              <a:t>, </a:t>
            </a:r>
            <a:r>
              <a:rPr lang="en-US" sz="2000" dirty="0" err="1"/>
              <a:t>ısı</a:t>
            </a:r>
            <a:r>
              <a:rPr lang="en-US" sz="2000" dirty="0"/>
              <a:t> </a:t>
            </a:r>
            <a:r>
              <a:rPr lang="en-US" sz="2000" dirty="0" err="1"/>
              <a:t>denatürasyonu</a:t>
            </a:r>
            <a:r>
              <a:rPr lang="en-US" sz="2000" dirty="0"/>
              <a:t> </a:t>
            </a:r>
            <a:r>
              <a:rPr lang="en-US" sz="2000" dirty="0" err="1"/>
              <a:t>veya</a:t>
            </a:r>
            <a:r>
              <a:rPr lang="en-US" sz="2000" dirty="0"/>
              <a:t> </a:t>
            </a:r>
            <a:r>
              <a:rPr lang="en-US" sz="2000" dirty="0" err="1"/>
              <a:t>proteinaz</a:t>
            </a:r>
            <a:r>
              <a:rPr lang="en-US" sz="2000" dirty="0"/>
              <a:t> K da </a:t>
            </a:r>
            <a:r>
              <a:rPr lang="en-US" sz="2000" dirty="0" err="1"/>
              <a:t>dahil</a:t>
            </a:r>
            <a:r>
              <a:rPr lang="en-US" sz="2000" dirty="0"/>
              <a:t> </a:t>
            </a:r>
            <a:r>
              <a:rPr lang="en-US" sz="2000" dirty="0" err="1"/>
              <a:t>olmak</a:t>
            </a:r>
            <a:r>
              <a:rPr lang="en-US" sz="2000" dirty="0"/>
              <a:t> </a:t>
            </a:r>
            <a:r>
              <a:rPr lang="en-US" sz="2000" dirty="0" err="1"/>
              <a:t>üzere</a:t>
            </a:r>
            <a:r>
              <a:rPr lang="en-US" sz="2000" dirty="0"/>
              <a:t> </a:t>
            </a:r>
            <a:r>
              <a:rPr lang="en-US" sz="2000" dirty="0" err="1"/>
              <a:t>sindirim</a:t>
            </a:r>
            <a:r>
              <a:rPr lang="en-US" sz="2000" dirty="0"/>
              <a:t> </a:t>
            </a:r>
            <a:r>
              <a:rPr lang="en-US" sz="2000" dirty="0" err="1"/>
              <a:t>enzimleri</a:t>
            </a:r>
            <a:r>
              <a:rPr lang="en-US" sz="2000" dirty="0"/>
              <a:t> </a:t>
            </a:r>
            <a:r>
              <a:rPr lang="en-US" sz="2000" dirty="0" err="1"/>
              <a:t>tarafından</a:t>
            </a:r>
            <a:r>
              <a:rPr lang="en-US" sz="2000" dirty="0"/>
              <a:t> </a:t>
            </a:r>
            <a:r>
              <a:rPr lang="en-US" sz="2000" dirty="0" err="1"/>
              <a:t>inaktive</a:t>
            </a:r>
            <a:r>
              <a:rPr lang="en-US" sz="2000" dirty="0"/>
              <a:t> </a:t>
            </a:r>
            <a:r>
              <a:rPr lang="en-US" sz="2000" dirty="0" err="1"/>
              <a:t>edilir</a:t>
            </a:r>
            <a:r>
              <a:rPr lang="en-US" sz="2000" dirty="0"/>
              <a:t>. </a:t>
            </a:r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42639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DNA </a:t>
            </a:r>
            <a:r>
              <a:rPr lang="en-US" b="1" dirty="0" err="1" smtClean="0">
                <a:solidFill>
                  <a:srgbClr val="FF0000"/>
                </a:solidFill>
              </a:rPr>
              <a:t>izolasyonu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250" y="1486228"/>
            <a:ext cx="8757698" cy="4525963"/>
          </a:xfrm>
        </p:spPr>
        <p:txBody>
          <a:bodyPr>
            <a:normAutofit/>
          </a:bodyPr>
          <a:lstStyle/>
          <a:p>
            <a:r>
              <a:rPr lang="en-US" sz="2400" dirty="0"/>
              <a:t>DNA </a:t>
            </a:r>
            <a:r>
              <a:rPr lang="en-US" sz="2400" dirty="0" err="1"/>
              <a:t>molekülünün</a:t>
            </a:r>
            <a:r>
              <a:rPr lang="en-US" sz="2400" dirty="0"/>
              <a:t> </a:t>
            </a:r>
            <a:r>
              <a:rPr lang="en-US" sz="2400" dirty="0" err="1"/>
              <a:t>yapısının</a:t>
            </a:r>
            <a:r>
              <a:rPr lang="en-US" sz="2400" dirty="0"/>
              <a:t> </a:t>
            </a:r>
            <a:r>
              <a:rPr lang="en-US" sz="2400" dirty="0" err="1"/>
              <a:t>hücredeki</a:t>
            </a:r>
            <a:r>
              <a:rPr lang="en-US" sz="2400" dirty="0"/>
              <a:t> </a:t>
            </a:r>
            <a:r>
              <a:rPr lang="en-US" sz="2400" dirty="0" err="1"/>
              <a:t>proteinden</a:t>
            </a:r>
            <a:r>
              <a:rPr lang="en-US" sz="2400" dirty="0"/>
              <a:t>, </a:t>
            </a:r>
            <a:r>
              <a:rPr lang="en-US" sz="2400" dirty="0" err="1"/>
              <a:t>membrandan</a:t>
            </a:r>
            <a:r>
              <a:rPr lang="en-US" sz="2400" dirty="0"/>
              <a:t> </a:t>
            </a:r>
            <a:r>
              <a:rPr lang="en-US" sz="2400" dirty="0" err="1"/>
              <a:t>farklı</a:t>
            </a:r>
            <a:r>
              <a:rPr lang="en-US" sz="2400" dirty="0"/>
              <a:t> </a:t>
            </a:r>
            <a:r>
              <a:rPr lang="en-US" sz="2400" dirty="0" err="1"/>
              <a:t>olması</a:t>
            </a:r>
            <a:r>
              <a:rPr lang="en-US" sz="2400" dirty="0"/>
              <a:t> </a:t>
            </a:r>
            <a:r>
              <a:rPr lang="en-US" sz="2400" dirty="0" err="1"/>
              <a:t>bize</a:t>
            </a:r>
            <a:r>
              <a:rPr lang="en-US" sz="2400" dirty="0"/>
              <a:t> </a:t>
            </a:r>
            <a:r>
              <a:rPr lang="en-US" sz="2400" dirty="0" err="1"/>
              <a:t>onu</a:t>
            </a:r>
            <a:r>
              <a:rPr lang="en-US" sz="2400" dirty="0"/>
              <a:t> </a:t>
            </a:r>
            <a:r>
              <a:rPr lang="en-US" sz="2400" dirty="0" err="1"/>
              <a:t>diğer</a:t>
            </a:r>
            <a:r>
              <a:rPr lang="en-US" sz="2400" dirty="0"/>
              <a:t> </a:t>
            </a:r>
            <a:r>
              <a:rPr lang="en-US" sz="2400" dirty="0" err="1"/>
              <a:t>moleküllerden</a:t>
            </a:r>
            <a:r>
              <a:rPr lang="en-US" sz="2400" dirty="0"/>
              <a:t> </a:t>
            </a:r>
            <a:r>
              <a:rPr lang="en-US" sz="2400" dirty="0" err="1"/>
              <a:t>ayırma</a:t>
            </a:r>
            <a:r>
              <a:rPr lang="en-US" sz="2400" dirty="0"/>
              <a:t> </a:t>
            </a:r>
            <a:r>
              <a:rPr lang="en-US" sz="2400" dirty="0" err="1"/>
              <a:t>şansını</a:t>
            </a:r>
            <a:r>
              <a:rPr lang="en-US" sz="2400" dirty="0"/>
              <a:t> </a:t>
            </a:r>
            <a:r>
              <a:rPr lang="en-US" sz="2400" dirty="0" err="1"/>
              <a:t>sağlar</a:t>
            </a:r>
            <a:r>
              <a:rPr lang="en-US" sz="2400" dirty="0"/>
              <a:t>. Bu </a:t>
            </a:r>
            <a:r>
              <a:rPr lang="en-US" sz="2400" dirty="0" err="1" smtClean="0"/>
              <a:t>hafta</a:t>
            </a:r>
            <a:r>
              <a:rPr lang="en-US" sz="2400" dirty="0"/>
              <a:t> </a:t>
            </a:r>
            <a:r>
              <a:rPr lang="en-US" sz="2400" dirty="0" err="1" smtClean="0"/>
              <a:t>uygulayacağımız</a:t>
            </a:r>
            <a:r>
              <a:rPr lang="en-US" sz="2400" dirty="0" smtClean="0"/>
              <a:t> </a:t>
            </a:r>
            <a:r>
              <a:rPr lang="en-US" sz="2400" dirty="0" err="1"/>
              <a:t>yöntemde</a:t>
            </a:r>
            <a:r>
              <a:rPr lang="en-US" sz="2400" dirty="0"/>
              <a:t> </a:t>
            </a:r>
            <a:r>
              <a:rPr lang="en-US" sz="2400" dirty="0" err="1"/>
              <a:t>deterjan</a:t>
            </a:r>
            <a:r>
              <a:rPr lang="en-US" sz="2400" dirty="0"/>
              <a:t>, </a:t>
            </a:r>
            <a:r>
              <a:rPr lang="en-US" sz="2400" dirty="0" err="1"/>
              <a:t>tuz</a:t>
            </a:r>
            <a:r>
              <a:rPr lang="en-US" sz="2400" dirty="0"/>
              <a:t>,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 smtClean="0"/>
              <a:t>alkol</a:t>
            </a:r>
            <a:r>
              <a:rPr lang="en-US" sz="2400" dirty="0" smtClean="0"/>
              <a:t> </a:t>
            </a:r>
            <a:r>
              <a:rPr lang="en-US" sz="2400" dirty="0" err="1"/>
              <a:t>yardımı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DNA’yı</a:t>
            </a:r>
            <a:r>
              <a:rPr lang="en-US" sz="2400" dirty="0"/>
              <a:t> </a:t>
            </a:r>
            <a:r>
              <a:rPr lang="en-US" sz="2400" dirty="0" err="1"/>
              <a:t>basit</a:t>
            </a:r>
            <a:r>
              <a:rPr lang="en-US" sz="2400" dirty="0"/>
              <a:t> </a:t>
            </a:r>
            <a:r>
              <a:rPr lang="en-US" sz="2400" dirty="0" err="1"/>
              <a:t>şekilde</a:t>
            </a:r>
            <a:r>
              <a:rPr lang="en-US" sz="2400" dirty="0"/>
              <a:t> </a:t>
            </a:r>
            <a:r>
              <a:rPr lang="en-US" sz="2400" dirty="0" err="1"/>
              <a:t>izole</a:t>
            </a:r>
            <a:r>
              <a:rPr lang="en-US" sz="2400" dirty="0"/>
              <a:t> </a:t>
            </a:r>
            <a:r>
              <a:rPr lang="en-US" sz="2400" dirty="0" err="1"/>
              <a:t>edeceğiz</a:t>
            </a:r>
            <a:r>
              <a:rPr lang="en-US" sz="2400" dirty="0"/>
              <a:t>. </a:t>
            </a:r>
            <a:endParaRPr lang="en-US" sz="2400" dirty="0" smtClean="0"/>
          </a:p>
          <a:p>
            <a:r>
              <a:rPr lang="en-US" sz="2400" dirty="0" err="1" smtClean="0"/>
              <a:t>Deterjan</a:t>
            </a:r>
            <a:r>
              <a:rPr lang="en-US" sz="2400" dirty="0" smtClean="0"/>
              <a:t> </a:t>
            </a:r>
            <a:r>
              <a:rPr lang="en-US" sz="2400" dirty="0"/>
              <a:t>(SDS) </a:t>
            </a:r>
            <a:r>
              <a:rPr lang="en-US" sz="2400" dirty="0" err="1"/>
              <a:t>hücre</a:t>
            </a:r>
            <a:r>
              <a:rPr lang="en-US" sz="2400" dirty="0"/>
              <a:t> </a:t>
            </a:r>
            <a:r>
              <a:rPr lang="en-US" sz="2400" dirty="0" err="1"/>
              <a:t>yapısını</a:t>
            </a:r>
            <a:r>
              <a:rPr lang="en-US" sz="2400" dirty="0"/>
              <a:t> </a:t>
            </a:r>
            <a:r>
              <a:rPr lang="en-US" sz="2400" dirty="0" err="1"/>
              <a:t>bozar</a:t>
            </a:r>
            <a:r>
              <a:rPr lang="en-US" sz="2400" dirty="0"/>
              <a:t>. </a:t>
            </a:r>
            <a:r>
              <a:rPr lang="en-US" sz="2400" dirty="0" err="1"/>
              <a:t>Tuz</a:t>
            </a:r>
            <a:r>
              <a:rPr lang="en-US" sz="2400" dirty="0"/>
              <a:t> </a:t>
            </a:r>
            <a:r>
              <a:rPr lang="en-US" sz="2400" dirty="0" err="1"/>
              <a:t>olarak</a:t>
            </a:r>
            <a:r>
              <a:rPr lang="en-US" sz="2400" dirty="0"/>
              <a:t> </a:t>
            </a:r>
            <a:r>
              <a:rPr lang="en-US" sz="2400" dirty="0" err="1"/>
              <a:t>kullanılacak</a:t>
            </a:r>
            <a:r>
              <a:rPr lang="en-US" sz="2400" dirty="0"/>
              <a:t> </a:t>
            </a:r>
            <a:r>
              <a:rPr lang="en-US" sz="2400" dirty="0" err="1" smtClean="0"/>
              <a:t>NaCl</a:t>
            </a:r>
            <a:r>
              <a:rPr lang="en-US" sz="2400" dirty="0" smtClean="0"/>
              <a:t>, </a:t>
            </a:r>
            <a:r>
              <a:rPr lang="en-US" sz="2400" dirty="0" err="1"/>
              <a:t>DNA’yı</a:t>
            </a:r>
            <a:r>
              <a:rPr lang="en-US" sz="2400" dirty="0"/>
              <a:t> </a:t>
            </a:r>
            <a:r>
              <a:rPr lang="en-US" sz="2400" dirty="0" err="1"/>
              <a:t>selektif</a:t>
            </a:r>
            <a:r>
              <a:rPr lang="en-US" sz="2400" dirty="0"/>
              <a:t> </a:t>
            </a:r>
            <a:r>
              <a:rPr lang="en-US" sz="2400" dirty="0" err="1"/>
              <a:t>olarak</a:t>
            </a:r>
            <a:r>
              <a:rPr lang="en-US" sz="2400" dirty="0"/>
              <a:t> </a:t>
            </a:r>
            <a:r>
              <a:rPr lang="en-US" sz="2400" dirty="0" err="1"/>
              <a:t>bağlar</a:t>
            </a:r>
            <a:r>
              <a:rPr lang="en-US" sz="2400" dirty="0" smtClean="0"/>
              <a:t>. </a:t>
            </a:r>
            <a:r>
              <a:rPr lang="en-US" sz="2400" dirty="0" err="1" smtClean="0"/>
              <a:t>NaCl</a:t>
            </a:r>
            <a:r>
              <a:rPr lang="en-US" sz="2400" dirty="0" smtClean="0"/>
              <a:t> </a:t>
            </a:r>
            <a:r>
              <a:rPr lang="en-US" sz="2400" dirty="0" err="1" smtClean="0"/>
              <a:t>aynı</a:t>
            </a:r>
            <a:r>
              <a:rPr lang="en-US" sz="2400" dirty="0" smtClean="0"/>
              <a:t> </a:t>
            </a:r>
            <a:r>
              <a:rPr lang="en-US" sz="2400" dirty="0" err="1" smtClean="0"/>
              <a:t>zamanda</a:t>
            </a:r>
            <a:r>
              <a:rPr lang="en-US" sz="2400" dirty="0" smtClean="0"/>
              <a:t> </a:t>
            </a:r>
            <a:r>
              <a:rPr lang="en-US" sz="2400" dirty="0" err="1"/>
              <a:t>DNA’nın</a:t>
            </a:r>
            <a:r>
              <a:rPr lang="en-US" sz="2400" dirty="0"/>
              <a:t> </a:t>
            </a:r>
            <a:r>
              <a:rPr lang="en-US" sz="2400" dirty="0" err="1"/>
              <a:t>proteinlerden</a:t>
            </a:r>
            <a:r>
              <a:rPr lang="en-US" sz="2400" dirty="0"/>
              <a:t> </a:t>
            </a:r>
            <a:r>
              <a:rPr lang="en-US" sz="2400" dirty="0" err="1"/>
              <a:t>kurtulmasından</a:t>
            </a:r>
            <a:r>
              <a:rPr lang="en-US" sz="2400" dirty="0"/>
              <a:t> </a:t>
            </a:r>
            <a:r>
              <a:rPr lang="en-US" sz="2400" dirty="0" err="1"/>
              <a:t>sonra</a:t>
            </a:r>
            <a:r>
              <a:rPr lang="en-US" sz="2400" dirty="0"/>
              <a:t> stabilize </a:t>
            </a:r>
            <a:r>
              <a:rPr lang="en-US" sz="2400" dirty="0" err="1"/>
              <a:t>olması</a:t>
            </a:r>
            <a:r>
              <a:rPr lang="en-US" sz="2400" dirty="0"/>
              <a:t> </a:t>
            </a:r>
            <a:r>
              <a:rPr lang="en-US" sz="2400" dirty="0" err="1"/>
              <a:t>için</a:t>
            </a:r>
            <a:r>
              <a:rPr lang="en-US" sz="2400" dirty="0"/>
              <a:t> </a:t>
            </a:r>
            <a:r>
              <a:rPr lang="en-US" sz="2400" dirty="0" err="1" smtClean="0"/>
              <a:t>kullanılır</a:t>
            </a:r>
            <a:r>
              <a:rPr lang="en-US" sz="2400" dirty="0" smtClean="0"/>
              <a:t>.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740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DNA </a:t>
            </a:r>
            <a:r>
              <a:rPr lang="en-US" b="1" dirty="0" err="1">
                <a:solidFill>
                  <a:srgbClr val="FF0000"/>
                </a:solidFill>
              </a:rPr>
              <a:t>izolasyonu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4321" y="1600200"/>
            <a:ext cx="8740884" cy="4525963"/>
          </a:xfrm>
        </p:spPr>
        <p:txBody>
          <a:bodyPr/>
          <a:lstStyle/>
          <a:p>
            <a:r>
              <a:rPr lang="en-US" sz="2800" dirty="0" err="1" smtClean="0"/>
              <a:t>Proteinlerin</a:t>
            </a:r>
            <a:r>
              <a:rPr lang="en-US" sz="2800" dirty="0" smtClean="0"/>
              <a:t> </a:t>
            </a:r>
            <a:r>
              <a:rPr lang="en-US" sz="2800" dirty="0" err="1"/>
              <a:t>denatürasyonu</a:t>
            </a:r>
            <a:r>
              <a:rPr lang="en-US" sz="2800" dirty="0"/>
              <a:t>, SDS (</a:t>
            </a:r>
            <a:r>
              <a:rPr lang="en-US" sz="2800" dirty="0" err="1"/>
              <a:t>sodyum</a:t>
            </a:r>
            <a:r>
              <a:rPr lang="en-US" sz="2800" dirty="0"/>
              <a:t> </a:t>
            </a:r>
            <a:r>
              <a:rPr lang="en-US" sz="2800" dirty="0" err="1"/>
              <a:t>dodesil</a:t>
            </a:r>
            <a:r>
              <a:rPr lang="en-US" sz="2800" dirty="0"/>
              <a:t> </a:t>
            </a:r>
            <a:r>
              <a:rPr lang="en-US" sz="2800" dirty="0" err="1"/>
              <a:t>sülfat</a:t>
            </a:r>
            <a:r>
              <a:rPr lang="en-US" sz="2800" dirty="0"/>
              <a:t>), </a:t>
            </a:r>
            <a:r>
              <a:rPr lang="en-US" sz="2800" dirty="0" err="1"/>
              <a:t>proteinaz</a:t>
            </a:r>
            <a:r>
              <a:rPr lang="en-US" sz="2800" dirty="0"/>
              <a:t> K, </a:t>
            </a:r>
            <a:r>
              <a:rPr lang="en-US" sz="2800" dirty="0" err="1"/>
              <a:t>fenol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organik</a:t>
            </a:r>
            <a:r>
              <a:rPr lang="en-US" sz="2800" dirty="0"/>
              <a:t> </a:t>
            </a:r>
            <a:r>
              <a:rPr lang="en-US" sz="2800" dirty="0" err="1"/>
              <a:t>çözücüler</a:t>
            </a:r>
            <a:r>
              <a:rPr lang="en-US" sz="2800" dirty="0"/>
              <a:t> </a:t>
            </a:r>
            <a:r>
              <a:rPr lang="en-US" sz="2800" dirty="0" err="1"/>
              <a:t>kullanılarak</a:t>
            </a:r>
            <a:r>
              <a:rPr lang="en-US" sz="2800" dirty="0"/>
              <a:t> </a:t>
            </a:r>
            <a:r>
              <a:rPr lang="en-US" sz="2800" dirty="0" err="1"/>
              <a:t>sağlanır</a:t>
            </a:r>
            <a:r>
              <a:rPr lang="en-US" sz="2800" dirty="0"/>
              <a:t>.</a:t>
            </a:r>
          </a:p>
          <a:p>
            <a:r>
              <a:rPr lang="en-US" sz="2800" dirty="0" smtClean="0"/>
              <a:t>SDS </a:t>
            </a:r>
            <a:r>
              <a:rPr lang="en-US" sz="2800" dirty="0" err="1"/>
              <a:t>güçlu</a:t>
            </a:r>
            <a:r>
              <a:rPr lang="en-US" sz="2800" dirty="0"/>
              <a:t>̈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/>
              <a:t>deterjandır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proteinleri</a:t>
            </a:r>
            <a:r>
              <a:rPr lang="en-US" sz="2800" dirty="0"/>
              <a:t> </a:t>
            </a:r>
            <a:r>
              <a:rPr lang="en-US" sz="2800" dirty="0" err="1"/>
              <a:t>DNA’dan</a:t>
            </a:r>
            <a:r>
              <a:rPr lang="en-US" sz="2800" dirty="0"/>
              <a:t> </a:t>
            </a:r>
            <a:r>
              <a:rPr lang="en-US" sz="2800" dirty="0" err="1"/>
              <a:t>ayırıp</a:t>
            </a:r>
            <a:r>
              <a:rPr lang="en-US" sz="2800" dirty="0"/>
              <a:t> </a:t>
            </a:r>
            <a:r>
              <a:rPr lang="en-US" sz="2800" dirty="0" err="1"/>
              <a:t>denatüre</a:t>
            </a:r>
            <a:r>
              <a:rPr lang="en-US" sz="2800" dirty="0"/>
              <a:t> </a:t>
            </a:r>
            <a:r>
              <a:rPr lang="en-US" sz="2800" dirty="0" err="1"/>
              <a:t>etmektedir</a:t>
            </a:r>
            <a:r>
              <a:rPr lang="en-US" sz="2800" dirty="0"/>
              <a:t>.</a:t>
            </a:r>
          </a:p>
          <a:p>
            <a:r>
              <a:rPr lang="en-US" sz="2800" dirty="0" err="1" smtClean="0"/>
              <a:t>Proteinaz</a:t>
            </a:r>
            <a:r>
              <a:rPr lang="en-US" sz="2800" dirty="0" smtClean="0"/>
              <a:t> </a:t>
            </a:r>
            <a:r>
              <a:rPr lang="en-US" sz="2800" dirty="0"/>
              <a:t>K, SDS </a:t>
            </a:r>
            <a:r>
              <a:rPr lang="en-US" sz="2800" dirty="0" err="1"/>
              <a:t>ile</a:t>
            </a:r>
            <a:r>
              <a:rPr lang="en-US" sz="2800" dirty="0"/>
              <a:t> </a:t>
            </a:r>
            <a:r>
              <a:rPr lang="en-US" sz="2800" dirty="0" err="1"/>
              <a:t>aktif</a:t>
            </a:r>
            <a:r>
              <a:rPr lang="en-US" sz="2800" dirty="0"/>
              <a:t> </a:t>
            </a:r>
            <a:r>
              <a:rPr lang="en-US" sz="2800" dirty="0" err="1"/>
              <a:t>olan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proteinleri</a:t>
            </a:r>
            <a:r>
              <a:rPr lang="en-US" sz="2800" dirty="0"/>
              <a:t> 65</a:t>
            </a:r>
            <a:r>
              <a:rPr lang="en-US" sz="2800" baseline="30000" dirty="0"/>
              <a:t>o</a:t>
            </a:r>
            <a:r>
              <a:rPr lang="en-US" sz="2800" dirty="0"/>
              <a:t>C’de </a:t>
            </a:r>
            <a:r>
              <a:rPr lang="en-US" sz="2800" dirty="0" err="1"/>
              <a:t>parçalayan</a:t>
            </a:r>
            <a:r>
              <a:rPr lang="en-US" sz="2800" dirty="0"/>
              <a:t>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/>
              <a:t>enzimdir</a:t>
            </a:r>
            <a:r>
              <a:rPr lang="en-US" sz="28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837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DNA </a:t>
            </a:r>
            <a:r>
              <a:rPr lang="en-US" b="1" dirty="0" err="1">
                <a:solidFill>
                  <a:srgbClr val="FF0000"/>
                </a:solidFill>
              </a:rPr>
              <a:t>izolasyonu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4125" y="1600200"/>
            <a:ext cx="8653726" cy="4525963"/>
          </a:xfrm>
        </p:spPr>
        <p:txBody>
          <a:bodyPr>
            <a:normAutofit/>
          </a:bodyPr>
          <a:lstStyle/>
          <a:p>
            <a:r>
              <a:rPr lang="en-US" sz="2800" dirty="0" err="1"/>
              <a:t>DNA’nın</a:t>
            </a:r>
            <a:r>
              <a:rPr lang="en-US" sz="2800" dirty="0"/>
              <a:t> </a:t>
            </a:r>
            <a:r>
              <a:rPr lang="en-US" sz="2800" dirty="0" err="1"/>
              <a:t>çöktürülmesi</a:t>
            </a:r>
            <a:r>
              <a:rPr lang="en-US" sz="2800" dirty="0"/>
              <a:t> </a:t>
            </a:r>
            <a:r>
              <a:rPr lang="en-US" sz="2800" dirty="0" err="1"/>
              <a:t>kimyasal</a:t>
            </a:r>
            <a:r>
              <a:rPr lang="en-US" sz="2800" dirty="0"/>
              <a:t> </a:t>
            </a:r>
            <a:r>
              <a:rPr lang="en-US" sz="2800" dirty="0" err="1"/>
              <a:t>olarak</a:t>
            </a:r>
            <a:r>
              <a:rPr lang="en-US" sz="2800" dirty="0"/>
              <a:t> isopropanol </a:t>
            </a:r>
            <a:r>
              <a:rPr lang="en-US" sz="2800" dirty="0" err="1"/>
              <a:t>gibi</a:t>
            </a:r>
            <a:r>
              <a:rPr lang="en-US" sz="2800" dirty="0"/>
              <a:t> </a:t>
            </a:r>
            <a:r>
              <a:rPr lang="en-US" sz="2800" dirty="0" err="1"/>
              <a:t>çökelmeyi</a:t>
            </a:r>
            <a:r>
              <a:rPr lang="en-US" sz="2800" dirty="0"/>
              <a:t> </a:t>
            </a:r>
            <a:r>
              <a:rPr lang="en-US" sz="2800" dirty="0" err="1"/>
              <a:t>artırıcı</a:t>
            </a:r>
            <a:r>
              <a:rPr lang="en-US" sz="2800" dirty="0"/>
              <a:t> </a:t>
            </a:r>
            <a:r>
              <a:rPr lang="en-US" sz="2800" dirty="0" err="1"/>
              <a:t>bazı</a:t>
            </a:r>
            <a:r>
              <a:rPr lang="en-US" sz="2800" dirty="0"/>
              <a:t> </a:t>
            </a:r>
            <a:r>
              <a:rPr lang="en-US" sz="2800" dirty="0" err="1"/>
              <a:t>kimyasallar</a:t>
            </a:r>
            <a:r>
              <a:rPr lang="en-US" sz="2800" dirty="0"/>
              <a:t> </a:t>
            </a:r>
            <a:r>
              <a:rPr lang="en-US" sz="2800" dirty="0" err="1"/>
              <a:t>ile</a:t>
            </a:r>
            <a:r>
              <a:rPr lang="en-US" sz="2800" dirty="0"/>
              <a:t> </a:t>
            </a:r>
            <a:r>
              <a:rPr lang="en-US" sz="2800" dirty="0" err="1"/>
              <a:t>yapılır</a:t>
            </a:r>
            <a:r>
              <a:rPr lang="en-US" sz="2800" dirty="0"/>
              <a:t>. DNA </a:t>
            </a:r>
            <a:r>
              <a:rPr lang="en-US" sz="2800" dirty="0" err="1"/>
              <a:t>sulu</a:t>
            </a:r>
            <a:r>
              <a:rPr lang="en-US" sz="2800" dirty="0"/>
              <a:t> </a:t>
            </a:r>
            <a:r>
              <a:rPr lang="en-US" sz="2800" dirty="0" err="1"/>
              <a:t>fazda</a:t>
            </a:r>
            <a:r>
              <a:rPr lang="en-US" sz="2800" dirty="0"/>
              <a:t> </a:t>
            </a:r>
            <a:r>
              <a:rPr lang="en-US" sz="2800" dirty="0" err="1"/>
              <a:t>organik</a:t>
            </a:r>
            <a:r>
              <a:rPr lang="en-US" sz="2800" dirty="0"/>
              <a:t> </a:t>
            </a:r>
            <a:r>
              <a:rPr lang="en-US" sz="2800" dirty="0" err="1"/>
              <a:t>faza</a:t>
            </a:r>
            <a:r>
              <a:rPr lang="en-US" sz="2800" dirty="0"/>
              <a:t> </a:t>
            </a:r>
            <a:r>
              <a:rPr lang="en-US" sz="2800" dirty="0" err="1"/>
              <a:t>göre</a:t>
            </a:r>
            <a:r>
              <a:rPr lang="en-US" sz="2800" dirty="0"/>
              <a:t> </a:t>
            </a:r>
            <a:r>
              <a:rPr lang="en-US" sz="2800" dirty="0" err="1"/>
              <a:t>daha</a:t>
            </a:r>
            <a:r>
              <a:rPr lang="en-US" sz="2800" dirty="0"/>
              <a:t> </a:t>
            </a:r>
            <a:r>
              <a:rPr lang="en-US" sz="2800" dirty="0" err="1"/>
              <a:t>çözünürdür</a:t>
            </a:r>
            <a:r>
              <a:rPr lang="en-US" sz="2800" dirty="0"/>
              <a:t>. </a:t>
            </a:r>
            <a:r>
              <a:rPr lang="en-US" sz="2800" dirty="0" err="1"/>
              <a:t>Nükleik</a:t>
            </a:r>
            <a:r>
              <a:rPr lang="en-US" sz="2800" dirty="0"/>
              <a:t> </a:t>
            </a:r>
            <a:r>
              <a:rPr lang="en-US" sz="2800" dirty="0" err="1"/>
              <a:t>asitlerin</a:t>
            </a:r>
            <a:r>
              <a:rPr lang="en-US" sz="2800" dirty="0"/>
              <a:t> </a:t>
            </a:r>
            <a:r>
              <a:rPr lang="en-US" sz="2800" dirty="0" err="1"/>
              <a:t>polarlıkları</a:t>
            </a:r>
            <a:r>
              <a:rPr lang="en-US" sz="2800" dirty="0"/>
              <a:t> </a:t>
            </a:r>
            <a:r>
              <a:rPr lang="en-US" sz="2800" dirty="0" err="1"/>
              <a:t>oldukça</a:t>
            </a:r>
            <a:r>
              <a:rPr lang="en-US" sz="2800" dirty="0"/>
              <a:t> </a:t>
            </a:r>
            <a:r>
              <a:rPr lang="en-US" sz="2800" dirty="0" err="1"/>
              <a:t>yüksektir</a:t>
            </a:r>
            <a:r>
              <a:rPr lang="en-US" sz="2800" dirty="0"/>
              <a:t>. Bu </a:t>
            </a:r>
            <a:r>
              <a:rPr lang="en-US" sz="2800" dirty="0" err="1"/>
              <a:t>yüzden</a:t>
            </a:r>
            <a:r>
              <a:rPr lang="en-US" sz="2800" dirty="0"/>
              <a:t> polar </a:t>
            </a:r>
            <a:r>
              <a:rPr lang="en-US" sz="2800" dirty="0" err="1"/>
              <a:t>solventlerde</a:t>
            </a:r>
            <a:r>
              <a:rPr lang="en-US" sz="2800" dirty="0"/>
              <a:t> </a:t>
            </a:r>
            <a:r>
              <a:rPr lang="en-US" sz="2800" dirty="0" err="1"/>
              <a:t>çözünebilirler</a:t>
            </a:r>
            <a:r>
              <a:rPr lang="en-US" sz="2800" dirty="0"/>
              <a:t>, </a:t>
            </a:r>
            <a:r>
              <a:rPr lang="en-US" sz="2800" dirty="0" err="1"/>
              <a:t>apolar</a:t>
            </a:r>
            <a:r>
              <a:rPr lang="en-US" sz="2800" dirty="0"/>
              <a:t> </a:t>
            </a:r>
            <a:r>
              <a:rPr lang="en-US" sz="2800" dirty="0" err="1"/>
              <a:t>solventlerde</a:t>
            </a:r>
            <a:r>
              <a:rPr lang="en-US" sz="2800" dirty="0"/>
              <a:t> </a:t>
            </a:r>
            <a:r>
              <a:rPr lang="en-US" sz="2800" dirty="0" err="1"/>
              <a:t>ise</a:t>
            </a:r>
            <a:r>
              <a:rPr lang="en-US" sz="2800" dirty="0"/>
              <a:t> </a:t>
            </a:r>
            <a:r>
              <a:rPr lang="en-US" sz="2800" dirty="0" err="1"/>
              <a:t>çökmektedirler</a:t>
            </a:r>
            <a:r>
              <a:rPr lang="en-US" sz="2800" dirty="0"/>
              <a:t>.</a:t>
            </a:r>
          </a:p>
          <a:p>
            <a:r>
              <a:rPr lang="en-US" sz="2800" dirty="0"/>
              <a:t>Bu </a:t>
            </a:r>
            <a:r>
              <a:rPr lang="en-US" sz="2800" dirty="0" err="1"/>
              <a:t>yüzden</a:t>
            </a:r>
            <a:r>
              <a:rPr lang="en-US" sz="2800" dirty="0"/>
              <a:t> </a:t>
            </a:r>
            <a:r>
              <a:rPr lang="en-US" sz="2800" dirty="0" err="1"/>
              <a:t>ortama</a:t>
            </a:r>
            <a:r>
              <a:rPr lang="en-US" sz="2800" dirty="0"/>
              <a:t> </a:t>
            </a:r>
            <a:r>
              <a:rPr lang="en-US" sz="2800" dirty="0" err="1"/>
              <a:t>isopraponal</a:t>
            </a:r>
            <a:r>
              <a:rPr lang="en-US" sz="2800" dirty="0"/>
              <a:t> </a:t>
            </a:r>
            <a:r>
              <a:rPr lang="en-US" sz="2800" dirty="0" err="1"/>
              <a:t>eklenmesi</a:t>
            </a:r>
            <a:r>
              <a:rPr lang="en-US" sz="2800" dirty="0"/>
              <a:t> </a:t>
            </a:r>
            <a:r>
              <a:rPr lang="en-US" sz="2800" dirty="0" err="1"/>
              <a:t>ile</a:t>
            </a:r>
            <a:r>
              <a:rPr lang="en-US" sz="2800" dirty="0"/>
              <a:t> </a:t>
            </a:r>
            <a:r>
              <a:rPr lang="en-US" sz="2800" dirty="0" err="1"/>
              <a:t>DNA’nın</a:t>
            </a:r>
            <a:r>
              <a:rPr lang="en-US" sz="2800" dirty="0"/>
              <a:t> </a:t>
            </a:r>
            <a:r>
              <a:rPr lang="en-US" sz="2800" dirty="0" err="1"/>
              <a:t>çökmesi</a:t>
            </a:r>
            <a:r>
              <a:rPr lang="en-US" sz="2800" dirty="0"/>
              <a:t> </a:t>
            </a:r>
            <a:r>
              <a:rPr lang="en-US" sz="2800" dirty="0" err="1"/>
              <a:t>kolaylaşır</a:t>
            </a:r>
            <a:r>
              <a:rPr lang="en-US" sz="2800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066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868" y="2559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DNA </a:t>
            </a:r>
            <a:r>
              <a:rPr lang="en-US" dirty="0" err="1">
                <a:solidFill>
                  <a:srgbClr val="FF0000"/>
                </a:solidFill>
              </a:rPr>
              <a:t>izolasyonunda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kullanılan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cihazlar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868" y="1168596"/>
            <a:ext cx="8653726" cy="4957567"/>
          </a:xfrm>
        </p:spPr>
        <p:txBody>
          <a:bodyPr>
            <a:normAutofit fontScale="85000" lnSpcReduction="20000"/>
          </a:bodyPr>
          <a:lstStyle/>
          <a:p>
            <a:pPr marL="0" indent="0" hangingPunct="0">
              <a:buNone/>
            </a:pP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smtClean="0">
                <a:solidFill>
                  <a:srgbClr val="FF0000"/>
                </a:solidFill>
              </a:rPr>
              <a:t>    </a:t>
            </a:r>
            <a:r>
              <a:rPr lang="tr-TR" b="1" dirty="0" err="1" smtClean="0">
                <a:solidFill>
                  <a:srgbClr val="FF0000"/>
                </a:solidFill>
              </a:rPr>
              <a:t>Homojenizatör</a:t>
            </a:r>
            <a:endParaRPr lang="en-US" dirty="0">
              <a:solidFill>
                <a:srgbClr val="FF0000"/>
              </a:solidFill>
            </a:endParaRPr>
          </a:p>
          <a:p>
            <a:pPr hangingPunct="0"/>
            <a:r>
              <a:rPr lang="tr-TR" dirty="0"/>
              <a:t>Sıvı içine yayılan partikülleri mikro hale getirme ve yayma imkanı sağlayan bir cihazdır.</a:t>
            </a:r>
            <a:endParaRPr lang="en-US" dirty="0"/>
          </a:p>
          <a:p>
            <a:pPr hangingPunct="0"/>
            <a:r>
              <a:rPr lang="tr-TR" dirty="0"/>
              <a:t>Ürün, geçiş başlığı ve darbe başlığı arasındaki küçük aralığa bağlı olarak yüksek basıncın etkisinde kalmakta ve böylece mikro boyutlarda parçalanmaktadır.</a:t>
            </a:r>
            <a:endParaRPr lang="en-US" dirty="0"/>
          </a:p>
          <a:p>
            <a:pPr hangingPunct="0"/>
            <a:r>
              <a:rPr lang="tr-TR" dirty="0"/>
              <a:t>Bu yöntemle çalışılacak doku ya da hücrelerin çeper ve zar yapıları parçalanıp yok edilmektedir.</a:t>
            </a:r>
            <a:endParaRPr lang="en-US" dirty="0"/>
          </a:p>
          <a:p>
            <a:pPr hangingPunct="0"/>
            <a:r>
              <a:rPr lang="tr-TR" dirty="0"/>
              <a:t>Elde edilen karışıma “</a:t>
            </a:r>
            <a:r>
              <a:rPr lang="tr-TR" dirty="0" err="1">
                <a:solidFill>
                  <a:srgbClr val="FF0000"/>
                </a:solidFill>
              </a:rPr>
              <a:t>homojenat</a:t>
            </a:r>
            <a:r>
              <a:rPr lang="tr-TR" dirty="0"/>
              <a:t>” adı verilir. Hücre yapısı ortadan kalkmış olan </a:t>
            </a:r>
            <a:r>
              <a:rPr lang="tr-TR" dirty="0" err="1"/>
              <a:t>homojenatta</a:t>
            </a:r>
            <a:r>
              <a:rPr lang="tr-TR" dirty="0"/>
              <a:t>, serbest ya da </a:t>
            </a:r>
            <a:r>
              <a:rPr lang="tr-TR" dirty="0" err="1"/>
              <a:t>organeller</a:t>
            </a:r>
            <a:r>
              <a:rPr lang="tr-TR" dirty="0"/>
              <a:t> içerisindeki hücre bileşenleri (zar parçaları ve bir miktar  parçalanmamış hücre) parçalanmanın yapıldığı ortamda dağılmış bir süspansiyon halinde bulunur.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5123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6103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DNA </a:t>
            </a:r>
            <a:r>
              <a:rPr lang="en-US" dirty="0" err="1" smtClean="0">
                <a:solidFill>
                  <a:srgbClr val="FF0000"/>
                </a:solidFill>
              </a:rPr>
              <a:t>izolasyonunda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kullanılan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çözeltiler</a:t>
            </a: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70040" y="1721989"/>
            <a:ext cx="82296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dirty="0"/>
          </a:p>
          <a:p>
            <a:r>
              <a:rPr lang="en-US" sz="2400" dirty="0"/>
              <a:t>-</a:t>
            </a:r>
            <a:r>
              <a:rPr lang="en-US" sz="2400" dirty="0" smtClean="0"/>
              <a:t>ÇET (</a:t>
            </a:r>
            <a:r>
              <a:rPr lang="en-US" sz="2400" dirty="0" err="1"/>
              <a:t>çekirdek</a:t>
            </a:r>
            <a:r>
              <a:rPr lang="en-US" sz="2400" dirty="0"/>
              <a:t> </a:t>
            </a:r>
            <a:r>
              <a:rPr lang="en-US" sz="2400" dirty="0" err="1"/>
              <a:t>eritici</a:t>
            </a:r>
            <a:r>
              <a:rPr lang="en-US" sz="2400" dirty="0"/>
              <a:t> tampon) </a:t>
            </a:r>
            <a:r>
              <a:rPr lang="en-US" sz="2400" dirty="0" err="1"/>
              <a:t>çözeltisi</a:t>
            </a:r>
            <a:r>
              <a:rPr lang="en-US" sz="2400" dirty="0"/>
              <a:t>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-</a:t>
            </a:r>
            <a:r>
              <a:rPr lang="en-US" sz="2400" dirty="0"/>
              <a:t>SDS (</a:t>
            </a:r>
            <a:r>
              <a:rPr lang="en-US" sz="2400" dirty="0" err="1"/>
              <a:t>sodyum</a:t>
            </a:r>
            <a:r>
              <a:rPr lang="en-US" sz="2400" dirty="0"/>
              <a:t> </a:t>
            </a:r>
            <a:r>
              <a:rPr lang="en-US" sz="2400" dirty="0" err="1"/>
              <a:t>dodesil</a:t>
            </a:r>
            <a:r>
              <a:rPr lang="en-US" sz="2400" dirty="0"/>
              <a:t> </a:t>
            </a:r>
            <a:r>
              <a:rPr lang="en-US" sz="2400" dirty="0" err="1"/>
              <a:t>sülfat</a:t>
            </a:r>
            <a:r>
              <a:rPr lang="en-US" sz="2400" dirty="0"/>
              <a:t>) </a:t>
            </a:r>
            <a:r>
              <a:rPr lang="en-US" sz="2400" dirty="0" err="1"/>
              <a:t>çözeltisi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-</a:t>
            </a:r>
            <a:r>
              <a:rPr lang="en-US" sz="2400" dirty="0" err="1"/>
              <a:t>NaCl</a:t>
            </a:r>
            <a:r>
              <a:rPr lang="en-US" sz="2400" dirty="0"/>
              <a:t> </a:t>
            </a:r>
            <a:r>
              <a:rPr lang="en-US" sz="2400" dirty="0" err="1"/>
              <a:t>çözeltisi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 smtClean="0"/>
              <a:t>-</a:t>
            </a:r>
            <a:r>
              <a:rPr lang="en-US" sz="2400" dirty="0" err="1" smtClean="0"/>
              <a:t>İzopropanol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99788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DNA </a:t>
            </a:r>
            <a:r>
              <a:rPr lang="en-US" dirty="0" err="1" smtClean="0">
                <a:solidFill>
                  <a:srgbClr val="FF0000"/>
                </a:solidFill>
              </a:rPr>
              <a:t>izolasyonu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583" y="1301222"/>
            <a:ext cx="8583084" cy="4824942"/>
          </a:xfrm>
        </p:spPr>
        <p:txBody>
          <a:bodyPr>
            <a:normAutofit fontScale="85000" lnSpcReduction="20000"/>
          </a:bodyPr>
          <a:lstStyle/>
          <a:p>
            <a:pPr marL="0" lvl="0" indent="0" hangingPunct="0">
              <a:buNone/>
            </a:pPr>
            <a:r>
              <a:rPr lang="tr-TR" dirty="0" smtClean="0">
                <a:solidFill>
                  <a:srgbClr val="FF0000"/>
                </a:solidFill>
              </a:rPr>
              <a:t>Materyal: </a:t>
            </a:r>
            <a:r>
              <a:rPr lang="tr-TR" dirty="0" err="1" smtClean="0"/>
              <a:t>Rat</a:t>
            </a:r>
            <a:r>
              <a:rPr lang="tr-TR" dirty="0" smtClean="0"/>
              <a:t> karaciğeri</a:t>
            </a:r>
          </a:p>
          <a:p>
            <a:pPr lvl="0" hangingPunct="0"/>
            <a:r>
              <a:rPr lang="tr-TR" dirty="0" smtClean="0"/>
              <a:t>Karaciğer dokusu</a:t>
            </a:r>
            <a:r>
              <a:rPr lang="tr-TR" dirty="0"/>
              <a:t> </a:t>
            </a:r>
            <a:r>
              <a:rPr lang="tr-TR" dirty="0" smtClean="0">
                <a:solidFill>
                  <a:srgbClr val="FF0000"/>
                </a:solidFill>
              </a:rPr>
              <a:t>çekirdek </a:t>
            </a:r>
            <a:r>
              <a:rPr lang="tr-TR" dirty="0">
                <a:solidFill>
                  <a:srgbClr val="FF0000"/>
                </a:solidFill>
              </a:rPr>
              <a:t>eritici tampon</a:t>
            </a:r>
            <a:r>
              <a:rPr lang="tr-TR" dirty="0"/>
              <a:t> çözelti ile buz banyosu içinde </a:t>
            </a:r>
            <a:r>
              <a:rPr lang="tr-TR" dirty="0" err="1"/>
              <a:t>homojenize</a:t>
            </a:r>
            <a:r>
              <a:rPr lang="tr-TR" dirty="0"/>
              <a:t> </a:t>
            </a:r>
            <a:r>
              <a:rPr lang="tr-TR" dirty="0" smtClean="0"/>
              <a:t>edilir.</a:t>
            </a:r>
          </a:p>
          <a:p>
            <a:pPr lvl="0" hangingPunct="0"/>
            <a:r>
              <a:rPr lang="tr-TR" dirty="0" err="1"/>
              <a:t>H</a:t>
            </a:r>
            <a:r>
              <a:rPr lang="tr-TR" dirty="0" err="1" smtClean="0"/>
              <a:t>omojenat</a:t>
            </a:r>
            <a:r>
              <a:rPr lang="tr-TR" dirty="0" smtClean="0"/>
              <a:t> üzerine 0,5 ml </a:t>
            </a:r>
            <a:r>
              <a:rPr lang="tr-TR" dirty="0" smtClean="0">
                <a:solidFill>
                  <a:srgbClr val="FF0000"/>
                </a:solidFill>
              </a:rPr>
              <a:t>SDS çözeltisi </a:t>
            </a:r>
            <a:r>
              <a:rPr lang="tr-TR" dirty="0" smtClean="0"/>
              <a:t>ilave edilir.</a:t>
            </a:r>
          </a:p>
          <a:p>
            <a:pPr lvl="0" hangingPunct="0"/>
            <a:r>
              <a:rPr lang="tr-TR" dirty="0" smtClean="0"/>
              <a:t>10 </a:t>
            </a:r>
            <a:r>
              <a:rPr lang="tr-TR" dirty="0" err="1"/>
              <a:t>dk</a:t>
            </a:r>
            <a:r>
              <a:rPr lang="tr-TR" dirty="0"/>
              <a:t> buz banyosunda bekletilir ve 2 ml 6 M </a:t>
            </a:r>
            <a:r>
              <a:rPr lang="tr-TR" dirty="0" err="1">
                <a:solidFill>
                  <a:srgbClr val="FF0000"/>
                </a:solidFill>
              </a:rPr>
              <a:t>NaCl</a:t>
            </a:r>
            <a:r>
              <a:rPr lang="tr-TR" dirty="0">
                <a:solidFill>
                  <a:srgbClr val="FF0000"/>
                </a:solidFill>
              </a:rPr>
              <a:t> çözeltisi </a:t>
            </a:r>
            <a:r>
              <a:rPr lang="tr-TR" dirty="0"/>
              <a:t>ilave edilir.</a:t>
            </a:r>
          </a:p>
          <a:p>
            <a:pPr lvl="0" hangingPunct="0"/>
            <a:r>
              <a:rPr lang="tr-TR" dirty="0"/>
              <a:t>Çözelti </a:t>
            </a:r>
            <a:r>
              <a:rPr lang="tr-TR" dirty="0" err="1"/>
              <a:t>vorteks</a:t>
            </a:r>
            <a:r>
              <a:rPr lang="tr-TR" dirty="0"/>
              <a:t> yardımı ile iyice karıştırılır.</a:t>
            </a:r>
          </a:p>
          <a:p>
            <a:pPr lvl="0" hangingPunct="0"/>
            <a:r>
              <a:rPr lang="tr-TR" dirty="0"/>
              <a:t>Karıştırdıktan sonra </a:t>
            </a:r>
            <a:r>
              <a:rPr lang="tr-TR" dirty="0" smtClean="0"/>
              <a:t>santrifüj </a:t>
            </a:r>
            <a:r>
              <a:rPr lang="tr-TR" dirty="0"/>
              <a:t>işlemi yapılır.</a:t>
            </a:r>
          </a:p>
          <a:p>
            <a:pPr lvl="0" hangingPunct="0"/>
            <a:r>
              <a:rPr lang="tr-TR" dirty="0"/>
              <a:t>Santrifüjden sonra </a:t>
            </a:r>
            <a:r>
              <a:rPr lang="tr-TR" dirty="0" smtClean="0"/>
              <a:t>üstteki </a:t>
            </a:r>
            <a:r>
              <a:rPr lang="tr-TR" dirty="0"/>
              <a:t>sıvı kısım (</a:t>
            </a:r>
            <a:r>
              <a:rPr lang="tr-TR" dirty="0" err="1"/>
              <a:t>supernatant</a:t>
            </a:r>
            <a:r>
              <a:rPr lang="tr-TR" dirty="0"/>
              <a:t>) başka bir </a:t>
            </a:r>
            <a:r>
              <a:rPr lang="tr-TR" dirty="0" smtClean="0"/>
              <a:t>tüpe alınır.</a:t>
            </a:r>
          </a:p>
          <a:p>
            <a:pPr lvl="0" hangingPunct="0"/>
            <a:r>
              <a:rPr lang="tr-TR" dirty="0" smtClean="0"/>
              <a:t>Eşit </a:t>
            </a:r>
            <a:r>
              <a:rPr lang="tr-TR" dirty="0"/>
              <a:t>hacimde </a:t>
            </a:r>
            <a:r>
              <a:rPr lang="tr-TR" dirty="0" err="1">
                <a:solidFill>
                  <a:srgbClr val="FF0000"/>
                </a:solidFill>
              </a:rPr>
              <a:t>izopropanol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/>
              <a:t>ilave edilir ve tüp hafifçe alt-üst edilerek DNA </a:t>
            </a:r>
            <a:r>
              <a:rPr lang="tr-TR" dirty="0" err="1"/>
              <a:t>iplikçiklerinin</a:t>
            </a:r>
            <a:r>
              <a:rPr lang="tr-TR" dirty="0"/>
              <a:t> görünür hale gelmesi sağlanır</a:t>
            </a:r>
            <a:r>
              <a:rPr lang="tr-TR" dirty="0" smtClean="0"/>
              <a:t>.</a:t>
            </a: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163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2573</TotalTime>
  <Words>549</Words>
  <Application>Microsoft Macintosh PowerPoint</Application>
  <PresentationFormat>On-screen Show (4:3)</PresentationFormat>
  <Paragraphs>63</Paragraphs>
  <Slides>10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DNA izolasyonu</vt:lpstr>
      <vt:lpstr>DNA izolasyonu</vt:lpstr>
      <vt:lpstr>DNA izolasyonu</vt:lpstr>
      <vt:lpstr>DNA izolasyonu</vt:lpstr>
      <vt:lpstr>DNA izolasyonu</vt:lpstr>
      <vt:lpstr>DNA izolasyonu</vt:lpstr>
      <vt:lpstr>DNA izolasyonunda kullanılan cihazlar</vt:lpstr>
      <vt:lpstr>DNA izolasyonunda kullanılan çözeltiler </vt:lpstr>
      <vt:lpstr>DNA izolasyonu</vt:lpstr>
      <vt:lpstr>Kaynaklar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DNA izolasyonu</dc:title>
  <dc:creator>ecem kaya</dc:creator>
  <cp:lastModifiedBy>ecem kaya</cp:lastModifiedBy>
  <cp:revision>45</cp:revision>
  <cp:lastPrinted>2019-04-11T07:03:11Z</cp:lastPrinted>
  <dcterms:created xsi:type="dcterms:W3CDTF">2017-04-10T06:21:46Z</dcterms:created>
  <dcterms:modified xsi:type="dcterms:W3CDTF">2020-05-04T19:29:07Z</dcterms:modified>
</cp:coreProperties>
</file>