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7" r:id="rId5"/>
    <p:sldId id="259" r:id="rId6"/>
    <p:sldId id="266" r:id="rId7"/>
    <p:sldId id="261" r:id="rId8"/>
    <p:sldId id="262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Açık Stil 1 - Vurgu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5167E-7E9D-4E3F-8B7A-FE7BE2A795FF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8D5B0-024E-41FA-B237-A6F9F5003E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2086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5167E-7E9D-4E3F-8B7A-FE7BE2A795FF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8D5B0-024E-41FA-B237-A6F9F5003E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0272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5167E-7E9D-4E3F-8B7A-FE7BE2A795FF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8D5B0-024E-41FA-B237-A6F9F5003E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2408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5167E-7E9D-4E3F-8B7A-FE7BE2A795FF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8D5B0-024E-41FA-B237-A6F9F5003E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1290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5167E-7E9D-4E3F-8B7A-FE7BE2A795FF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8D5B0-024E-41FA-B237-A6F9F5003E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0165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5167E-7E9D-4E3F-8B7A-FE7BE2A795FF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8D5B0-024E-41FA-B237-A6F9F5003E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4306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5167E-7E9D-4E3F-8B7A-FE7BE2A795FF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8D5B0-024E-41FA-B237-A6F9F5003E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977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5167E-7E9D-4E3F-8B7A-FE7BE2A795FF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8D5B0-024E-41FA-B237-A6F9F5003E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8656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5167E-7E9D-4E3F-8B7A-FE7BE2A795FF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8D5B0-024E-41FA-B237-A6F9F5003E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2160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5167E-7E9D-4E3F-8B7A-FE7BE2A795FF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8D5B0-024E-41FA-B237-A6F9F5003E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020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5167E-7E9D-4E3F-8B7A-FE7BE2A795FF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8D5B0-024E-41FA-B237-A6F9F5003E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1650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5167E-7E9D-4E3F-8B7A-FE7BE2A795FF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78D5B0-024E-41FA-B237-A6F9F5003E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808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PISA</a:t>
            </a:r>
            <a:br>
              <a:rPr lang="tr-TR" dirty="0" smtClean="0"/>
            </a:br>
            <a:r>
              <a:rPr lang="tr-TR" dirty="0" smtClean="0"/>
              <a:t>(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Programme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International </a:t>
            </a:r>
            <a:r>
              <a:rPr lang="tr-TR" dirty="0" err="1"/>
              <a:t>Student</a:t>
            </a:r>
            <a:r>
              <a:rPr lang="tr-TR" dirty="0"/>
              <a:t> </a:t>
            </a:r>
            <a:r>
              <a:rPr lang="tr-TR" dirty="0" err="1" smtClean="0"/>
              <a:t>Assessment</a:t>
            </a:r>
            <a:r>
              <a:rPr lang="tr-TR" smtClean="0"/>
              <a:t>)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Yrd. Doç. Dr. Ömer Kutlu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0205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Uluslararası Öğrenci Değerlendirme Programı – PISA (</a:t>
            </a:r>
            <a:r>
              <a:rPr lang="tr-TR" dirty="0" err="1" smtClean="0"/>
              <a:t>Programme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International </a:t>
            </a:r>
            <a:r>
              <a:rPr lang="tr-TR" dirty="0" err="1" smtClean="0"/>
              <a:t>Student</a:t>
            </a:r>
            <a:r>
              <a:rPr lang="tr-TR" dirty="0" smtClean="0"/>
              <a:t> </a:t>
            </a:r>
            <a:r>
              <a:rPr lang="tr-TR" dirty="0" err="1" smtClean="0"/>
              <a:t>Assessment</a:t>
            </a:r>
            <a:r>
              <a:rPr lang="tr-TR" dirty="0" smtClean="0"/>
              <a:t>), üç yıllık aralarla düzenlenmekte olan ve 15 yaş grubu öğrencilerin kazandıkları bilgi ve becerilerin değerlendirilmesine yönelik yapılan bir tarama araştırmasıdır.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Ekonomik İşbirliği ve </a:t>
            </a:r>
            <a:r>
              <a:rPr lang="en-US" dirty="0" err="1" smtClean="0"/>
              <a:t>Kalkınma</a:t>
            </a:r>
            <a:r>
              <a:rPr lang="en-US" dirty="0" smtClean="0"/>
              <a:t> </a:t>
            </a:r>
            <a:r>
              <a:rPr lang="en-US" dirty="0" err="1" smtClean="0"/>
              <a:t>Teşkilat</a:t>
            </a:r>
            <a:r>
              <a:rPr lang="tr-TR" dirty="0" smtClean="0"/>
              <a:t>ı</a:t>
            </a:r>
            <a:r>
              <a:rPr lang="en-US" dirty="0" smtClean="0"/>
              <a:t> </a:t>
            </a:r>
            <a:r>
              <a:rPr lang="tr-TR" dirty="0" smtClean="0"/>
              <a:t>(</a:t>
            </a:r>
            <a:r>
              <a:rPr lang="en-US" dirty="0" smtClean="0"/>
              <a:t>OECD</a:t>
            </a:r>
            <a:r>
              <a:rPr lang="tr-TR" dirty="0" smtClean="0"/>
              <a:t>, </a:t>
            </a:r>
            <a:r>
              <a:rPr lang="en-US" dirty="0" smtClean="0"/>
              <a:t>Organization for Economic Cooperation and</a:t>
            </a:r>
            <a:r>
              <a:rPr lang="tr-TR" dirty="0" smtClean="0"/>
              <a:t> Development) aracılığıyla üye ülkelerin hükümetler arasında sağlanmış olan işbirliğinin bir ürünü olan bu araştırmada, ülkeler ve kültürler arasında geçerli karşılaştırmalar yapabilmek için  uluslararası uzmanlık hizmetlerinden yararlanılmıştır.</a:t>
            </a:r>
          </a:p>
          <a:p>
            <a:pPr algn="just"/>
            <a:endParaRPr lang="tr-TR" dirty="0"/>
          </a:p>
          <a:p>
            <a:pPr algn="just"/>
            <a:endParaRPr lang="tr-TR" dirty="0" smtClean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1387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altLang="tr-TR" dirty="0" smtClean="0"/>
              <a:t>OECD’nin PISA uygulamalarının temel nedenlerinden biri, ölçülen matematik, okuma ve fen becerilerinin doğrudan ekonomik üretkenliği belirleyen faktörler olmasıdır.</a:t>
            </a:r>
            <a:r>
              <a:rPr lang="tr-TR" dirty="0" smtClean="0"/>
              <a:t> </a:t>
            </a:r>
          </a:p>
          <a:p>
            <a:pPr algn="just"/>
            <a:endParaRPr lang="tr-TR" altLang="tr-TR" dirty="0" smtClean="0"/>
          </a:p>
          <a:p>
            <a:pPr algn="just"/>
            <a:r>
              <a:rPr lang="tr-TR" altLang="tr-TR" dirty="0" smtClean="0"/>
              <a:t>Ülkelerin </a:t>
            </a:r>
            <a:r>
              <a:rPr lang="tr-TR" altLang="tr-TR" dirty="0" err="1" smtClean="0"/>
              <a:t>PISA'da</a:t>
            </a:r>
            <a:r>
              <a:rPr lang="tr-TR" altLang="tr-TR" dirty="0" smtClean="0"/>
              <a:t> </a:t>
            </a:r>
            <a:r>
              <a:rPr lang="tr-TR" altLang="tr-TR" dirty="0"/>
              <a:t>gösterdiği </a:t>
            </a:r>
            <a:r>
              <a:rPr lang="tr-TR" altLang="tr-TR" dirty="0" smtClean="0"/>
              <a:t>performans, kısa </a:t>
            </a:r>
            <a:r>
              <a:rPr lang="tr-TR" altLang="tr-TR" dirty="0"/>
              <a:t>ve orta </a:t>
            </a:r>
            <a:r>
              <a:rPr lang="tr-TR" altLang="tr-TR" dirty="0" smtClean="0"/>
              <a:t>vadedeki </a:t>
            </a:r>
            <a:r>
              <a:rPr lang="tr-TR" altLang="tr-TR" dirty="0"/>
              <a:t>ekonomik ve sosyal refah potansiyeli hakkında güvenilir bir </a:t>
            </a:r>
            <a:r>
              <a:rPr lang="tr-TR" altLang="tr-TR" dirty="0" smtClean="0"/>
              <a:t>öngörülerde bulunulmasına  olanak vermesi yönüyle karar vericiler açısından önemlidir. Bunun yanı sıra PISA, </a:t>
            </a:r>
            <a:r>
              <a:rPr lang="tr-TR" altLang="tr-TR" dirty="0"/>
              <a:t>karar </a:t>
            </a:r>
            <a:r>
              <a:rPr lang="tr-TR" altLang="tr-TR" dirty="0" smtClean="0"/>
              <a:t>vericilere hangi uygulamanın başarıyı ne düzeyde etkileyeceğini ve reform </a:t>
            </a:r>
            <a:r>
              <a:rPr lang="tr-TR" altLang="tr-TR" dirty="0"/>
              <a:t>yollarını </a:t>
            </a:r>
            <a:r>
              <a:rPr lang="tr-TR" altLang="tr-TR" dirty="0" smtClean="0"/>
              <a:t>gösterebilmektedir</a:t>
            </a:r>
            <a:r>
              <a:rPr lang="tr-TR" alt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3076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2000-2015 yılları arasında altı defa uygulanmıştır.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r>
              <a:rPr lang="tr-TR" altLang="tr-TR" dirty="0"/>
              <a:t>İlk </a:t>
            </a:r>
            <a:r>
              <a:rPr lang="tr-TR" altLang="tr-TR" dirty="0" smtClean="0"/>
              <a:t>kez </a:t>
            </a:r>
            <a:r>
              <a:rPr lang="tr-TR" altLang="tr-TR" dirty="0"/>
              <a:t>2000 yılında OECD ülkelerinin katılımıyla gerçekleştirilen </a:t>
            </a:r>
            <a:r>
              <a:rPr lang="tr-TR" altLang="tr-TR" dirty="0" err="1"/>
              <a:t>PISA'ya</a:t>
            </a:r>
            <a:r>
              <a:rPr lang="tr-TR" altLang="tr-TR" dirty="0"/>
              <a:t> son yıllarda </a:t>
            </a:r>
            <a:r>
              <a:rPr lang="tr-TR" altLang="tr-TR" dirty="0" smtClean="0"/>
              <a:t>OECD’ye üye olmayan ülkeler </a:t>
            </a:r>
            <a:r>
              <a:rPr lang="tr-TR" altLang="tr-TR" dirty="0"/>
              <a:t>de katılmaktadır. </a:t>
            </a:r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1679" y="2099733"/>
            <a:ext cx="5881959" cy="3247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479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tr-TR" altLang="tr-TR" dirty="0"/>
              <a:t>Dünya genelinde, politika </a:t>
            </a:r>
            <a:r>
              <a:rPr lang="tr-TR" altLang="tr-TR" dirty="0" smtClean="0"/>
              <a:t>belirleyiciler PISA sonuçlarını:</a:t>
            </a:r>
          </a:p>
          <a:p>
            <a:pPr algn="just"/>
            <a:endParaRPr lang="tr-TR" altLang="tr-TR" dirty="0" smtClean="0"/>
          </a:p>
          <a:p>
            <a:pPr lvl="1" algn="just"/>
            <a:r>
              <a:rPr lang="tr-TR" altLang="tr-TR" dirty="0" smtClean="0"/>
              <a:t>Kendi </a:t>
            </a:r>
            <a:r>
              <a:rPr lang="tr-TR" altLang="tr-TR" dirty="0"/>
              <a:t>ülkelerindeki öğrencilerin bilgi ve beceri düzeylerini, </a:t>
            </a:r>
            <a:r>
              <a:rPr lang="tr-TR" altLang="tr-TR" dirty="0" smtClean="0"/>
              <a:t>projeye </a:t>
            </a:r>
            <a:r>
              <a:rPr lang="tr-TR" altLang="tr-TR" dirty="0"/>
              <a:t>katılan diğer ülkelerdeki öğrencilerin bilgi ve beceri düzeyleriyle karşılaştırmak, </a:t>
            </a:r>
            <a:endParaRPr lang="tr-TR" altLang="tr-TR" dirty="0" smtClean="0"/>
          </a:p>
          <a:p>
            <a:pPr lvl="1" algn="just"/>
            <a:endParaRPr lang="tr-TR" altLang="tr-TR" dirty="0" smtClean="0"/>
          </a:p>
          <a:p>
            <a:pPr lvl="1" algn="just"/>
            <a:r>
              <a:rPr lang="tr-TR" altLang="tr-TR" dirty="0"/>
              <a:t>E</a:t>
            </a:r>
            <a:r>
              <a:rPr lang="tr-TR" altLang="tr-TR" dirty="0" smtClean="0"/>
              <a:t>ğitim </a:t>
            </a:r>
            <a:r>
              <a:rPr lang="tr-TR" altLang="tr-TR" dirty="0"/>
              <a:t>düzeyinin yükseltilmesi amacıyla standartlar oluşturmak </a:t>
            </a:r>
            <a:endParaRPr lang="tr-TR" altLang="tr-TR" dirty="0" smtClean="0"/>
          </a:p>
          <a:p>
            <a:pPr lvl="1" algn="just"/>
            <a:endParaRPr lang="tr-TR" altLang="tr-TR" dirty="0" smtClean="0"/>
          </a:p>
          <a:p>
            <a:pPr lvl="1" algn="just"/>
            <a:r>
              <a:rPr lang="tr-TR" altLang="tr-TR" dirty="0" smtClean="0"/>
              <a:t>Eğitim </a:t>
            </a:r>
            <a:r>
              <a:rPr lang="tr-TR" altLang="tr-TR" dirty="0"/>
              <a:t>sistemlerinin güçlü ve zayıf yönlerini belirlemek için PISA sonuçlarını </a:t>
            </a:r>
            <a:r>
              <a:rPr lang="tr-TR" altLang="tr-TR" dirty="0" smtClean="0"/>
              <a:t>kullanmak</a:t>
            </a:r>
          </a:p>
          <a:p>
            <a:pPr lvl="1" algn="just"/>
            <a:endParaRPr lang="tr-TR" altLang="tr-TR" dirty="0"/>
          </a:p>
          <a:p>
            <a:pPr lvl="1" algn="just"/>
            <a:r>
              <a:rPr lang="tr-TR" altLang="tr-TR" dirty="0" smtClean="0"/>
              <a:t>Kendi </a:t>
            </a:r>
            <a:r>
              <a:rPr lang="tr-TR" altLang="tr-TR" dirty="0"/>
              <a:t>sistemlerini </a:t>
            </a:r>
            <a:r>
              <a:rPr lang="tr-TR" altLang="tr-TR" dirty="0" smtClean="0"/>
              <a:t>değerlendirmek ve reformlarına dayanak oluşturmak</a:t>
            </a:r>
          </a:p>
          <a:p>
            <a:pPr marL="457200" lvl="1" indent="0" algn="just">
              <a:buNone/>
            </a:pPr>
            <a:endParaRPr lang="tr-TR" altLang="tr-TR" dirty="0"/>
          </a:p>
          <a:p>
            <a:pPr marL="0" indent="0" algn="r">
              <a:buNone/>
            </a:pPr>
            <a:r>
              <a:rPr lang="tr-TR" dirty="0"/>
              <a:t>i</a:t>
            </a:r>
            <a:r>
              <a:rPr lang="tr-TR" dirty="0" smtClean="0"/>
              <a:t>çin kullanabilmektedir.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72994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PISA sonuçları katılımcı ülkelerde eğitim politikalarını üç farklı şekilde </a:t>
            </a:r>
            <a:r>
              <a:rPr lang="tr-TR" altLang="tr-TR" dirty="0" smtClean="0"/>
              <a:t>etkileyebilmektedir</a:t>
            </a:r>
          </a:p>
          <a:p>
            <a:pPr lvl="1"/>
            <a:r>
              <a:rPr lang="tr-TR" altLang="tr-TR" dirty="0" smtClean="0"/>
              <a:t>Eğitim </a:t>
            </a:r>
            <a:r>
              <a:rPr lang="tr-TR" altLang="tr-TR" dirty="0"/>
              <a:t>konusunu gündeme getirmekte ve karar vericileri eyleme geçmek için teşvik etmektedir. </a:t>
            </a:r>
            <a:endParaRPr lang="tr-TR" altLang="tr-TR" dirty="0" smtClean="0"/>
          </a:p>
          <a:p>
            <a:pPr lvl="1"/>
            <a:r>
              <a:rPr lang="tr-TR" altLang="tr-TR" dirty="0" smtClean="0"/>
              <a:t>PISA </a:t>
            </a:r>
            <a:r>
              <a:rPr lang="tr-TR" altLang="tr-TR" dirty="0"/>
              <a:t>ülke içi farklılıkları ortaya çıkararak eşitsizliklerin giderilmesi yönünde reformlara kaynaklı etmektedir. </a:t>
            </a:r>
          </a:p>
          <a:p>
            <a:pPr lvl="1"/>
            <a:r>
              <a:rPr lang="tr-TR" altLang="tr-TR" dirty="0" smtClean="0"/>
              <a:t>PISA </a:t>
            </a:r>
            <a:r>
              <a:rPr lang="tr-TR" altLang="tr-TR" dirty="0"/>
              <a:t>başarılı ülkeleri belirleyerek başarı seviyesi daha düşük ülkelerin reform girişimlerine örnek uygulamalar sunmaktadır</a:t>
            </a:r>
            <a:r>
              <a:rPr lang="tr-TR" altLang="tr-TR" dirty="0" smtClean="0"/>
              <a:t>.</a:t>
            </a:r>
          </a:p>
          <a:p>
            <a:pPr lvl="1"/>
            <a:endParaRPr lang="tr-TR" altLang="tr-TR" dirty="0"/>
          </a:p>
          <a:p>
            <a:pPr marL="457200" lvl="1" indent="0" algn="r">
              <a:buNone/>
            </a:pPr>
            <a:r>
              <a:rPr lang="tr-TR" altLang="tr-TR" dirty="0" smtClean="0"/>
              <a:t>(</a:t>
            </a:r>
            <a:r>
              <a:rPr lang="tr-TR" altLang="tr-TR" dirty="0" err="1" smtClean="0"/>
              <a:t>Breakspear</a:t>
            </a:r>
            <a:r>
              <a:rPr lang="tr-TR" altLang="tr-TR" dirty="0" smtClean="0"/>
              <a:t>, 2012).</a:t>
            </a:r>
            <a:endParaRPr lang="tr-TR" alt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5727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Matematik, fen ve okuma alanları ile ilgili ölçülmek istenen beceri ve düşünme süreçleri şunlardır</a:t>
            </a:r>
            <a:r>
              <a:rPr lang="tr-TR" altLang="tr-TR" dirty="0" smtClean="0"/>
              <a:t>:</a:t>
            </a:r>
          </a:p>
          <a:p>
            <a:endParaRPr lang="tr-TR" altLang="tr-TR" dirty="0"/>
          </a:p>
          <a:p>
            <a:endParaRPr lang="tr-TR" dirty="0"/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7046556"/>
              </p:ext>
            </p:extLst>
          </p:nvPr>
        </p:nvGraphicFramePr>
        <p:xfrm>
          <a:off x="2983684" y="3242854"/>
          <a:ext cx="5754370" cy="3033713"/>
        </p:xfrm>
        <a:graphic>
          <a:graphicData uri="http://schemas.openxmlformats.org/drawingml/2006/table">
            <a:tbl>
              <a:tblPr firstRow="1" firstCol="1" bandRow="1">
                <a:tableStyleId>{C083E6E3-FA7D-4D7B-A595-EF9225AFEA82}</a:tableStyleId>
              </a:tblPr>
              <a:tblGrid>
                <a:gridCol w="1917700">
                  <a:extLst>
                    <a:ext uri="{9D8B030D-6E8A-4147-A177-3AD203B41FA5}">
                      <a16:colId xmlns="" xmlns:a16="http://schemas.microsoft.com/office/drawing/2014/main" val="2376266724"/>
                    </a:ext>
                  </a:extLst>
                </a:gridCol>
                <a:gridCol w="1918335">
                  <a:extLst>
                    <a:ext uri="{9D8B030D-6E8A-4147-A177-3AD203B41FA5}">
                      <a16:colId xmlns="" xmlns:a16="http://schemas.microsoft.com/office/drawing/2014/main" val="3386744962"/>
                    </a:ext>
                  </a:extLst>
                </a:gridCol>
                <a:gridCol w="1918335">
                  <a:extLst>
                    <a:ext uri="{9D8B030D-6E8A-4147-A177-3AD203B41FA5}">
                      <a16:colId xmlns="" xmlns:a16="http://schemas.microsoft.com/office/drawing/2014/main" val="392910008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674745" algn="l"/>
                        </a:tabLst>
                      </a:pPr>
                      <a:r>
                        <a:rPr lang="tr-TR" sz="1100" dirty="0">
                          <a:effectLst/>
                        </a:rPr>
                        <a:t>Matematik için gerekli beceriler kümesi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674745" algn="l"/>
                        </a:tabLst>
                      </a:pPr>
                      <a:r>
                        <a:rPr lang="tr-TR" sz="1100">
                          <a:effectLst/>
                        </a:rPr>
                        <a:t>Fen ile ilgili görev ya da süreç türleri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674745" algn="l"/>
                        </a:tabLst>
                      </a:pPr>
                      <a:r>
                        <a:rPr lang="tr-TR" sz="1100">
                          <a:effectLst/>
                        </a:rPr>
                        <a:t>Okuma becerileri ile ilgili görev veya süreç türleri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9829183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3674745" algn="l"/>
                        </a:tabLst>
                      </a:pPr>
                      <a:r>
                        <a:rPr lang="tr-TR" sz="1100" b="0" dirty="0">
                          <a:effectLst/>
                        </a:rPr>
                        <a:t>Yeniden oluşturmak/matematiksel olarak formüle etmek (basit matematiksel işlemler)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3674745" algn="l"/>
                        </a:tabLst>
                      </a:pPr>
                      <a:r>
                        <a:rPr lang="tr-TR" sz="1100" b="0" dirty="0">
                          <a:effectLst/>
                        </a:rPr>
                        <a:t>İlişkilendirmek (bir problemi çözmek için farklı düşünce ve yöntemleri bir araya getirmek)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3674745" algn="l"/>
                        </a:tabLst>
                      </a:pPr>
                      <a:r>
                        <a:rPr lang="tr-TR" sz="1100" b="0" dirty="0">
                          <a:effectLst/>
                        </a:rPr>
                        <a:t>Matematiksel sonuçları yorumlamak, değerlendirmek ve derinlemesine düşünmek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674745" algn="l"/>
                        </a:tabLst>
                      </a:pPr>
                      <a:r>
                        <a:rPr lang="tr-TR" sz="1100" b="0" dirty="0">
                          <a:effectLst/>
                        </a:rPr>
                        <a:t> </a:t>
                      </a:r>
                      <a:endParaRPr lang="tr-TR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3674745" algn="l"/>
                        </a:tabLst>
                      </a:pPr>
                      <a:r>
                        <a:rPr lang="tr-TR" sz="1100" dirty="0">
                          <a:effectLst/>
                        </a:rPr>
                        <a:t>Bilimsel durumları ayırt etmek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3674745" algn="l"/>
                        </a:tabLst>
                      </a:pPr>
                      <a:r>
                        <a:rPr lang="tr-TR" sz="1100" dirty="0">
                          <a:effectLst/>
                        </a:rPr>
                        <a:t>Olguları bilimsel olarak da açıklamak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3674745" algn="l"/>
                        </a:tabLst>
                      </a:pPr>
                      <a:r>
                        <a:rPr lang="tr-TR" sz="1100" dirty="0">
                          <a:effectLst/>
                        </a:rPr>
                        <a:t>Bilimsel kanıtları kullanmak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3674745" algn="l"/>
                        </a:tabLst>
                      </a:pPr>
                      <a:r>
                        <a:rPr lang="tr-TR" sz="1100" dirty="0">
                          <a:effectLst/>
                        </a:rPr>
                        <a:t>Bilimsel araştırma kavramını anlamak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3674745" algn="l"/>
                        </a:tabLst>
                      </a:pPr>
                      <a:r>
                        <a:rPr lang="tr-TR" sz="1100" dirty="0">
                          <a:effectLst/>
                        </a:rPr>
                        <a:t>Bilimsel delil ve sonuçları yorumlamak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3674745" algn="l"/>
                        </a:tabLst>
                      </a:pPr>
                      <a:r>
                        <a:rPr lang="tr-TR" sz="1100" dirty="0">
                          <a:effectLst/>
                        </a:rPr>
                        <a:t>Bilgiye ulaşmak ve bilgiyi hatırlamak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3674745" algn="l"/>
                        </a:tabLst>
                      </a:pPr>
                      <a:r>
                        <a:rPr lang="tr-TR" sz="1100" dirty="0">
                          <a:effectLst/>
                        </a:rPr>
                        <a:t>Bilgileri bir araya getirmek ve yorumlamak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3674745" algn="l"/>
                        </a:tabLst>
                      </a:pPr>
                      <a:r>
                        <a:rPr lang="tr-TR" sz="1100" dirty="0">
                          <a:effectLst/>
                        </a:rPr>
                        <a:t>Kendi düşüncelerini yansıtmak ve metni değerlendirmek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262120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8051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altLang="tr-TR" dirty="0" smtClean="0"/>
              <a:t>Hedeflenen beceri ve düşünce süreçlerini ölçmek </a:t>
            </a:r>
            <a:r>
              <a:rPr lang="tr-TR" altLang="tr-TR" dirty="0"/>
              <a:t>için geliştirilen soruların zorluk derecesine göre her alanda farklı düzeyler belirlenmiştir</a:t>
            </a:r>
            <a:r>
              <a:rPr lang="tr-TR" altLang="tr-TR" dirty="0" smtClean="0"/>
              <a:t>.</a:t>
            </a:r>
          </a:p>
          <a:p>
            <a:pPr algn="just"/>
            <a:r>
              <a:rPr lang="tr-TR" altLang="tr-TR" dirty="0" smtClean="0"/>
              <a:t>Okuma </a:t>
            </a:r>
            <a:r>
              <a:rPr lang="tr-TR" altLang="tr-TR" dirty="0"/>
              <a:t>alanında 7 düzey (1b, 1a, 2-6. düzeyler); matematik ve fen alanında 7 düzey (1. düzey altı, 1-6. düzeyler) belirlenmiştir. Her düzey, belirli puan aralıklarını temsil eder.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73723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KAYNAKLAR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Breakspear</a:t>
            </a:r>
            <a:r>
              <a:rPr lang="en-US" dirty="0"/>
              <a:t>, S. (2012). The policy impact of PISA: An exploration of the </a:t>
            </a:r>
            <a:r>
              <a:rPr lang="tr-TR" dirty="0" smtClean="0"/>
              <a:t>	</a:t>
            </a:r>
            <a:r>
              <a:rPr lang="en-US" dirty="0" smtClean="0"/>
              <a:t>normative </a:t>
            </a:r>
            <a:r>
              <a:rPr lang="en-US" dirty="0"/>
              <a:t>effects of international benchmarking in school </a:t>
            </a:r>
            <a:r>
              <a:rPr lang="tr-TR" dirty="0" smtClean="0"/>
              <a:t>	</a:t>
            </a:r>
            <a:r>
              <a:rPr lang="en-US" dirty="0" smtClean="0"/>
              <a:t>system </a:t>
            </a:r>
            <a:r>
              <a:rPr lang="en-US" dirty="0"/>
              <a:t>performance. </a:t>
            </a:r>
            <a:r>
              <a:rPr lang="en-US" i="1" dirty="0"/>
              <a:t>OECD Education Working Papers</a:t>
            </a:r>
            <a:r>
              <a:rPr lang="en-US" dirty="0"/>
              <a:t>, (71), 0_1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OECD (2003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044183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470</Words>
  <Application>Microsoft Office PowerPoint</Application>
  <PresentationFormat>Geniş ekran</PresentationFormat>
  <Paragraphs>60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Symbol</vt:lpstr>
      <vt:lpstr>Times New Roman</vt:lpstr>
      <vt:lpstr>Office Teması</vt:lpstr>
      <vt:lpstr>PISA (The Programme for International Student Assessment)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PISA Hakkında Genel Bilgi</dc:title>
  <dc:creator>Cagla ALPAYAR</dc:creator>
  <cp:lastModifiedBy>Cagla ALPAYAR</cp:lastModifiedBy>
  <cp:revision>8</cp:revision>
  <dcterms:created xsi:type="dcterms:W3CDTF">2018-01-28T12:25:51Z</dcterms:created>
  <dcterms:modified xsi:type="dcterms:W3CDTF">2018-02-01T05:02:29Z</dcterms:modified>
</cp:coreProperties>
</file>