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DABF864-A1A9-4D0C-A322-A3D53AA836B2}" type="datetimeFigureOut">
              <a:rPr lang="tr-TR" smtClean="0"/>
              <a:t>19.04.2019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389854-BD63-4E50-AC9A-8DBD3E7F2DB1}" type="slidenum">
              <a:rPr lang="tr-TR" smtClean="0"/>
              <a:t>‹#›</a:t>
            </a:fld>
            <a:endParaRPr lang="tr-TR"/>
          </a:p>
        </p:txBody>
      </p:sp>
    </p:spTree>
    <p:extLst>
      <p:ext uri="{BB962C8B-B14F-4D97-AF65-F5344CB8AC3E}">
        <p14:creationId xmlns:p14="http://schemas.microsoft.com/office/powerpoint/2010/main" val="893204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DABF864-A1A9-4D0C-A322-A3D53AA836B2}" type="datetimeFigureOut">
              <a:rPr lang="tr-TR" smtClean="0"/>
              <a:t>19.04.2019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389854-BD63-4E50-AC9A-8DBD3E7F2DB1}" type="slidenum">
              <a:rPr lang="tr-TR" smtClean="0"/>
              <a:t>‹#›</a:t>
            </a:fld>
            <a:endParaRPr lang="tr-TR"/>
          </a:p>
        </p:txBody>
      </p:sp>
    </p:spTree>
    <p:extLst>
      <p:ext uri="{BB962C8B-B14F-4D97-AF65-F5344CB8AC3E}">
        <p14:creationId xmlns:p14="http://schemas.microsoft.com/office/powerpoint/2010/main" val="872535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DABF864-A1A9-4D0C-A322-A3D53AA836B2}" type="datetimeFigureOut">
              <a:rPr lang="tr-TR" smtClean="0"/>
              <a:t>19.04.2019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389854-BD63-4E50-AC9A-8DBD3E7F2DB1}" type="slidenum">
              <a:rPr lang="tr-TR" smtClean="0"/>
              <a:t>‹#›</a:t>
            </a:fld>
            <a:endParaRPr lang="tr-TR"/>
          </a:p>
        </p:txBody>
      </p:sp>
    </p:spTree>
    <p:extLst>
      <p:ext uri="{BB962C8B-B14F-4D97-AF65-F5344CB8AC3E}">
        <p14:creationId xmlns:p14="http://schemas.microsoft.com/office/powerpoint/2010/main" val="4276871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DABF864-A1A9-4D0C-A322-A3D53AA836B2}" type="datetimeFigureOut">
              <a:rPr lang="tr-TR" smtClean="0"/>
              <a:t>19.04.2019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389854-BD63-4E50-AC9A-8DBD3E7F2DB1}" type="slidenum">
              <a:rPr lang="tr-TR" smtClean="0"/>
              <a:t>‹#›</a:t>
            </a:fld>
            <a:endParaRPr lang="tr-TR"/>
          </a:p>
        </p:txBody>
      </p:sp>
    </p:spTree>
    <p:extLst>
      <p:ext uri="{BB962C8B-B14F-4D97-AF65-F5344CB8AC3E}">
        <p14:creationId xmlns:p14="http://schemas.microsoft.com/office/powerpoint/2010/main" val="2192659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DABF864-A1A9-4D0C-A322-A3D53AA836B2}" type="datetimeFigureOut">
              <a:rPr lang="tr-TR" smtClean="0"/>
              <a:t>19.04.2019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389854-BD63-4E50-AC9A-8DBD3E7F2DB1}" type="slidenum">
              <a:rPr lang="tr-TR" smtClean="0"/>
              <a:t>‹#›</a:t>
            </a:fld>
            <a:endParaRPr lang="tr-TR"/>
          </a:p>
        </p:txBody>
      </p:sp>
    </p:spTree>
    <p:extLst>
      <p:ext uri="{BB962C8B-B14F-4D97-AF65-F5344CB8AC3E}">
        <p14:creationId xmlns:p14="http://schemas.microsoft.com/office/powerpoint/2010/main" val="2959217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DABF864-A1A9-4D0C-A322-A3D53AA836B2}" type="datetimeFigureOut">
              <a:rPr lang="tr-TR" smtClean="0"/>
              <a:t>19.04.2019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389854-BD63-4E50-AC9A-8DBD3E7F2DB1}" type="slidenum">
              <a:rPr lang="tr-TR" smtClean="0"/>
              <a:t>‹#›</a:t>
            </a:fld>
            <a:endParaRPr lang="tr-TR"/>
          </a:p>
        </p:txBody>
      </p:sp>
    </p:spTree>
    <p:extLst>
      <p:ext uri="{BB962C8B-B14F-4D97-AF65-F5344CB8AC3E}">
        <p14:creationId xmlns:p14="http://schemas.microsoft.com/office/powerpoint/2010/main" val="45787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DABF864-A1A9-4D0C-A322-A3D53AA836B2}" type="datetimeFigureOut">
              <a:rPr lang="tr-TR" smtClean="0"/>
              <a:t>19.04.2019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D389854-BD63-4E50-AC9A-8DBD3E7F2DB1}" type="slidenum">
              <a:rPr lang="tr-TR" smtClean="0"/>
              <a:t>‹#›</a:t>
            </a:fld>
            <a:endParaRPr lang="tr-TR"/>
          </a:p>
        </p:txBody>
      </p:sp>
    </p:spTree>
    <p:extLst>
      <p:ext uri="{BB962C8B-B14F-4D97-AF65-F5344CB8AC3E}">
        <p14:creationId xmlns:p14="http://schemas.microsoft.com/office/powerpoint/2010/main" val="579909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DABF864-A1A9-4D0C-A322-A3D53AA836B2}" type="datetimeFigureOut">
              <a:rPr lang="tr-TR" smtClean="0"/>
              <a:t>19.04.2019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D389854-BD63-4E50-AC9A-8DBD3E7F2DB1}" type="slidenum">
              <a:rPr lang="tr-TR" smtClean="0"/>
              <a:t>‹#›</a:t>
            </a:fld>
            <a:endParaRPr lang="tr-TR"/>
          </a:p>
        </p:txBody>
      </p:sp>
    </p:spTree>
    <p:extLst>
      <p:ext uri="{BB962C8B-B14F-4D97-AF65-F5344CB8AC3E}">
        <p14:creationId xmlns:p14="http://schemas.microsoft.com/office/powerpoint/2010/main" val="3270653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DABF864-A1A9-4D0C-A322-A3D53AA836B2}" type="datetimeFigureOut">
              <a:rPr lang="tr-TR" smtClean="0"/>
              <a:t>19.04.2019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D389854-BD63-4E50-AC9A-8DBD3E7F2DB1}" type="slidenum">
              <a:rPr lang="tr-TR" smtClean="0"/>
              <a:t>‹#›</a:t>
            </a:fld>
            <a:endParaRPr lang="tr-TR"/>
          </a:p>
        </p:txBody>
      </p:sp>
    </p:spTree>
    <p:extLst>
      <p:ext uri="{BB962C8B-B14F-4D97-AF65-F5344CB8AC3E}">
        <p14:creationId xmlns:p14="http://schemas.microsoft.com/office/powerpoint/2010/main" val="11682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DABF864-A1A9-4D0C-A322-A3D53AA836B2}" type="datetimeFigureOut">
              <a:rPr lang="tr-TR" smtClean="0"/>
              <a:t>19.04.2019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389854-BD63-4E50-AC9A-8DBD3E7F2DB1}" type="slidenum">
              <a:rPr lang="tr-TR" smtClean="0"/>
              <a:t>‹#›</a:t>
            </a:fld>
            <a:endParaRPr lang="tr-TR"/>
          </a:p>
        </p:txBody>
      </p:sp>
    </p:spTree>
    <p:extLst>
      <p:ext uri="{BB962C8B-B14F-4D97-AF65-F5344CB8AC3E}">
        <p14:creationId xmlns:p14="http://schemas.microsoft.com/office/powerpoint/2010/main" val="907457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DABF864-A1A9-4D0C-A322-A3D53AA836B2}" type="datetimeFigureOut">
              <a:rPr lang="tr-TR" smtClean="0"/>
              <a:t>19.04.2019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389854-BD63-4E50-AC9A-8DBD3E7F2DB1}" type="slidenum">
              <a:rPr lang="tr-TR" smtClean="0"/>
              <a:t>‹#›</a:t>
            </a:fld>
            <a:endParaRPr lang="tr-TR"/>
          </a:p>
        </p:txBody>
      </p:sp>
    </p:spTree>
    <p:extLst>
      <p:ext uri="{BB962C8B-B14F-4D97-AF65-F5344CB8AC3E}">
        <p14:creationId xmlns:p14="http://schemas.microsoft.com/office/powerpoint/2010/main" val="3277201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ABF864-A1A9-4D0C-A322-A3D53AA836B2}" type="datetimeFigureOut">
              <a:rPr lang="tr-TR" smtClean="0"/>
              <a:t>19.04.2019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389854-BD63-4E50-AC9A-8DBD3E7F2DB1}" type="slidenum">
              <a:rPr lang="tr-TR" smtClean="0"/>
              <a:t>‹#›</a:t>
            </a:fld>
            <a:endParaRPr lang="tr-TR"/>
          </a:p>
        </p:txBody>
      </p:sp>
    </p:spTree>
    <p:extLst>
      <p:ext uri="{BB962C8B-B14F-4D97-AF65-F5344CB8AC3E}">
        <p14:creationId xmlns:p14="http://schemas.microsoft.com/office/powerpoint/2010/main" val="121952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461847" y="465992"/>
            <a:ext cx="4749010" cy="369332"/>
          </a:xfrm>
          <a:prstGeom prst="rect">
            <a:avLst/>
          </a:prstGeom>
        </p:spPr>
        <p:txBody>
          <a:bodyPr wrap="square">
            <a:spAutoFit/>
          </a:bodyPr>
          <a:lstStyle/>
          <a:p>
            <a:r>
              <a:rPr lang="tr-TR" dirty="0" smtClean="0"/>
              <a:t>Araştırma Etiği Nedir?</a:t>
            </a:r>
            <a:endParaRPr lang="tr-TR" dirty="0"/>
          </a:p>
        </p:txBody>
      </p:sp>
      <p:sp>
        <p:nvSpPr>
          <p:cNvPr id="5" name="Dikdörtgen 4"/>
          <p:cNvSpPr/>
          <p:nvPr/>
        </p:nvSpPr>
        <p:spPr>
          <a:xfrm>
            <a:off x="1072662" y="1055077"/>
            <a:ext cx="8071338" cy="1200329"/>
          </a:xfrm>
          <a:prstGeom prst="rect">
            <a:avLst/>
          </a:prstGeom>
        </p:spPr>
        <p:txBody>
          <a:bodyPr wrap="square">
            <a:spAutoFit/>
          </a:bodyPr>
          <a:lstStyle/>
          <a:p>
            <a:r>
              <a:rPr lang="tr-TR" dirty="0" smtClean="0"/>
              <a:t>Bir araştırmada araştırma etiği, doğru araştırma yöntemleri kadar önemli bir konudur. Araştırmacılar istedikleri her türlü araştırmayı diledikleri biçimde yapamazlar. Her araştırmada araştırmacının etik olarak uyması gereken bazı standartlar ve kurallar vardır.</a:t>
            </a:r>
            <a:endParaRPr lang="tr-TR" dirty="0"/>
          </a:p>
        </p:txBody>
      </p:sp>
    </p:spTree>
    <p:extLst>
      <p:ext uri="{BB962C8B-B14F-4D97-AF65-F5344CB8AC3E}">
        <p14:creationId xmlns:p14="http://schemas.microsoft.com/office/powerpoint/2010/main" val="3026054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659423" y="518747"/>
            <a:ext cx="11069515" cy="2585323"/>
          </a:xfrm>
          <a:prstGeom prst="rect">
            <a:avLst/>
          </a:prstGeom>
        </p:spPr>
        <p:txBody>
          <a:bodyPr wrap="square">
            <a:spAutoFit/>
          </a:bodyPr>
          <a:lstStyle/>
          <a:p>
            <a:r>
              <a:rPr lang="tr-TR" dirty="0" smtClean="0"/>
              <a:t>Standartlar ve kurallar</a:t>
            </a:r>
          </a:p>
          <a:p>
            <a:r>
              <a:rPr lang="tr-TR" dirty="0" smtClean="0"/>
              <a:t>Aşağıdaki araştırma etiği hakkındaki mesleki ahlak kuralları, araştırmanın amaçlarına katkıda bulunur, iş birliği için gerekli değerleri destekler, araştırmacıların kamuya olan sorumluluğunu garantiye alır, kamu desteği ile güvenilirlik sağlar ve çeşitli ahlaki ve sosyal değerleri güçlendirir:</a:t>
            </a:r>
          </a:p>
          <a:p>
            <a:r>
              <a:rPr lang="tr-TR" dirty="0" smtClean="0"/>
              <a:t>1. İlk kural açıklıktır. Diğer bir deyimle araştırmacı kullandığı verileri, malzemeleri, teçhizatları, kaynakları ve bulguları toplumla paylaşmak zorundadır. Eleştirilere ve yeni fikirlere açık olmalıdır.</a:t>
            </a:r>
          </a:p>
          <a:p>
            <a:r>
              <a:rPr lang="tr-TR" dirty="0" smtClean="0"/>
              <a:t>2. Dürüstlük ve gerçeklik: Araştırmacı bulgularını uydurmamalı, başka bir yerden çalmamalı ya da yanlış yorumlamamalıdır. Sonuçları, metotları, prosedürleri doğru raporlamalı ve meslektaşlarını, sponsorları ve kamuyu yanıltmamalıdır. Araştırmayı kötüye kullanıyorsa, bu da bilim etiğine aykırı bir davranıştır</a:t>
            </a:r>
            <a:endParaRPr lang="tr-TR" dirty="0"/>
          </a:p>
        </p:txBody>
      </p:sp>
    </p:spTree>
    <p:extLst>
      <p:ext uri="{BB962C8B-B14F-4D97-AF65-F5344CB8AC3E}">
        <p14:creationId xmlns:p14="http://schemas.microsoft.com/office/powerpoint/2010/main" val="1287422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20969" y="879231"/>
            <a:ext cx="11183816" cy="2585323"/>
          </a:xfrm>
          <a:prstGeom prst="rect">
            <a:avLst/>
          </a:prstGeom>
        </p:spPr>
        <p:txBody>
          <a:bodyPr wrap="square">
            <a:spAutoFit/>
          </a:bodyPr>
          <a:lstStyle/>
          <a:p>
            <a:r>
              <a:rPr lang="tr-TR" dirty="0" smtClean="0"/>
              <a:t>3. Araştırmacının ilgilendiği objeye veya konuya bir zarar vermemesi gerekir. Buna bağlı olarak araştırmacı insanların mahremiyetine ve sırlarına saygılı olmalı ve araştırmasında izin verilmediği sürece şahıs isimlerini kullanmamalıdır. Ayrıca araştırmacı kendi kimliğini de saklamamalıdır.</a:t>
            </a:r>
          </a:p>
          <a:p>
            <a:r>
              <a:rPr lang="tr-TR" dirty="0" smtClean="0"/>
              <a:t>4. Fikri mülkiyet: Patent, telif hakkı ve diğer fikri mülkiyetlere saygılı olunması gerekir. İzinsiz veri, yöntem ve sonuçlar kullanılmamalı ve katkıda bulunanlar mutlaka referans gösterilmelidir.</a:t>
            </a:r>
          </a:p>
          <a:p>
            <a:r>
              <a:rPr lang="tr-TR" dirty="0" smtClean="0"/>
              <a:t>5. Gizlilik: Gizli iletişimler, personel kayıtları, ticari ve askeri sırlar, hasta kayıtları korunmalıdır.</a:t>
            </a:r>
          </a:p>
          <a:p>
            <a:r>
              <a:rPr lang="tr-TR" dirty="0" smtClean="0"/>
              <a:t>6. Objektif olmak: Taraflı deney tasarımı, veri analizi ve yorumdan kaçınılmalıdır.</a:t>
            </a:r>
          </a:p>
          <a:p>
            <a:r>
              <a:rPr lang="tr-TR" dirty="0" smtClean="0"/>
              <a:t>7. Bütünlük ve tutarlılık sağlanmalıdır.</a:t>
            </a:r>
          </a:p>
          <a:p>
            <a:r>
              <a:rPr lang="tr-TR" dirty="0" smtClean="0"/>
              <a:t>8. Dikkatsizlik yüzünden yapılan hata ve atlamalar, çalışmanın baştan sona ciddi olarak incelenmesiyle engellenmelidir.</a:t>
            </a:r>
            <a:endParaRPr lang="tr-TR" dirty="0"/>
          </a:p>
        </p:txBody>
      </p:sp>
    </p:spTree>
    <p:extLst>
      <p:ext uri="{BB962C8B-B14F-4D97-AF65-F5344CB8AC3E}">
        <p14:creationId xmlns:p14="http://schemas.microsoft.com/office/powerpoint/2010/main" val="1025723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301262" y="597877"/>
            <a:ext cx="10067192" cy="1754326"/>
          </a:xfrm>
          <a:prstGeom prst="rect">
            <a:avLst/>
          </a:prstGeom>
        </p:spPr>
        <p:txBody>
          <a:bodyPr wrap="square">
            <a:spAutoFit/>
          </a:bodyPr>
          <a:lstStyle/>
          <a:p>
            <a:r>
              <a:rPr lang="tr-TR" dirty="0" smtClean="0"/>
              <a:t>9. Sosyal sorumluluk: Sosyal hasarlara yol açabilecek araştırmalardan kaçınılmalıdır.</a:t>
            </a:r>
          </a:p>
          <a:p>
            <a:r>
              <a:rPr lang="tr-TR" dirty="0" smtClean="0"/>
              <a:t>10. Ayrımcılık: Bilimsel yetki ve bütünlük ile ilişkisi olmayan cinsiyet, ırk, köken ve diğer faktörleri kullanarak ayrımcılık yapılmaması gerekir.</a:t>
            </a:r>
          </a:p>
          <a:p>
            <a:r>
              <a:rPr lang="tr-TR" dirty="0" smtClean="0"/>
              <a:t>11. İlgili kanunların bilinip, bunlara uyulması lazımdır.</a:t>
            </a:r>
          </a:p>
          <a:p>
            <a:r>
              <a:rPr lang="tr-TR" dirty="0" smtClean="0"/>
              <a:t>12. Hayvanlara özen gösterme: Araştırma sırasında kullanılan hayvanlara gereken ilgi ve saygı gösterilmeli. İyi tasarlanmamış ve gereksiz hayvan deneyleri yapılmamalıdır.</a:t>
            </a:r>
            <a:endParaRPr lang="tr-TR" dirty="0"/>
          </a:p>
        </p:txBody>
      </p:sp>
    </p:spTree>
    <p:extLst>
      <p:ext uri="{BB962C8B-B14F-4D97-AF65-F5344CB8AC3E}">
        <p14:creationId xmlns:p14="http://schemas.microsoft.com/office/powerpoint/2010/main" val="1349389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650631" y="518745"/>
            <a:ext cx="10840915" cy="4247317"/>
          </a:xfrm>
          <a:prstGeom prst="rect">
            <a:avLst/>
          </a:prstGeom>
        </p:spPr>
        <p:txBody>
          <a:bodyPr wrap="square">
            <a:spAutoFit/>
          </a:bodyPr>
          <a:lstStyle/>
          <a:p>
            <a:r>
              <a:rPr lang="tr-TR" dirty="0" smtClean="0"/>
              <a:t>13. İnsanları koruma: İnsani konularda yürütülen araştırmalarda risk ve zarar minimize edilmeli, insan onuru, mahremiyeti ve otonomisi korunmalı. Çocuk, gelişimle veya kavramayla ilgili engelli, huzur evinde yaşayan, evsiz veya kanuni bir statüsü olmayan savunmasız kişileri içeren araştırmalarda özel önlemler alınmalıdır. Araştırmanın yükü de faydaları da adil bir şekilde dağıtılmalıdır.</a:t>
            </a:r>
          </a:p>
          <a:p>
            <a:r>
              <a:rPr lang="tr-TR" dirty="0" smtClean="0"/>
              <a:t>Ulusal ve uluslararası düzenlemeler, yönetmeliklerle çerçevesi çizilmiş olan insan ve hayvanlarda yapılacak araştırmaların planlanması ve uygulanması, araştırma etiğinin en önemli başlıklarıdır. Araştırma etiği daha çok tıbbi araştırmalar için kullanılmakta olan bir kavramdır ancak kuşkusuz, sosyal bilimlerde yürütülen araştırmalar da daha farklı bir boyutta araştırma etiğinin ilgi alanına girmektedir.</a:t>
            </a:r>
          </a:p>
          <a:p>
            <a:r>
              <a:rPr lang="tr-TR" dirty="0" smtClean="0"/>
              <a:t>Çarpıcı bir örnek</a:t>
            </a:r>
          </a:p>
          <a:p>
            <a:r>
              <a:rPr lang="tr-TR" dirty="0" smtClean="0"/>
              <a:t>Araştırma etiği, temel davranış standartlarına bağlı kalmak açısından önemlidir. Bu bir çalışmada özellikle insanlar veya hayvanlar kullanıldığında kritiktir. </a:t>
            </a:r>
            <a:r>
              <a:rPr lang="tr-TR" dirty="0" err="1" smtClean="0"/>
              <a:t>Paolo</a:t>
            </a:r>
            <a:r>
              <a:rPr lang="tr-TR" dirty="0" smtClean="0"/>
              <a:t> </a:t>
            </a:r>
            <a:r>
              <a:rPr lang="tr-TR" dirty="0" err="1" smtClean="0"/>
              <a:t>Macchiarini</a:t>
            </a:r>
            <a:r>
              <a:rPr lang="tr-TR" dirty="0" smtClean="0"/>
              <a:t> olayı araştırmanın kötü yönetiminin nasıl bir insanın hayatını mahvedebileceğinin en çarpıcı örneğidir. Zira </a:t>
            </a:r>
            <a:r>
              <a:rPr lang="tr-TR" dirty="0" err="1" smtClean="0"/>
              <a:t>Macchiari’nin</a:t>
            </a:r>
            <a:r>
              <a:rPr lang="tr-TR" dirty="0" smtClean="0"/>
              <a:t> etik kurallara uymadığı, sahtecilik yaptığı, yapay soluk borusu yapımında yasal olmayan yollara başvurduğu, hastalarını üzerinde izinsiz deneyler yaptığı, ölümlere sebebiyet verdiği ve yapmadığı bilimsel araştırmaları gerçekmiş gibi göstererek İsveç’ten yüklü miktarda para aldığı ortaya çıkmıştır.</a:t>
            </a:r>
            <a:endParaRPr lang="tr-TR" dirty="0"/>
          </a:p>
        </p:txBody>
      </p:sp>
    </p:spTree>
    <p:extLst>
      <p:ext uri="{BB962C8B-B14F-4D97-AF65-F5344CB8AC3E}">
        <p14:creationId xmlns:p14="http://schemas.microsoft.com/office/powerpoint/2010/main" val="1288042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47346" y="879231"/>
            <a:ext cx="10673862" cy="2862322"/>
          </a:xfrm>
          <a:prstGeom prst="rect">
            <a:avLst/>
          </a:prstGeom>
        </p:spPr>
        <p:txBody>
          <a:bodyPr wrap="square">
            <a:spAutoFit/>
          </a:bodyPr>
          <a:lstStyle/>
          <a:p>
            <a:r>
              <a:rPr lang="tr-TR" dirty="0" smtClean="0"/>
              <a:t>Yapılmaması gerekenler</a:t>
            </a:r>
          </a:p>
          <a:p>
            <a:r>
              <a:rPr lang="tr-TR" dirty="0" smtClean="0"/>
              <a:t>Yukarıda araştırma etiğinin olmazsa olmazlarından söz ettik. Gelin bir de araştırmacıların yapmaması gerekenlere değinelim:</a:t>
            </a:r>
          </a:p>
          <a:p>
            <a:r>
              <a:rPr lang="tr-TR" dirty="0" smtClean="0"/>
              <a:t>• Çalışmalarına katılması için kimseyi zorlamamalı ya da rüşvet teklif etmemeliler.</a:t>
            </a:r>
          </a:p>
          <a:p>
            <a:r>
              <a:rPr lang="tr-TR" dirty="0" smtClean="0"/>
              <a:t>• Katılımcıları kandırmamalı, gözlerini boyamamalılar.</a:t>
            </a:r>
          </a:p>
          <a:p>
            <a:r>
              <a:rPr lang="tr-TR" dirty="0" smtClean="0"/>
              <a:t>• Verilerle oynamamalılar.</a:t>
            </a:r>
          </a:p>
          <a:p>
            <a:r>
              <a:rPr lang="tr-TR" dirty="0" smtClean="0"/>
              <a:t>• Katılımcılara, araştırma hakkında bilgi vermeden ve kendilerinden sözlü elektronik kayıt ya da imzalı izin almadan, katılımcıları çalışmaya dâhil etmemeliler.</a:t>
            </a:r>
          </a:p>
          <a:p>
            <a:r>
              <a:rPr lang="tr-TR" dirty="0" smtClean="0"/>
              <a:t>• Katılımcılara araştırma öncesinde, sırasında ve sonrasında çekilme hakkı olduğunu bildirmeli ve isterlerse verilerinin geri çekilmesi hakkına sahip olduklarını da belirtmeliler.</a:t>
            </a:r>
            <a:endParaRPr lang="tr-TR" dirty="0"/>
          </a:p>
        </p:txBody>
      </p:sp>
    </p:spTree>
    <p:extLst>
      <p:ext uri="{BB962C8B-B14F-4D97-AF65-F5344CB8AC3E}">
        <p14:creationId xmlns:p14="http://schemas.microsoft.com/office/powerpoint/2010/main" val="240292937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635</Words>
  <Application>Microsoft Office PowerPoint</Application>
  <PresentationFormat>Geniş ekran</PresentationFormat>
  <Paragraphs>27</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user5</dc:creator>
  <cp:lastModifiedBy>user5</cp:lastModifiedBy>
  <cp:revision>1</cp:revision>
  <dcterms:created xsi:type="dcterms:W3CDTF">2019-04-19T12:03:03Z</dcterms:created>
  <dcterms:modified xsi:type="dcterms:W3CDTF">2019-04-19T12:06:42Z</dcterms:modified>
</cp:coreProperties>
</file>