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1" r:id="rId5"/>
    <p:sldId id="262" r:id="rId6"/>
    <p:sldId id="260" r:id="rId7"/>
    <p:sldId id="263" r:id="rId8"/>
    <p:sldId id="265" r:id="rId9"/>
    <p:sldId id="266" r:id="rId10"/>
    <p:sldId id="267" r:id="rId11"/>
    <p:sldId id="269" r:id="rId12"/>
    <p:sldId id="268" r:id="rId13"/>
    <p:sldId id="259" r:id="rId14"/>
    <p:sldId id="270" r:id="rId15"/>
    <p:sldId id="272" r:id="rId16"/>
    <p:sldId id="273" r:id="rId17"/>
    <p:sldId id="277" r:id="rId18"/>
    <p:sldId id="278" r:id="rId19"/>
    <p:sldId id="279" r:id="rId20"/>
    <p:sldId id="280" r:id="rId21"/>
    <p:sldId id="281" r:id="rId22"/>
    <p:sldId id="285" r:id="rId23"/>
    <p:sldId id="286" r:id="rId24"/>
    <p:sldId id="287" r:id="rId25"/>
    <p:sldId id="288" r:id="rId26"/>
    <p:sldId id="289" r:id="rId27"/>
    <p:sldId id="290" r:id="rId28"/>
    <p:sldId id="291" r:id="rId29"/>
    <p:sldId id="293" r:id="rId30"/>
    <p:sldId id="294" r:id="rId31"/>
    <p:sldId id="292" r:id="rId32"/>
    <p:sldId id="284" r:id="rId3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63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1"/>
      </p:bgRef>
    </p:bg>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Alt Başlık"/>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7F6C5359-B756-438A-8BCD-6B682035FF17}" type="datetimeFigureOut">
              <a:rPr lang="tr-TR" smtClean="0"/>
              <a:pPr/>
              <a:t>03.11.2015</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D5A86B08-EE96-4545-9921-6FADC19A76B3}" type="slidenum">
              <a:rPr lang="tr-TR" smtClean="0"/>
              <a:pPr/>
              <a:t>‹#›</a:t>
            </a:fld>
            <a:endParaRPr lang="tr-TR"/>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7F6C5359-B756-438A-8BCD-6B682035FF17}" type="datetimeFigureOut">
              <a:rPr lang="tr-TR" smtClean="0"/>
              <a:pPr/>
              <a:t>03.11.2015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5A86B08-EE96-4545-9921-6FADC19A76B3}"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7F6C5359-B756-438A-8BCD-6B682035FF17}" type="datetimeFigureOut">
              <a:rPr lang="tr-TR" smtClean="0"/>
              <a:pPr/>
              <a:t>03.11.2015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5A86B08-EE96-4545-9921-6FADC19A76B3}"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7F6C5359-B756-438A-8BCD-6B682035FF17}" type="datetimeFigureOut">
              <a:rPr lang="tr-TR" smtClean="0"/>
              <a:pPr/>
              <a:t>03.11.2015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5A86B08-EE96-4545-9921-6FADC19A76B3}" type="slidenum">
              <a:rPr lang="tr-TR" smtClean="0"/>
              <a:pPr/>
              <a:t>‹#›</a:t>
            </a:fld>
            <a:endParaRPr lang="tr-TR"/>
          </a:p>
        </p:txBody>
      </p:sp>
      <p:sp>
        <p:nvSpPr>
          <p:cNvPr id="8" name="7 İçerik Yer Tutucusu"/>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7F6C5359-B756-438A-8BCD-6B682035FF17}" type="datetimeFigureOut">
              <a:rPr lang="tr-TR" smtClean="0"/>
              <a:pPr/>
              <a:t>03.11.2015</a:t>
            </a:fld>
            <a:endParaRPr lang="tr-TR"/>
          </a:p>
        </p:txBody>
      </p:sp>
      <p:sp>
        <p:nvSpPr>
          <p:cNvPr id="5" name="4 Altbilgi Yer Tutucusu"/>
          <p:cNvSpPr>
            <a:spLocks noGrp="1"/>
          </p:cNvSpPr>
          <p:nvPr>
            <p:ph type="ftr" sz="quarter" idx="11"/>
          </p:nvPr>
        </p:nvSpPr>
        <p:spPr>
          <a:xfrm>
            <a:off x="800100" y="6172200"/>
            <a:ext cx="4000500" cy="457200"/>
          </a:xfrm>
        </p:spPr>
        <p:txBody>
          <a:bodyPr/>
          <a:lstStyle/>
          <a:p>
            <a:endParaRPr lang="tr-TR"/>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146304" y="6208776"/>
            <a:ext cx="457200" cy="457200"/>
          </a:xfrm>
        </p:spPr>
        <p:txBody>
          <a:bodyPr/>
          <a:lstStyle/>
          <a:p>
            <a:fld id="{D5A86B08-EE96-4545-9921-6FADC19A76B3}"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7F6C5359-B756-438A-8BCD-6B682035FF17}" type="datetimeFigureOut">
              <a:rPr lang="tr-TR" smtClean="0"/>
              <a:pPr/>
              <a:t>03.11.2015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5A86B08-EE96-4545-9921-6FADC19A76B3}" type="slidenum">
              <a:rPr lang="tr-TR" smtClean="0"/>
              <a:pPr/>
              <a:t>‹#›</a:t>
            </a:fld>
            <a:endParaRPr lang="tr-TR"/>
          </a:p>
        </p:txBody>
      </p:sp>
      <p:sp>
        <p:nvSpPr>
          <p:cNvPr id="9" name="8 İçerik Yer Tutucusu"/>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7F6C5359-B756-438A-8BCD-6B682035FF17}" type="datetimeFigureOut">
              <a:rPr lang="tr-TR" smtClean="0"/>
              <a:pPr/>
              <a:t>03.11.2015</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5A86B08-EE96-4545-9921-6FADC19A76B3}" type="slidenum">
              <a:rPr lang="tr-TR" smtClean="0"/>
              <a:pPr/>
              <a:t>‹#›</a:t>
            </a:fld>
            <a:endParaRPr lang="tr-TR"/>
          </a:p>
        </p:txBody>
      </p:sp>
      <p:sp>
        <p:nvSpPr>
          <p:cNvPr id="11" name="10 İçerik Yer Tutucusu"/>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7F6C5359-B756-438A-8BCD-6B682035FF17}" type="datetimeFigureOut">
              <a:rPr lang="tr-TR" smtClean="0"/>
              <a:pPr/>
              <a:t>03.11.2015</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5A86B08-EE96-4545-9921-6FADC19A76B3}"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7F6C5359-B756-438A-8BCD-6B682035FF17}" type="datetimeFigureOut">
              <a:rPr lang="tr-TR" smtClean="0"/>
              <a:pPr/>
              <a:t>03.11.2015</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5A86B08-EE96-4545-9921-6FADC19A76B3}"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7F6C5359-B756-438A-8BCD-6B682035FF17}" type="datetimeFigureOut">
              <a:rPr lang="tr-TR" smtClean="0"/>
              <a:pPr/>
              <a:t>03.11.2015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5A86B08-EE96-4545-9921-6FADC19A76B3}" type="slidenum">
              <a:rPr lang="tr-TR" smtClean="0"/>
              <a:pPr/>
              <a:t>‹#›</a:t>
            </a:fld>
            <a:endParaRPr lang="tr-TR"/>
          </a:p>
        </p:txBody>
      </p:sp>
      <p:sp>
        <p:nvSpPr>
          <p:cNvPr id="11" name="10 İçerik Yer Tutucusu"/>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7F6C5359-B756-438A-8BCD-6B682035FF17}" type="datetimeFigureOut">
              <a:rPr lang="tr-TR" smtClean="0"/>
              <a:pPr/>
              <a:t>03.11.2015</a:t>
            </a:fld>
            <a:endParaRPr lang="tr-TR"/>
          </a:p>
        </p:txBody>
      </p:sp>
      <p:sp>
        <p:nvSpPr>
          <p:cNvPr id="6" name="5 Altbilgi Yer Tutucusu"/>
          <p:cNvSpPr>
            <a:spLocks noGrp="1"/>
          </p:cNvSpPr>
          <p:nvPr>
            <p:ph type="ftr" sz="quarter" idx="11"/>
          </p:nvPr>
        </p:nvSpPr>
        <p:spPr>
          <a:xfrm>
            <a:off x="914400" y="6172200"/>
            <a:ext cx="3886200" cy="457200"/>
          </a:xfrm>
        </p:spPr>
        <p:txBody>
          <a:bodyPr/>
          <a:lstStyle/>
          <a:p>
            <a:endParaRPr lang="tr-TR"/>
          </a:p>
        </p:txBody>
      </p:sp>
      <p:sp>
        <p:nvSpPr>
          <p:cNvPr id="7" name="6 Slayt Numarası Yer Tutucusu"/>
          <p:cNvSpPr>
            <a:spLocks noGrp="1"/>
          </p:cNvSpPr>
          <p:nvPr>
            <p:ph type="sldNum" sz="quarter" idx="12"/>
          </p:nvPr>
        </p:nvSpPr>
        <p:spPr>
          <a:xfrm>
            <a:off x="146304" y="6208776"/>
            <a:ext cx="457200" cy="457200"/>
          </a:xfrm>
        </p:spPr>
        <p:txBody>
          <a:bodyPr/>
          <a:lstStyle/>
          <a:p>
            <a:fld id="{D5A86B08-EE96-4545-9921-6FADC19A76B3}" type="slidenum">
              <a:rPr lang="tr-TR" smtClean="0"/>
              <a:pPr/>
              <a:t>‹#›</a:t>
            </a:fld>
            <a:endParaRPr lang="tr-TR"/>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Resim Yer Tutucusu"/>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7F6C5359-B756-438A-8BCD-6B682035FF17}" type="datetimeFigureOut">
              <a:rPr lang="tr-TR" smtClean="0"/>
              <a:pPr/>
              <a:t>03.11.2015</a:t>
            </a:fld>
            <a:endParaRPr lang="tr-TR"/>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D5A86B08-EE96-4545-9921-6FADC19A76B3}"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u.arizona.edu/~kforster%20/dmastr/dmastr.htm"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1571604" y="4429132"/>
            <a:ext cx="6400800" cy="1752600"/>
          </a:xfrm>
        </p:spPr>
        <p:txBody>
          <a:bodyPr/>
          <a:lstStyle/>
          <a:p>
            <a:r>
              <a:rPr lang="tr-TR" dirty="0" smtClean="0"/>
              <a:t>Yrd. Doç. Dr. Birkan GÜLDENOĞLU</a:t>
            </a:r>
          </a:p>
          <a:p>
            <a:r>
              <a:rPr lang="tr-TR" sz="2400" dirty="0" smtClean="0"/>
              <a:t>(</a:t>
            </a:r>
            <a:r>
              <a:rPr lang="tr-TR" sz="2400" dirty="0" err="1" smtClean="0"/>
              <a:t>birkanguldenoglu</a:t>
            </a:r>
            <a:r>
              <a:rPr lang="tr-TR" sz="2400" dirty="0" smtClean="0"/>
              <a:t>@</a:t>
            </a:r>
            <a:r>
              <a:rPr lang="tr-TR" sz="2400" dirty="0" err="1" smtClean="0"/>
              <a:t>yahoo</a:t>
            </a:r>
            <a:r>
              <a:rPr lang="tr-TR" sz="2400" dirty="0" smtClean="0"/>
              <a:t>.com)</a:t>
            </a:r>
            <a:endParaRPr lang="tr-TR" sz="2400" dirty="0"/>
          </a:p>
        </p:txBody>
      </p:sp>
      <p:sp>
        <p:nvSpPr>
          <p:cNvPr id="2" name="1 Başlık"/>
          <p:cNvSpPr>
            <a:spLocks noGrp="1"/>
          </p:cNvSpPr>
          <p:nvPr>
            <p:ph type="ctrTitle"/>
          </p:nvPr>
        </p:nvSpPr>
        <p:spPr>
          <a:xfrm>
            <a:off x="785786" y="1428736"/>
            <a:ext cx="7772400" cy="1470025"/>
          </a:xfrm>
        </p:spPr>
        <p:txBody>
          <a:bodyPr/>
          <a:lstStyle/>
          <a:p>
            <a:r>
              <a:rPr lang="tr-TR" dirty="0" smtClean="0"/>
              <a:t>Kelime Okuma/Çözümleme Becerilerinin Değerlendirilmesi</a:t>
            </a:r>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b) Dakikada Okunan Doğru Sözcük Sayısı</a:t>
            </a:r>
            <a:endParaRPr lang="tr-TR" dirty="0"/>
          </a:p>
        </p:txBody>
      </p:sp>
      <p:sp>
        <p:nvSpPr>
          <p:cNvPr id="3" name="2 İçerik Yer Tutucusu"/>
          <p:cNvSpPr>
            <a:spLocks noGrp="1"/>
          </p:cNvSpPr>
          <p:nvPr>
            <p:ph sz="quarter" idx="1"/>
          </p:nvPr>
        </p:nvSpPr>
        <p:spPr/>
        <p:txBody>
          <a:bodyPr>
            <a:normAutofit fontScale="92500" lnSpcReduction="10000"/>
          </a:bodyPr>
          <a:lstStyle/>
          <a:p>
            <a:r>
              <a:rPr lang="tr-TR" dirty="0" smtClean="0"/>
              <a:t>Okuyucuların kelime çözümleme sırasında kullandıkları stratejilerden çok performanslarına odaklı ölçümlerdir.</a:t>
            </a:r>
          </a:p>
          <a:p>
            <a:endParaRPr lang="tr-TR" dirty="0" smtClean="0"/>
          </a:p>
          <a:p>
            <a:r>
              <a:rPr lang="tr-TR" dirty="0" smtClean="0"/>
              <a:t>Okuyucu grupları oluşturmak için kullanılan pratik bir işlem olarak görülür.</a:t>
            </a:r>
          </a:p>
          <a:p>
            <a:endParaRPr lang="tr-TR" dirty="0" smtClean="0"/>
          </a:p>
          <a:p>
            <a:r>
              <a:rPr lang="tr-TR" dirty="0" smtClean="0"/>
              <a:t>Genellikle bir okuma metni okuyucuya sunularak bir dakikada doğru okuduğu sözcük sayısı hesaplanır.</a:t>
            </a:r>
          </a:p>
          <a:p>
            <a:endParaRPr lang="tr-TR" dirty="0" smtClean="0"/>
          </a:p>
          <a:p>
            <a:r>
              <a:rPr lang="tr-TR" dirty="0" smtClean="0"/>
              <a:t>Özellikle sesbilgisel bilgi ve becerilerin kelime okuma üzerindeki etkilerinin incelendiği çalışmalarda sıkça kullanılan bir ölçme biçimidir.</a:t>
            </a:r>
            <a:endParaRPr lang="tr-T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b) Metindeki Doğru Okunan  Sözcük Sayısı</a:t>
            </a:r>
            <a:endParaRPr lang="tr-TR" dirty="0"/>
          </a:p>
        </p:txBody>
      </p:sp>
      <p:sp>
        <p:nvSpPr>
          <p:cNvPr id="3" name="2 İçerik Yer Tutucusu"/>
          <p:cNvSpPr>
            <a:spLocks noGrp="1"/>
          </p:cNvSpPr>
          <p:nvPr>
            <p:ph sz="quarter" idx="1"/>
          </p:nvPr>
        </p:nvSpPr>
        <p:spPr/>
        <p:txBody>
          <a:bodyPr>
            <a:normAutofit fontScale="85000" lnSpcReduction="20000"/>
          </a:bodyPr>
          <a:lstStyle/>
          <a:p>
            <a:r>
              <a:rPr lang="tr-TR" dirty="0" smtClean="0"/>
              <a:t>Okuyucuların kelime çözümleme sırasında kullandıkları stratejilerden çok performanslarına odaklı ölçümlerdir.</a:t>
            </a:r>
          </a:p>
          <a:p>
            <a:endParaRPr lang="tr-TR" dirty="0" smtClean="0"/>
          </a:p>
          <a:p>
            <a:r>
              <a:rPr lang="tr-TR" dirty="0" smtClean="0"/>
              <a:t>Okuyucu grupları oluşturmak için kullanılan pratik bir işlem olarak görülür.</a:t>
            </a:r>
          </a:p>
          <a:p>
            <a:endParaRPr lang="tr-TR" dirty="0" smtClean="0"/>
          </a:p>
          <a:p>
            <a:r>
              <a:rPr lang="tr-TR" dirty="0" smtClean="0"/>
              <a:t>Genellikle bir okuma metni okuyucuya sunulur ve metni okuması istenir, okuyucu metni okurken  uygulamacıda  eş zamanlı olarak okuyucunun doğru veya yanlış okuduğu sözcükleri işaretler. Okuma işlemi bitince de uygulamacı okuyucunun metinde okuduğu doğru sözcük sayısını hesaplar.</a:t>
            </a:r>
          </a:p>
          <a:p>
            <a:endParaRPr lang="tr-TR" dirty="0" smtClean="0"/>
          </a:p>
          <a:p>
            <a:r>
              <a:rPr lang="tr-TR" dirty="0" smtClean="0"/>
              <a:t>Özellikle okuma hızı,akıcılık, sesbilgisel bilgi ve becerilerin kelime okuma üzerindeki etkilerinin incelendiği çalışmalarda sıkça kullanılan bir ölçme biçimidir.</a:t>
            </a:r>
            <a:endParaRPr lang="tr-T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t>d) Kelime Okuma Hata Analizi</a:t>
            </a:r>
            <a:endParaRPr lang="tr-TR" dirty="0"/>
          </a:p>
        </p:txBody>
      </p:sp>
      <p:sp>
        <p:nvSpPr>
          <p:cNvPr id="3" name="2 İçerik Yer Tutucusu"/>
          <p:cNvSpPr>
            <a:spLocks noGrp="1"/>
          </p:cNvSpPr>
          <p:nvPr>
            <p:ph sz="quarter" idx="1"/>
          </p:nvPr>
        </p:nvSpPr>
        <p:spPr/>
        <p:txBody>
          <a:bodyPr>
            <a:normAutofit fontScale="85000" lnSpcReduction="20000"/>
          </a:bodyPr>
          <a:lstStyle/>
          <a:p>
            <a:r>
              <a:rPr lang="tr-TR" dirty="0" smtClean="0"/>
              <a:t>Okuyucuların kelime okuma performanslarına odaklanan bir ölçme biçimidir.</a:t>
            </a:r>
          </a:p>
          <a:p>
            <a:pPr>
              <a:buNone/>
            </a:pPr>
            <a:endParaRPr lang="tr-TR" dirty="0" smtClean="0"/>
          </a:p>
          <a:p>
            <a:r>
              <a:rPr lang="tr-TR" dirty="0" smtClean="0"/>
              <a:t>Okuyucu grupları oluşturmak için kullanılan pratik bir işlem olarak görülür.</a:t>
            </a:r>
          </a:p>
          <a:p>
            <a:endParaRPr lang="tr-TR" dirty="0" smtClean="0"/>
          </a:p>
          <a:p>
            <a:r>
              <a:rPr lang="tr-TR" dirty="0" smtClean="0"/>
              <a:t>Genellikle bir okuma metni okuyucuya sunulur ve metni okuması istenir, okuyucu metni okurken  uygulamacıda  eş zamanlı olarak okuyucunun yaptığı tüm okuma hatalarını işaretler. Okuma işlemi bitince de uygulamacı okuyucunun okuma eylemi sırasındaki hata analizini çıkartır.</a:t>
            </a:r>
          </a:p>
          <a:p>
            <a:endParaRPr lang="tr-TR" dirty="0" smtClean="0"/>
          </a:p>
          <a:p>
            <a:r>
              <a:rPr lang="tr-TR" dirty="0" smtClean="0"/>
              <a:t>Analizlerde sıklıkla kullanılan hata türlerine örnekler; ses atma, ses ekleme, yerine sözcük koyma, alternatif sözcük ekleme, vurgu, noktalama işaretlerine uyma, vb.</a:t>
            </a:r>
          </a:p>
          <a:p>
            <a:pPr>
              <a:buNone/>
            </a:pPr>
            <a:endParaRPr lang="tr-TR" dirty="0" smtClean="0"/>
          </a:p>
          <a:p>
            <a:endParaRPr lang="tr-TR" dirty="0" smtClean="0"/>
          </a:p>
          <a:p>
            <a:endParaRPr lang="tr-T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fontAlgn="auto">
              <a:spcAft>
                <a:spcPts val="0"/>
              </a:spcAft>
              <a:defRPr/>
            </a:pPr>
            <a:r>
              <a:rPr lang="tr-TR" dirty="0" smtClean="0">
                <a:solidFill>
                  <a:schemeClr val="tx2">
                    <a:satMod val="130000"/>
                  </a:schemeClr>
                </a:solidFill>
              </a:rPr>
              <a:t>Kelime Okuma Becerilerinin Değerlendirilmesi</a:t>
            </a:r>
            <a:endParaRPr lang="tr-TR" dirty="0">
              <a:solidFill>
                <a:schemeClr val="tx2">
                  <a:satMod val="130000"/>
                </a:schemeClr>
              </a:solidFill>
            </a:endParaRPr>
          </a:p>
        </p:txBody>
      </p:sp>
      <p:sp>
        <p:nvSpPr>
          <p:cNvPr id="3" name="2 İçerik Yer Tutucusu"/>
          <p:cNvSpPr>
            <a:spLocks noGrp="1"/>
          </p:cNvSpPr>
          <p:nvPr>
            <p:ph sz="quarter" idx="1"/>
          </p:nvPr>
        </p:nvSpPr>
        <p:spPr/>
        <p:txBody>
          <a:bodyPr>
            <a:normAutofit/>
          </a:bodyPr>
          <a:lstStyle/>
          <a:p>
            <a:endParaRPr lang="tr-TR" dirty="0" smtClean="0"/>
          </a:p>
          <a:p>
            <a:r>
              <a:rPr lang="tr-TR" dirty="0" smtClean="0"/>
              <a:t>Sözcük Okuma Değerlendirme Aracı,(Baydık, 2002)</a:t>
            </a:r>
          </a:p>
          <a:p>
            <a:endParaRPr lang="tr-TR" dirty="0" smtClean="0"/>
          </a:p>
          <a:p>
            <a:r>
              <a:rPr lang="tr-TR" dirty="0" smtClean="0"/>
              <a:t> Okuma Hızı ve Okuduğunu Anlama Değerlendirme Aracı (Erdoğan,2009)</a:t>
            </a:r>
          </a:p>
          <a:p>
            <a:endParaRPr lang="tr-TR" dirty="0" smtClean="0"/>
          </a:p>
          <a:p>
            <a:r>
              <a:rPr lang="tr-TR" dirty="0" smtClean="0"/>
              <a:t>Okuma Testi (</a:t>
            </a:r>
            <a:r>
              <a:rPr lang="tr-TR" dirty="0" err="1" smtClean="0"/>
              <a:t>Günayerşenel</a:t>
            </a:r>
            <a:r>
              <a:rPr lang="tr-TR" dirty="0" smtClean="0"/>
              <a:t>, 1998)</a:t>
            </a:r>
          </a:p>
          <a:p>
            <a:endParaRPr lang="tr-TR"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57158" y="285728"/>
            <a:ext cx="8501122" cy="6357982"/>
          </a:xfrm>
        </p:spPr>
        <p:txBody>
          <a:bodyPr>
            <a:normAutofit fontScale="92500" lnSpcReduction="10000"/>
          </a:bodyPr>
          <a:lstStyle/>
          <a:p>
            <a:pPr algn="ctr"/>
            <a:r>
              <a:rPr lang="tr-TR" b="1" dirty="0" smtClean="0"/>
              <a:t>Okuma Testi (</a:t>
            </a:r>
            <a:r>
              <a:rPr lang="tr-TR" b="1" dirty="0" err="1" smtClean="0"/>
              <a:t>Günayerşenel</a:t>
            </a:r>
            <a:r>
              <a:rPr lang="tr-TR" b="1" dirty="0" smtClean="0"/>
              <a:t>, 1998)</a:t>
            </a:r>
          </a:p>
          <a:p>
            <a:endParaRPr lang="tr-TR" dirty="0" smtClean="0"/>
          </a:p>
          <a:p>
            <a:r>
              <a:rPr lang="tr-TR" dirty="0" smtClean="0"/>
              <a:t>Şenel (1998)‘e göre kişinin okuma düzeyine uygun okuma envanterlerinin ne olduğuna karar verilirken kullanılan bazı ölçütler vardır. Bunlar; bağımsız düzey, öğretimsel düzey ve başarısızlık düzeyidir. Kelime tanıma oranı bu üç düzeye göre şu şekilde sıralanmaktadır: </a:t>
            </a:r>
            <a:r>
              <a:rPr lang="tr-TR" b="1" dirty="0" smtClean="0"/>
              <a:t>Bağımsız düzeyde kelime tanıma oranı %99 ve üzeri, öğretimsel düzeyde %95 ve başarısızlık düzeyi ise %90 ve altındadır.</a:t>
            </a:r>
          </a:p>
          <a:p>
            <a:r>
              <a:rPr lang="tr-TR" dirty="0" smtClean="0"/>
              <a:t> </a:t>
            </a:r>
          </a:p>
          <a:p>
            <a:r>
              <a:rPr lang="tr-TR" dirty="0" smtClean="0"/>
              <a:t>Bunun yanında kişinin okuduğunu anlama becerisi düzeyini belirlemek içinde bazı ölçütler mevcuttur. Bunlar; bağımsız düzey, öğretimsel düzey ve başarısızlık düzeyidir. Okuduğunu anlama becerisinin düzeyini hesap ederken kişinin okuduğu parçanın sorularından aldığı puanların alınabilecek toplam puana oranına bakılır. </a:t>
            </a:r>
            <a:r>
              <a:rPr lang="tr-TR" b="1" dirty="0" smtClean="0"/>
              <a:t>Bağımsız düzeyde sorulara verdiği doğru cevap oranı %90 ve üzeri, öğretimsel düzeyde %89-70 arası ve başarısızlık düzeyi ise %69 ve altındadır.</a:t>
            </a:r>
          </a:p>
          <a:p>
            <a:endParaRPr lang="tr-T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a:spLocks noChangeArrowheads="1"/>
          </p:cNvSpPr>
          <p:nvPr/>
        </p:nvSpPr>
        <p:spPr bwMode="auto">
          <a:xfrm>
            <a:off x="285720" y="1214422"/>
            <a:ext cx="785813" cy="5262979"/>
          </a:xfrm>
          <a:prstGeom prst="rect">
            <a:avLst/>
          </a:prstGeom>
          <a:noFill/>
          <a:ln w="9525">
            <a:noFill/>
            <a:miter lim="800000"/>
            <a:headEnd/>
            <a:tailEnd/>
          </a:ln>
        </p:spPr>
        <p:txBody>
          <a:bodyPr>
            <a:spAutoFit/>
          </a:bodyPr>
          <a:lstStyle/>
          <a:p>
            <a:pPr algn="ctr"/>
            <a:r>
              <a:rPr lang="tr-TR" sz="2800" dirty="0" smtClean="0">
                <a:latin typeface="Gill Sans MT" pitchFamily="34" charset="0"/>
              </a:rPr>
              <a:t>K</a:t>
            </a:r>
          </a:p>
          <a:p>
            <a:pPr algn="ctr"/>
            <a:r>
              <a:rPr lang="tr-TR" sz="2800" dirty="0" smtClean="0">
                <a:latin typeface="Gill Sans MT" pitchFamily="34" charset="0"/>
              </a:rPr>
              <a:t>E</a:t>
            </a:r>
          </a:p>
          <a:p>
            <a:pPr algn="ctr"/>
            <a:r>
              <a:rPr lang="tr-TR" sz="2800" dirty="0" smtClean="0">
                <a:latin typeface="Gill Sans MT" pitchFamily="34" charset="0"/>
              </a:rPr>
              <a:t>L</a:t>
            </a:r>
          </a:p>
          <a:p>
            <a:pPr algn="ctr"/>
            <a:r>
              <a:rPr lang="tr-TR" sz="2800" dirty="0" smtClean="0">
                <a:latin typeface="Gill Sans MT" pitchFamily="34" charset="0"/>
              </a:rPr>
              <a:t>İ</a:t>
            </a:r>
          </a:p>
          <a:p>
            <a:pPr algn="ctr"/>
            <a:r>
              <a:rPr lang="tr-TR" sz="2800" dirty="0" smtClean="0">
                <a:latin typeface="Gill Sans MT" pitchFamily="34" charset="0"/>
              </a:rPr>
              <a:t>M</a:t>
            </a:r>
          </a:p>
          <a:p>
            <a:pPr algn="ctr"/>
            <a:r>
              <a:rPr lang="tr-TR" sz="2800" dirty="0" smtClean="0">
                <a:latin typeface="Gill Sans MT" pitchFamily="34" charset="0"/>
              </a:rPr>
              <a:t>E</a:t>
            </a:r>
          </a:p>
          <a:p>
            <a:pPr algn="ctr"/>
            <a:endParaRPr lang="tr-TR" sz="2800" dirty="0" smtClean="0">
              <a:latin typeface="Gill Sans MT" pitchFamily="34" charset="0"/>
            </a:endParaRPr>
          </a:p>
          <a:p>
            <a:pPr algn="ctr"/>
            <a:r>
              <a:rPr lang="tr-TR" sz="2800" dirty="0">
                <a:latin typeface="Gill Sans MT" pitchFamily="34" charset="0"/>
              </a:rPr>
              <a:t>O</a:t>
            </a:r>
          </a:p>
          <a:p>
            <a:pPr algn="ctr"/>
            <a:r>
              <a:rPr lang="tr-TR" sz="2800" dirty="0">
                <a:latin typeface="Gill Sans MT" pitchFamily="34" charset="0"/>
              </a:rPr>
              <a:t>K</a:t>
            </a:r>
          </a:p>
          <a:p>
            <a:pPr algn="ctr"/>
            <a:r>
              <a:rPr lang="tr-TR" sz="2800" dirty="0">
                <a:latin typeface="Gill Sans MT" pitchFamily="34" charset="0"/>
              </a:rPr>
              <a:t>U</a:t>
            </a:r>
          </a:p>
          <a:p>
            <a:pPr algn="ctr"/>
            <a:r>
              <a:rPr lang="tr-TR" sz="2800" dirty="0">
                <a:latin typeface="Gill Sans MT" pitchFamily="34" charset="0"/>
              </a:rPr>
              <a:t>M</a:t>
            </a:r>
          </a:p>
          <a:p>
            <a:pPr algn="ctr"/>
            <a:r>
              <a:rPr lang="tr-TR" sz="2800" dirty="0">
                <a:latin typeface="Gill Sans MT" pitchFamily="34" charset="0"/>
              </a:rPr>
              <a:t>A</a:t>
            </a:r>
          </a:p>
        </p:txBody>
      </p:sp>
      <p:cxnSp>
        <p:nvCxnSpPr>
          <p:cNvPr id="6" name="5 Düz Ok Bağlayıcısı"/>
          <p:cNvCxnSpPr/>
          <p:nvPr/>
        </p:nvCxnSpPr>
        <p:spPr>
          <a:xfrm flipV="1">
            <a:off x="1000100" y="1643050"/>
            <a:ext cx="2428875" cy="1285875"/>
          </a:xfrm>
          <a:prstGeom prst="straightConnector1">
            <a:avLst/>
          </a:prstGeom>
          <a:ln w="63500">
            <a:tailEnd type="arrow"/>
          </a:ln>
        </p:spPr>
        <p:style>
          <a:lnRef idx="1">
            <a:schemeClr val="accent1"/>
          </a:lnRef>
          <a:fillRef idx="0">
            <a:schemeClr val="accent1"/>
          </a:fillRef>
          <a:effectRef idx="0">
            <a:schemeClr val="accent1"/>
          </a:effectRef>
          <a:fontRef idx="minor">
            <a:schemeClr val="tx1"/>
          </a:fontRef>
        </p:style>
      </p:cxnSp>
      <p:cxnSp>
        <p:nvCxnSpPr>
          <p:cNvPr id="7" name="6 Düz Ok Bağlayıcısı"/>
          <p:cNvCxnSpPr/>
          <p:nvPr/>
        </p:nvCxnSpPr>
        <p:spPr>
          <a:xfrm flipV="1">
            <a:off x="1071538" y="2786058"/>
            <a:ext cx="2928937" cy="1000125"/>
          </a:xfrm>
          <a:prstGeom prst="straightConnector1">
            <a:avLst/>
          </a:prstGeom>
          <a:ln w="63500">
            <a:tailEnd type="arrow"/>
          </a:ln>
        </p:spPr>
        <p:style>
          <a:lnRef idx="1">
            <a:schemeClr val="accent1"/>
          </a:lnRef>
          <a:fillRef idx="0">
            <a:schemeClr val="accent1"/>
          </a:fillRef>
          <a:effectRef idx="0">
            <a:schemeClr val="accent1"/>
          </a:effectRef>
          <a:fontRef idx="minor">
            <a:schemeClr val="tx1"/>
          </a:fontRef>
        </p:style>
      </p:cxnSp>
      <p:cxnSp>
        <p:nvCxnSpPr>
          <p:cNvPr id="9" name="8 Düz Ok Bağlayıcısı"/>
          <p:cNvCxnSpPr/>
          <p:nvPr/>
        </p:nvCxnSpPr>
        <p:spPr>
          <a:xfrm flipV="1">
            <a:off x="1142976" y="3929066"/>
            <a:ext cx="2928937" cy="500062"/>
          </a:xfrm>
          <a:prstGeom prst="straightConnector1">
            <a:avLst/>
          </a:prstGeom>
          <a:ln w="63500">
            <a:tailEnd type="arrow"/>
          </a:ln>
        </p:spPr>
        <p:style>
          <a:lnRef idx="1">
            <a:schemeClr val="accent1"/>
          </a:lnRef>
          <a:fillRef idx="0">
            <a:schemeClr val="accent1"/>
          </a:fillRef>
          <a:effectRef idx="0">
            <a:schemeClr val="accent1"/>
          </a:effectRef>
          <a:fontRef idx="minor">
            <a:schemeClr val="tx1"/>
          </a:fontRef>
        </p:style>
      </p:cxnSp>
      <p:cxnSp>
        <p:nvCxnSpPr>
          <p:cNvPr id="11" name="10 Düz Ok Bağlayıcısı"/>
          <p:cNvCxnSpPr/>
          <p:nvPr/>
        </p:nvCxnSpPr>
        <p:spPr>
          <a:xfrm>
            <a:off x="1142976" y="5000636"/>
            <a:ext cx="3000375" cy="285750"/>
          </a:xfrm>
          <a:prstGeom prst="straightConnector1">
            <a:avLst/>
          </a:prstGeom>
          <a:ln w="63500">
            <a:tailEnd type="arrow"/>
          </a:ln>
        </p:spPr>
        <p:style>
          <a:lnRef idx="1">
            <a:schemeClr val="accent1"/>
          </a:lnRef>
          <a:fillRef idx="0">
            <a:schemeClr val="accent1"/>
          </a:fillRef>
          <a:effectRef idx="0">
            <a:schemeClr val="accent1"/>
          </a:effectRef>
          <a:fontRef idx="minor">
            <a:schemeClr val="tx1"/>
          </a:fontRef>
        </p:style>
      </p:cxnSp>
      <p:sp>
        <p:nvSpPr>
          <p:cNvPr id="16" name="15 Metin kutusu"/>
          <p:cNvSpPr txBox="1">
            <a:spLocks noChangeArrowheads="1"/>
          </p:cNvSpPr>
          <p:nvPr/>
        </p:nvSpPr>
        <p:spPr bwMode="auto">
          <a:xfrm>
            <a:off x="3571868" y="1285860"/>
            <a:ext cx="3286148" cy="646331"/>
          </a:xfrm>
          <a:prstGeom prst="rect">
            <a:avLst/>
          </a:prstGeom>
          <a:noFill/>
          <a:ln w="9525">
            <a:noFill/>
            <a:miter lim="800000"/>
            <a:headEnd/>
            <a:tailEnd/>
          </a:ln>
        </p:spPr>
        <p:txBody>
          <a:bodyPr wrap="square">
            <a:spAutoFit/>
          </a:bodyPr>
          <a:lstStyle/>
          <a:p>
            <a:r>
              <a:rPr lang="tr-TR" dirty="0">
                <a:latin typeface="+mj-lt"/>
              </a:rPr>
              <a:t>a) </a:t>
            </a:r>
            <a:r>
              <a:rPr lang="tr-TR" b="1" dirty="0" smtClean="0">
                <a:latin typeface="+mj-lt"/>
              </a:rPr>
              <a:t>Anlamlı – Anlamsız Kelime Okuma Performansları</a:t>
            </a:r>
          </a:p>
        </p:txBody>
      </p:sp>
      <p:sp>
        <p:nvSpPr>
          <p:cNvPr id="17" name="16 Metin kutusu"/>
          <p:cNvSpPr txBox="1">
            <a:spLocks noChangeArrowheads="1"/>
          </p:cNvSpPr>
          <p:nvPr/>
        </p:nvSpPr>
        <p:spPr bwMode="auto">
          <a:xfrm>
            <a:off x="4071935" y="2428868"/>
            <a:ext cx="2428892" cy="646112"/>
          </a:xfrm>
          <a:prstGeom prst="rect">
            <a:avLst/>
          </a:prstGeom>
          <a:noFill/>
          <a:ln w="9525">
            <a:noFill/>
            <a:miter lim="800000"/>
            <a:headEnd/>
            <a:tailEnd/>
          </a:ln>
        </p:spPr>
        <p:txBody>
          <a:bodyPr wrap="square">
            <a:spAutoFit/>
          </a:bodyPr>
          <a:lstStyle/>
          <a:p>
            <a:r>
              <a:rPr lang="tr-TR" b="1" dirty="0" smtClean="0"/>
              <a:t>b) Dakikada Okunan Doğru Sözcük Sayısı</a:t>
            </a:r>
            <a:endParaRPr lang="tr-TR" b="1" dirty="0"/>
          </a:p>
        </p:txBody>
      </p:sp>
      <p:sp>
        <p:nvSpPr>
          <p:cNvPr id="21" name="20 Metin kutusu"/>
          <p:cNvSpPr txBox="1">
            <a:spLocks noChangeArrowheads="1"/>
          </p:cNvSpPr>
          <p:nvPr/>
        </p:nvSpPr>
        <p:spPr bwMode="auto">
          <a:xfrm>
            <a:off x="4286248" y="5072074"/>
            <a:ext cx="3000375" cy="646331"/>
          </a:xfrm>
          <a:prstGeom prst="rect">
            <a:avLst/>
          </a:prstGeom>
          <a:noFill/>
          <a:ln w="9525">
            <a:noFill/>
            <a:miter lim="800000"/>
            <a:headEnd/>
            <a:tailEnd/>
          </a:ln>
        </p:spPr>
        <p:txBody>
          <a:bodyPr>
            <a:spAutoFit/>
          </a:bodyPr>
          <a:lstStyle/>
          <a:p>
            <a:r>
              <a:rPr lang="tr-TR" b="1" dirty="0" smtClean="0">
                <a:latin typeface="+mj-lt"/>
              </a:rPr>
              <a:t>d) Kelime Okuma </a:t>
            </a:r>
          </a:p>
          <a:p>
            <a:r>
              <a:rPr lang="tr-TR" b="1" dirty="0" smtClean="0">
                <a:latin typeface="+mj-lt"/>
              </a:rPr>
              <a:t>Hata Analizi</a:t>
            </a:r>
            <a:endParaRPr lang="tr-TR" b="1" dirty="0">
              <a:latin typeface="+mj-lt"/>
            </a:endParaRPr>
          </a:p>
        </p:txBody>
      </p:sp>
      <p:sp>
        <p:nvSpPr>
          <p:cNvPr id="23" name="22 Metin kutusu"/>
          <p:cNvSpPr txBox="1">
            <a:spLocks noChangeArrowheads="1"/>
          </p:cNvSpPr>
          <p:nvPr/>
        </p:nvSpPr>
        <p:spPr bwMode="auto">
          <a:xfrm>
            <a:off x="2500298" y="428604"/>
            <a:ext cx="4786312" cy="646113"/>
          </a:xfrm>
          <a:prstGeom prst="rect">
            <a:avLst/>
          </a:prstGeom>
          <a:noFill/>
          <a:ln w="9525">
            <a:noFill/>
            <a:miter lim="800000"/>
            <a:headEnd/>
            <a:tailEnd/>
          </a:ln>
        </p:spPr>
        <p:txBody>
          <a:bodyPr>
            <a:spAutoFit/>
          </a:bodyPr>
          <a:lstStyle/>
          <a:p>
            <a:pPr algn="ctr"/>
            <a:r>
              <a:rPr lang="tr-TR" b="1" dirty="0" smtClean="0">
                <a:latin typeface="Footlight MT Light" pitchFamily="18" charset="0"/>
              </a:rPr>
              <a:t>Değerlendirme Biçimleri</a:t>
            </a:r>
            <a:endParaRPr lang="tr-TR" b="1" dirty="0">
              <a:latin typeface="Footlight MT Light" pitchFamily="18" charset="0"/>
            </a:endParaRPr>
          </a:p>
          <a:p>
            <a:endParaRPr lang="tr-TR" dirty="0">
              <a:latin typeface="Gill Sans MT" pitchFamily="34" charset="0"/>
            </a:endParaRPr>
          </a:p>
        </p:txBody>
      </p:sp>
      <p:sp>
        <p:nvSpPr>
          <p:cNvPr id="12" name="11 Dikdörtgen"/>
          <p:cNvSpPr/>
          <p:nvPr/>
        </p:nvSpPr>
        <p:spPr>
          <a:xfrm>
            <a:off x="4143372" y="3643314"/>
            <a:ext cx="2216569" cy="646331"/>
          </a:xfrm>
          <a:prstGeom prst="rect">
            <a:avLst/>
          </a:prstGeom>
        </p:spPr>
        <p:txBody>
          <a:bodyPr wrap="none">
            <a:spAutoFit/>
          </a:bodyPr>
          <a:lstStyle/>
          <a:p>
            <a:r>
              <a:rPr lang="tr-TR" b="1" dirty="0" smtClean="0"/>
              <a:t>c) Metindeki Doğru </a:t>
            </a:r>
          </a:p>
          <a:p>
            <a:r>
              <a:rPr lang="tr-TR" b="1" dirty="0" smtClean="0"/>
              <a:t>Okunan Sözcük Sayısı</a:t>
            </a:r>
            <a:endParaRPr lang="tr-TR" b="1" dirty="0">
              <a:latin typeface="Gill Sans MT" pitchFamily="34" charset="0"/>
            </a:endParaRPr>
          </a:p>
        </p:txBody>
      </p:sp>
      <p:sp>
        <p:nvSpPr>
          <p:cNvPr id="13" name="12 Sağ Ayraç"/>
          <p:cNvSpPr/>
          <p:nvPr/>
        </p:nvSpPr>
        <p:spPr>
          <a:xfrm>
            <a:off x="6286512" y="2500306"/>
            <a:ext cx="714380" cy="3357586"/>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14" name="13 Sağ Ayraç"/>
          <p:cNvSpPr/>
          <p:nvPr/>
        </p:nvSpPr>
        <p:spPr>
          <a:xfrm>
            <a:off x="6429388" y="1285860"/>
            <a:ext cx="285752" cy="71438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15" name="14 Metin kutusu"/>
          <p:cNvSpPr txBox="1"/>
          <p:nvPr/>
        </p:nvSpPr>
        <p:spPr>
          <a:xfrm>
            <a:off x="7215206" y="3500438"/>
            <a:ext cx="1643074" cy="646331"/>
          </a:xfrm>
          <a:prstGeom prst="rect">
            <a:avLst/>
          </a:prstGeom>
          <a:noFill/>
        </p:spPr>
        <p:txBody>
          <a:bodyPr wrap="square" rtlCol="0">
            <a:spAutoFit/>
          </a:bodyPr>
          <a:lstStyle/>
          <a:p>
            <a:r>
              <a:rPr lang="tr-TR" dirty="0" smtClean="0"/>
              <a:t>Performans Odaklı İşlemler</a:t>
            </a:r>
            <a:endParaRPr lang="tr-TR" dirty="0"/>
          </a:p>
        </p:txBody>
      </p:sp>
      <p:sp>
        <p:nvSpPr>
          <p:cNvPr id="19" name="18 Metin kutusu"/>
          <p:cNvSpPr txBox="1"/>
          <p:nvPr/>
        </p:nvSpPr>
        <p:spPr>
          <a:xfrm>
            <a:off x="6858016" y="500042"/>
            <a:ext cx="2143140" cy="923330"/>
          </a:xfrm>
          <a:prstGeom prst="rect">
            <a:avLst/>
          </a:prstGeom>
          <a:noFill/>
        </p:spPr>
        <p:txBody>
          <a:bodyPr wrap="square" rtlCol="0">
            <a:spAutoFit/>
          </a:bodyPr>
          <a:lstStyle/>
          <a:p>
            <a:r>
              <a:rPr lang="tr-TR" dirty="0" smtClean="0"/>
              <a:t>Performans ve </a:t>
            </a:r>
            <a:r>
              <a:rPr lang="tr-TR" dirty="0"/>
              <a:t>K</a:t>
            </a:r>
            <a:r>
              <a:rPr lang="tr-TR" dirty="0" smtClean="0"/>
              <a:t>ullanılan Stratejilere Odaklanan İşlemler</a:t>
            </a:r>
            <a:endParaRPr lang="tr-TR" dirty="0"/>
          </a:p>
        </p:txBody>
      </p:sp>
      <p:sp>
        <p:nvSpPr>
          <p:cNvPr id="18" name="17 Metin kutusu"/>
          <p:cNvSpPr txBox="1"/>
          <p:nvPr/>
        </p:nvSpPr>
        <p:spPr>
          <a:xfrm>
            <a:off x="7000892" y="4429132"/>
            <a:ext cx="1928826" cy="646331"/>
          </a:xfrm>
          <a:prstGeom prst="rect">
            <a:avLst/>
          </a:prstGeom>
          <a:solidFill>
            <a:schemeClr val="accent1"/>
          </a:solidFill>
        </p:spPr>
        <p:txBody>
          <a:bodyPr wrap="square" rtlCol="0">
            <a:spAutoFit/>
          </a:bodyPr>
          <a:lstStyle/>
          <a:p>
            <a:r>
              <a:rPr lang="tr-TR" dirty="0" smtClean="0"/>
              <a:t>Sözel Performansa Odaklı işlemler</a:t>
            </a:r>
            <a:endParaRPr lang="tr-TR" dirty="0"/>
          </a:p>
        </p:txBody>
      </p:sp>
      <p:sp>
        <p:nvSpPr>
          <p:cNvPr id="20" name="19 Metin kutusu"/>
          <p:cNvSpPr txBox="1"/>
          <p:nvPr/>
        </p:nvSpPr>
        <p:spPr>
          <a:xfrm>
            <a:off x="6929454" y="1428736"/>
            <a:ext cx="1785950" cy="646331"/>
          </a:xfrm>
          <a:prstGeom prst="rect">
            <a:avLst/>
          </a:prstGeom>
          <a:solidFill>
            <a:schemeClr val="accent1"/>
          </a:solidFill>
        </p:spPr>
        <p:txBody>
          <a:bodyPr wrap="square" rtlCol="0">
            <a:spAutoFit/>
          </a:bodyPr>
          <a:lstStyle/>
          <a:p>
            <a:r>
              <a:rPr lang="tr-TR" dirty="0" smtClean="0"/>
              <a:t>Sözel + Bilgisayar </a:t>
            </a:r>
          </a:p>
          <a:p>
            <a:r>
              <a:rPr lang="tr-TR" dirty="0" smtClean="0"/>
              <a:t>odaklı işlemler</a:t>
            </a:r>
            <a:endParaRPr lang="tr-TR"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16"/>
                                        </p:tgtEl>
                                        <p:attrNameLst>
                                          <p:attrName>style.visibility</p:attrName>
                                        </p:attrNameLst>
                                      </p:cBhvr>
                                      <p:to>
                                        <p:strVal val="visible"/>
                                      </p:to>
                                    </p:set>
                                    <p:anim calcmode="lin" valueType="num">
                                      <p:cBhvr additive="base">
                                        <p:cTn id="17" dur="500" fill="hold"/>
                                        <p:tgtEl>
                                          <p:spTgt spid="16"/>
                                        </p:tgtEl>
                                        <p:attrNameLst>
                                          <p:attrName>ppt_x</p:attrName>
                                        </p:attrNameLst>
                                      </p:cBhvr>
                                      <p:tavLst>
                                        <p:tav tm="0">
                                          <p:val>
                                            <p:strVal val="#ppt_x"/>
                                          </p:val>
                                        </p:tav>
                                        <p:tav tm="100000">
                                          <p:val>
                                            <p:strVal val="#ppt_x"/>
                                          </p:val>
                                        </p:tav>
                                      </p:tavLst>
                                    </p:anim>
                                    <p:anim calcmode="lin" valueType="num">
                                      <p:cBhvr additive="base">
                                        <p:cTn id="18" dur="500" fill="hold"/>
                                        <p:tgtEl>
                                          <p:spTgt spid="16"/>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additive="base">
                                        <p:cTn id="21" dur="500" fill="hold"/>
                                        <p:tgtEl>
                                          <p:spTgt spid="7"/>
                                        </p:tgtEl>
                                        <p:attrNameLst>
                                          <p:attrName>ppt_x</p:attrName>
                                        </p:attrNameLst>
                                      </p:cBhvr>
                                      <p:tavLst>
                                        <p:tav tm="0">
                                          <p:val>
                                            <p:strVal val="#ppt_x"/>
                                          </p:val>
                                        </p:tav>
                                        <p:tav tm="100000">
                                          <p:val>
                                            <p:strVal val="#ppt_x"/>
                                          </p:val>
                                        </p:tav>
                                      </p:tavLst>
                                    </p:anim>
                                    <p:anim calcmode="lin" valueType="num">
                                      <p:cBhvr additive="base">
                                        <p:cTn id="22" dur="500" fill="hold"/>
                                        <p:tgtEl>
                                          <p:spTgt spid="7"/>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17"/>
                                        </p:tgtEl>
                                        <p:attrNameLst>
                                          <p:attrName>style.visibility</p:attrName>
                                        </p:attrNameLst>
                                      </p:cBhvr>
                                      <p:to>
                                        <p:strVal val="visible"/>
                                      </p:to>
                                    </p:set>
                                    <p:anim calcmode="lin" valueType="num">
                                      <p:cBhvr additive="base">
                                        <p:cTn id="25" dur="500" fill="hold"/>
                                        <p:tgtEl>
                                          <p:spTgt spid="17"/>
                                        </p:tgtEl>
                                        <p:attrNameLst>
                                          <p:attrName>ppt_x</p:attrName>
                                        </p:attrNameLst>
                                      </p:cBhvr>
                                      <p:tavLst>
                                        <p:tav tm="0">
                                          <p:val>
                                            <p:strVal val="#ppt_x"/>
                                          </p:val>
                                        </p:tav>
                                        <p:tav tm="100000">
                                          <p:val>
                                            <p:strVal val="#ppt_x"/>
                                          </p:val>
                                        </p:tav>
                                      </p:tavLst>
                                    </p:anim>
                                    <p:anim calcmode="lin" valueType="num">
                                      <p:cBhvr additive="base">
                                        <p:cTn id="26" dur="500" fill="hold"/>
                                        <p:tgtEl>
                                          <p:spTgt spid="17"/>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9"/>
                                        </p:tgtEl>
                                        <p:attrNameLst>
                                          <p:attrName>style.visibility</p:attrName>
                                        </p:attrNameLst>
                                      </p:cBhvr>
                                      <p:to>
                                        <p:strVal val="visible"/>
                                      </p:to>
                                    </p:set>
                                    <p:anim calcmode="lin" valueType="num">
                                      <p:cBhvr additive="base">
                                        <p:cTn id="29" dur="500" fill="hold"/>
                                        <p:tgtEl>
                                          <p:spTgt spid="9"/>
                                        </p:tgtEl>
                                        <p:attrNameLst>
                                          <p:attrName>ppt_x</p:attrName>
                                        </p:attrNameLst>
                                      </p:cBhvr>
                                      <p:tavLst>
                                        <p:tav tm="0">
                                          <p:val>
                                            <p:strVal val="#ppt_x"/>
                                          </p:val>
                                        </p:tav>
                                        <p:tav tm="100000">
                                          <p:val>
                                            <p:strVal val="#ppt_x"/>
                                          </p:val>
                                        </p:tav>
                                      </p:tavLst>
                                    </p:anim>
                                    <p:anim calcmode="lin" valueType="num">
                                      <p:cBhvr additive="base">
                                        <p:cTn id="30" dur="500" fill="hold"/>
                                        <p:tgtEl>
                                          <p:spTgt spid="9"/>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11"/>
                                        </p:tgtEl>
                                        <p:attrNameLst>
                                          <p:attrName>style.visibility</p:attrName>
                                        </p:attrNameLst>
                                      </p:cBhvr>
                                      <p:to>
                                        <p:strVal val="visible"/>
                                      </p:to>
                                    </p:set>
                                    <p:anim calcmode="lin" valueType="num">
                                      <p:cBhvr additive="base">
                                        <p:cTn id="33" dur="500" fill="hold"/>
                                        <p:tgtEl>
                                          <p:spTgt spid="11"/>
                                        </p:tgtEl>
                                        <p:attrNameLst>
                                          <p:attrName>ppt_x</p:attrName>
                                        </p:attrNameLst>
                                      </p:cBhvr>
                                      <p:tavLst>
                                        <p:tav tm="0">
                                          <p:val>
                                            <p:strVal val="#ppt_x"/>
                                          </p:val>
                                        </p:tav>
                                        <p:tav tm="100000">
                                          <p:val>
                                            <p:strVal val="#ppt_x"/>
                                          </p:val>
                                        </p:tav>
                                      </p:tavLst>
                                    </p:anim>
                                    <p:anim calcmode="lin" valueType="num">
                                      <p:cBhvr additive="base">
                                        <p:cTn id="34" dur="500" fill="hold"/>
                                        <p:tgtEl>
                                          <p:spTgt spid="11"/>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21"/>
                                        </p:tgtEl>
                                        <p:attrNameLst>
                                          <p:attrName>style.visibility</p:attrName>
                                        </p:attrNameLst>
                                      </p:cBhvr>
                                      <p:to>
                                        <p:strVal val="visible"/>
                                      </p:to>
                                    </p:set>
                                    <p:anim calcmode="lin" valueType="num">
                                      <p:cBhvr additive="base">
                                        <p:cTn id="37" dur="500" fill="hold"/>
                                        <p:tgtEl>
                                          <p:spTgt spid="21"/>
                                        </p:tgtEl>
                                        <p:attrNameLst>
                                          <p:attrName>ppt_x</p:attrName>
                                        </p:attrNameLst>
                                      </p:cBhvr>
                                      <p:tavLst>
                                        <p:tav tm="0">
                                          <p:val>
                                            <p:strVal val="#ppt_x"/>
                                          </p:val>
                                        </p:tav>
                                        <p:tav tm="100000">
                                          <p:val>
                                            <p:strVal val="#ppt_x"/>
                                          </p:val>
                                        </p:tav>
                                      </p:tavLst>
                                    </p:anim>
                                    <p:anim calcmode="lin" valueType="num">
                                      <p:cBhvr additive="base">
                                        <p:cTn id="38" dur="500" fill="hold"/>
                                        <p:tgtEl>
                                          <p:spTgt spid="21"/>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23"/>
                                        </p:tgtEl>
                                        <p:attrNameLst>
                                          <p:attrName>style.visibility</p:attrName>
                                        </p:attrNameLst>
                                      </p:cBhvr>
                                      <p:to>
                                        <p:strVal val="visible"/>
                                      </p:to>
                                    </p:set>
                                    <p:anim calcmode="lin" valueType="num">
                                      <p:cBhvr additive="base">
                                        <p:cTn id="41" dur="500" fill="hold"/>
                                        <p:tgtEl>
                                          <p:spTgt spid="23"/>
                                        </p:tgtEl>
                                        <p:attrNameLst>
                                          <p:attrName>ppt_x</p:attrName>
                                        </p:attrNameLst>
                                      </p:cBhvr>
                                      <p:tavLst>
                                        <p:tav tm="0">
                                          <p:val>
                                            <p:strVal val="#ppt_x"/>
                                          </p:val>
                                        </p:tav>
                                        <p:tav tm="100000">
                                          <p:val>
                                            <p:strVal val="#ppt_x"/>
                                          </p:val>
                                        </p:tav>
                                      </p:tavLst>
                                    </p:anim>
                                    <p:anim calcmode="lin" valueType="num">
                                      <p:cBhvr additive="base">
                                        <p:cTn id="42"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14"/>
                                        </p:tgtEl>
                                        <p:attrNameLst>
                                          <p:attrName>style.visibility</p:attrName>
                                        </p:attrNameLst>
                                      </p:cBhvr>
                                      <p:to>
                                        <p:strVal val="visible"/>
                                      </p:to>
                                    </p:set>
                                    <p:anim calcmode="lin" valueType="num">
                                      <p:cBhvr additive="base">
                                        <p:cTn id="47" dur="500" fill="hold"/>
                                        <p:tgtEl>
                                          <p:spTgt spid="14"/>
                                        </p:tgtEl>
                                        <p:attrNameLst>
                                          <p:attrName>ppt_x</p:attrName>
                                        </p:attrNameLst>
                                      </p:cBhvr>
                                      <p:tavLst>
                                        <p:tav tm="0">
                                          <p:val>
                                            <p:strVal val="#ppt_x"/>
                                          </p:val>
                                        </p:tav>
                                        <p:tav tm="100000">
                                          <p:val>
                                            <p:strVal val="#ppt_x"/>
                                          </p:val>
                                        </p:tav>
                                      </p:tavLst>
                                    </p:anim>
                                    <p:anim calcmode="lin" valueType="num">
                                      <p:cBhvr additive="base">
                                        <p:cTn id="48" dur="500" fill="hold"/>
                                        <p:tgtEl>
                                          <p:spTgt spid="14"/>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19"/>
                                        </p:tgtEl>
                                        <p:attrNameLst>
                                          <p:attrName>style.visibility</p:attrName>
                                        </p:attrNameLst>
                                      </p:cBhvr>
                                      <p:to>
                                        <p:strVal val="visible"/>
                                      </p:to>
                                    </p:set>
                                    <p:anim calcmode="lin" valueType="num">
                                      <p:cBhvr additive="base">
                                        <p:cTn id="51" dur="500" fill="hold"/>
                                        <p:tgtEl>
                                          <p:spTgt spid="19"/>
                                        </p:tgtEl>
                                        <p:attrNameLst>
                                          <p:attrName>ppt_x</p:attrName>
                                        </p:attrNameLst>
                                      </p:cBhvr>
                                      <p:tavLst>
                                        <p:tav tm="0">
                                          <p:val>
                                            <p:strVal val="#ppt_x"/>
                                          </p:val>
                                        </p:tav>
                                        <p:tav tm="100000">
                                          <p:val>
                                            <p:strVal val="#ppt_x"/>
                                          </p:val>
                                        </p:tav>
                                      </p:tavLst>
                                    </p:anim>
                                    <p:anim calcmode="lin" valueType="num">
                                      <p:cBhvr additive="base">
                                        <p:cTn id="52" dur="500" fill="hold"/>
                                        <p:tgtEl>
                                          <p:spTgt spid="19"/>
                                        </p:tgtEl>
                                        <p:attrNameLst>
                                          <p:attrName>ppt_y</p:attrName>
                                        </p:attrNameLst>
                                      </p:cBhvr>
                                      <p:tavLst>
                                        <p:tav tm="0">
                                          <p:val>
                                            <p:strVal val="1+#ppt_h/2"/>
                                          </p:val>
                                        </p:tav>
                                        <p:tav tm="100000">
                                          <p:val>
                                            <p:strVal val="#ppt_y"/>
                                          </p:val>
                                        </p:tav>
                                      </p:tavLst>
                                    </p:anim>
                                  </p:childTnLst>
                                </p:cTn>
                              </p:par>
                              <p:par>
                                <p:cTn id="53" presetID="2" presetClass="entr" presetSubtype="4" fill="hold" grpId="0" nodeType="withEffect">
                                  <p:stCondLst>
                                    <p:cond delay="0"/>
                                  </p:stCondLst>
                                  <p:childTnLst>
                                    <p:set>
                                      <p:cBhvr>
                                        <p:cTn id="54" dur="1" fill="hold">
                                          <p:stCondLst>
                                            <p:cond delay="0"/>
                                          </p:stCondLst>
                                        </p:cTn>
                                        <p:tgtEl>
                                          <p:spTgt spid="13"/>
                                        </p:tgtEl>
                                        <p:attrNameLst>
                                          <p:attrName>style.visibility</p:attrName>
                                        </p:attrNameLst>
                                      </p:cBhvr>
                                      <p:to>
                                        <p:strVal val="visible"/>
                                      </p:to>
                                    </p:set>
                                    <p:anim calcmode="lin" valueType="num">
                                      <p:cBhvr additive="base">
                                        <p:cTn id="55" dur="500" fill="hold"/>
                                        <p:tgtEl>
                                          <p:spTgt spid="13"/>
                                        </p:tgtEl>
                                        <p:attrNameLst>
                                          <p:attrName>ppt_x</p:attrName>
                                        </p:attrNameLst>
                                      </p:cBhvr>
                                      <p:tavLst>
                                        <p:tav tm="0">
                                          <p:val>
                                            <p:strVal val="#ppt_x"/>
                                          </p:val>
                                        </p:tav>
                                        <p:tav tm="100000">
                                          <p:val>
                                            <p:strVal val="#ppt_x"/>
                                          </p:val>
                                        </p:tav>
                                      </p:tavLst>
                                    </p:anim>
                                    <p:anim calcmode="lin" valueType="num">
                                      <p:cBhvr additive="base">
                                        <p:cTn id="56" dur="500" fill="hold"/>
                                        <p:tgtEl>
                                          <p:spTgt spid="13"/>
                                        </p:tgtEl>
                                        <p:attrNameLst>
                                          <p:attrName>ppt_y</p:attrName>
                                        </p:attrNameLst>
                                      </p:cBhvr>
                                      <p:tavLst>
                                        <p:tav tm="0">
                                          <p:val>
                                            <p:strVal val="1+#ppt_h/2"/>
                                          </p:val>
                                        </p:tav>
                                        <p:tav tm="100000">
                                          <p:val>
                                            <p:strVal val="#ppt_y"/>
                                          </p:val>
                                        </p:tav>
                                      </p:tavLst>
                                    </p:anim>
                                  </p:childTnLst>
                                </p:cTn>
                              </p:par>
                              <p:par>
                                <p:cTn id="57" presetID="2" presetClass="entr" presetSubtype="4" fill="hold" grpId="0" nodeType="withEffect">
                                  <p:stCondLst>
                                    <p:cond delay="0"/>
                                  </p:stCondLst>
                                  <p:childTnLst>
                                    <p:set>
                                      <p:cBhvr>
                                        <p:cTn id="58" dur="1" fill="hold">
                                          <p:stCondLst>
                                            <p:cond delay="0"/>
                                          </p:stCondLst>
                                        </p:cTn>
                                        <p:tgtEl>
                                          <p:spTgt spid="15"/>
                                        </p:tgtEl>
                                        <p:attrNameLst>
                                          <p:attrName>style.visibility</p:attrName>
                                        </p:attrNameLst>
                                      </p:cBhvr>
                                      <p:to>
                                        <p:strVal val="visible"/>
                                      </p:to>
                                    </p:set>
                                    <p:anim calcmode="lin" valueType="num">
                                      <p:cBhvr additive="base">
                                        <p:cTn id="59" dur="500" fill="hold"/>
                                        <p:tgtEl>
                                          <p:spTgt spid="15"/>
                                        </p:tgtEl>
                                        <p:attrNameLst>
                                          <p:attrName>ppt_x</p:attrName>
                                        </p:attrNameLst>
                                      </p:cBhvr>
                                      <p:tavLst>
                                        <p:tav tm="0">
                                          <p:val>
                                            <p:strVal val="#ppt_x"/>
                                          </p:val>
                                        </p:tav>
                                        <p:tav tm="100000">
                                          <p:val>
                                            <p:strVal val="#ppt_x"/>
                                          </p:val>
                                        </p:tav>
                                      </p:tavLst>
                                    </p:anim>
                                    <p:anim calcmode="lin" valueType="num">
                                      <p:cBhvr additive="base">
                                        <p:cTn id="6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grpId="0" nodeType="clickEffect">
                                  <p:stCondLst>
                                    <p:cond delay="0"/>
                                  </p:stCondLst>
                                  <p:childTnLst>
                                    <p:set>
                                      <p:cBhvr>
                                        <p:cTn id="64" dur="1" fill="hold">
                                          <p:stCondLst>
                                            <p:cond delay="0"/>
                                          </p:stCondLst>
                                        </p:cTn>
                                        <p:tgtEl>
                                          <p:spTgt spid="20"/>
                                        </p:tgtEl>
                                        <p:attrNameLst>
                                          <p:attrName>style.visibility</p:attrName>
                                        </p:attrNameLst>
                                      </p:cBhvr>
                                      <p:to>
                                        <p:strVal val="visible"/>
                                      </p:to>
                                    </p:set>
                                    <p:anim calcmode="lin" valueType="num">
                                      <p:cBhvr additive="base">
                                        <p:cTn id="65" dur="500" fill="hold"/>
                                        <p:tgtEl>
                                          <p:spTgt spid="20"/>
                                        </p:tgtEl>
                                        <p:attrNameLst>
                                          <p:attrName>ppt_x</p:attrName>
                                        </p:attrNameLst>
                                      </p:cBhvr>
                                      <p:tavLst>
                                        <p:tav tm="0">
                                          <p:val>
                                            <p:strVal val="#ppt_x"/>
                                          </p:val>
                                        </p:tav>
                                        <p:tav tm="100000">
                                          <p:val>
                                            <p:strVal val="#ppt_x"/>
                                          </p:val>
                                        </p:tav>
                                      </p:tavLst>
                                    </p:anim>
                                    <p:anim calcmode="lin" valueType="num">
                                      <p:cBhvr additive="base">
                                        <p:cTn id="66" dur="500" fill="hold"/>
                                        <p:tgtEl>
                                          <p:spTgt spid="20"/>
                                        </p:tgtEl>
                                        <p:attrNameLst>
                                          <p:attrName>ppt_y</p:attrName>
                                        </p:attrNameLst>
                                      </p:cBhvr>
                                      <p:tavLst>
                                        <p:tav tm="0">
                                          <p:val>
                                            <p:strVal val="1+#ppt_h/2"/>
                                          </p:val>
                                        </p:tav>
                                        <p:tav tm="100000">
                                          <p:val>
                                            <p:strVal val="#ppt_y"/>
                                          </p:val>
                                        </p:tav>
                                      </p:tavLst>
                                    </p:anim>
                                  </p:childTnLst>
                                </p:cTn>
                              </p:par>
                              <p:par>
                                <p:cTn id="67" presetID="2" presetClass="entr" presetSubtype="4" fill="hold" grpId="0" nodeType="withEffect">
                                  <p:stCondLst>
                                    <p:cond delay="0"/>
                                  </p:stCondLst>
                                  <p:childTnLst>
                                    <p:set>
                                      <p:cBhvr>
                                        <p:cTn id="68" dur="1" fill="hold">
                                          <p:stCondLst>
                                            <p:cond delay="0"/>
                                          </p:stCondLst>
                                        </p:cTn>
                                        <p:tgtEl>
                                          <p:spTgt spid="18"/>
                                        </p:tgtEl>
                                        <p:attrNameLst>
                                          <p:attrName>style.visibility</p:attrName>
                                        </p:attrNameLst>
                                      </p:cBhvr>
                                      <p:to>
                                        <p:strVal val="visible"/>
                                      </p:to>
                                    </p:set>
                                    <p:anim calcmode="lin" valueType="num">
                                      <p:cBhvr additive="base">
                                        <p:cTn id="69" dur="500" fill="hold"/>
                                        <p:tgtEl>
                                          <p:spTgt spid="18"/>
                                        </p:tgtEl>
                                        <p:attrNameLst>
                                          <p:attrName>ppt_x</p:attrName>
                                        </p:attrNameLst>
                                      </p:cBhvr>
                                      <p:tavLst>
                                        <p:tav tm="0">
                                          <p:val>
                                            <p:strVal val="#ppt_x"/>
                                          </p:val>
                                        </p:tav>
                                        <p:tav tm="100000">
                                          <p:val>
                                            <p:strVal val="#ppt_x"/>
                                          </p:val>
                                        </p:tav>
                                      </p:tavLst>
                                    </p:anim>
                                    <p:anim calcmode="lin" valueType="num">
                                      <p:cBhvr additive="base">
                                        <p:cTn id="70"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6" grpId="0"/>
      <p:bldP spid="17" grpId="0"/>
      <p:bldP spid="21" grpId="0"/>
      <p:bldP spid="23" grpId="0"/>
      <p:bldP spid="13" grpId="0" animBg="1"/>
      <p:bldP spid="14" grpId="0" animBg="1"/>
      <p:bldP spid="15" grpId="0"/>
      <p:bldP spid="19" grpId="0"/>
      <p:bldP spid="18" grpId="0" animBg="1"/>
      <p:bldP spid="20"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en-US" sz="1600" b="1" dirty="0" smtClean="0"/>
              <a:t>G</a:t>
            </a:r>
            <a:r>
              <a:rPr lang="tr-TR" sz="1600" b="1" dirty="0" smtClean="0"/>
              <a:t>ü</a:t>
            </a:r>
            <a:r>
              <a:rPr lang="en-US" sz="1600" b="1" dirty="0" err="1" smtClean="0"/>
              <a:t>ldenoglu</a:t>
            </a:r>
            <a:r>
              <a:rPr lang="en-US" sz="1600" b="1" dirty="0" smtClean="0"/>
              <a:t>, B., </a:t>
            </a:r>
            <a:r>
              <a:rPr lang="en-US" sz="1600" b="1" dirty="0" err="1" smtClean="0"/>
              <a:t>Kargin</a:t>
            </a:r>
            <a:r>
              <a:rPr lang="en-US" sz="1600" b="1" dirty="0" smtClean="0"/>
              <a:t>, T., </a:t>
            </a:r>
            <a:r>
              <a:rPr lang="tr-TR" sz="1600" b="1" dirty="0" err="1" smtClean="0"/>
              <a:t>Ergül</a:t>
            </a:r>
            <a:r>
              <a:rPr lang="en-US" sz="1600" b="1" dirty="0" smtClean="0"/>
              <a:t>, </a:t>
            </a:r>
            <a:r>
              <a:rPr lang="tr-TR" sz="1600" b="1" dirty="0" smtClean="0"/>
              <a:t>C</a:t>
            </a:r>
            <a:r>
              <a:rPr lang="en-US" sz="1600" dirty="0" smtClean="0"/>
              <a:t>. (</a:t>
            </a:r>
            <a:r>
              <a:rPr lang="tr-TR" sz="1600" dirty="0" smtClean="0"/>
              <a:t>Değerlendirme Sürecinde</a:t>
            </a:r>
            <a:r>
              <a:rPr lang="en-US" sz="1600" dirty="0" smtClean="0"/>
              <a:t>). </a:t>
            </a:r>
            <a:r>
              <a:rPr lang="tr-TR" sz="1600" b="1" dirty="0" smtClean="0"/>
              <a:t>Sesbilgisel Farkındalık Becerilerinin Okuma ve Okuduğunu Anlama Üzerindeki Etkisi: Boylamsal Bir Çalışma</a:t>
            </a:r>
            <a:r>
              <a:rPr lang="tr-TR" sz="1600" dirty="0" smtClean="0"/>
              <a:t/>
            </a:r>
            <a:br>
              <a:rPr lang="tr-TR" sz="1600" dirty="0" smtClean="0"/>
            </a:br>
            <a:endParaRPr lang="tr-TR" sz="1600" dirty="0"/>
          </a:p>
        </p:txBody>
      </p:sp>
      <p:sp>
        <p:nvSpPr>
          <p:cNvPr id="3" name="2 İçerik Yer Tutucusu"/>
          <p:cNvSpPr>
            <a:spLocks noGrp="1"/>
          </p:cNvSpPr>
          <p:nvPr>
            <p:ph idx="1"/>
          </p:nvPr>
        </p:nvSpPr>
        <p:spPr>
          <a:xfrm>
            <a:off x="457200" y="1285860"/>
            <a:ext cx="8229600" cy="5286412"/>
          </a:xfrm>
        </p:spPr>
        <p:txBody>
          <a:bodyPr>
            <a:normAutofit/>
          </a:bodyPr>
          <a:lstStyle/>
          <a:p>
            <a:r>
              <a:rPr lang="tr-TR" sz="1200" dirty="0" smtClean="0"/>
              <a:t>Bu çalışma, Ankara İlinde anasınıfına devam eden öğrencilerin sesbilgisel farkındalık bilgi ve becerilerinin, yine aynı grubun ilkokul birinci sınıfta göstermiş oldukları okuma ve okuduğunu anlama performansları üzerindeki etkilerini belirlemeyi amaçlamaktadır.. </a:t>
            </a:r>
          </a:p>
          <a:p>
            <a:r>
              <a:rPr lang="tr-TR" sz="1200" b="1" i="1" dirty="0" smtClean="0"/>
              <a:t>Hipotezler ve Araştırma Soruları</a:t>
            </a:r>
          </a:p>
          <a:p>
            <a:r>
              <a:rPr lang="tr-TR" sz="1200" b="1" i="1" dirty="0" smtClean="0"/>
              <a:t>Araştırma Sorusu 1. Araştırmaya katılan iyi ve zayıf sesbilgisel farkındalık becerilerine sahip olan öğrencilerin kelime okuma becerilerinde anlamlı farklılık var mıdır? (Kelime Okuma Becerileri)</a:t>
            </a:r>
            <a:endParaRPr lang="tr-TR" sz="1200" b="1" dirty="0" smtClean="0"/>
          </a:p>
          <a:p>
            <a:r>
              <a:rPr lang="tr-TR" sz="1200" dirty="0" smtClean="0"/>
              <a:t>Hipotez 1.1. Sesbilgisel farkındalık becerileri açısından iyi ve zayıf olan tüm öğrenciler birlikte düşünüldüğünde, öğrenciler anlamlı kelimeleri okumada anlamsız kelimelere göre daha iyi performans göstereceklerdir.</a:t>
            </a:r>
          </a:p>
          <a:p>
            <a:r>
              <a:rPr lang="tr-TR" sz="1200" dirty="0" smtClean="0"/>
              <a:t>Hipotez 1.2. Sesbilgisel farkındalık becerileri iyi olan öğrenciler kelime okuma toplam puanlarında zayıf olanlara göre daha iyi performans göstereceklerdir.</a:t>
            </a:r>
          </a:p>
          <a:p>
            <a:r>
              <a:rPr lang="tr-TR" sz="1200" dirty="0" smtClean="0"/>
              <a:t>Hipotez 1.3. Sesbilgisel farkındalık becerileri iyi olan öğrenciler hem anlamlı hem de anlamsız kelimeleri okumada zayıf olanlara göre daha iyi performans göstereceklerdir. </a:t>
            </a:r>
          </a:p>
          <a:p>
            <a:r>
              <a:rPr lang="tr-TR" sz="1200" dirty="0" smtClean="0"/>
              <a:t>Hipotez 1.4. Sesbilgisel farkındalık becerileri açısından iyi ve zayıf olan öğrenciler arasındaki anlamsız kelimeleri okuma performans farkları, anlamlı kelimeleri okumada olduğundan daha büyük olacaktır. </a:t>
            </a:r>
          </a:p>
          <a:p>
            <a:r>
              <a:rPr lang="tr-TR" sz="1200" b="1" i="1" dirty="0" smtClean="0"/>
              <a:t>Araştırma Sorusu 2: Araştırmaya katılan iyi ve zayıf sesbilgisel farkındalık becerilerine sahip olan öğrencilerin okuma hızları ve okuma doğruluğu arasında anlamlı farklılık var mıdır? (Okuma Hızı ve Doğruluğu)</a:t>
            </a:r>
            <a:endParaRPr lang="tr-TR" sz="1200" b="1" dirty="0" smtClean="0"/>
          </a:p>
          <a:p>
            <a:r>
              <a:rPr lang="tr-TR" sz="1200" dirty="0" smtClean="0"/>
              <a:t>Hipotez 2.1. Sesbilgisel farkındalık becerileri iyi olan öğrenciler, zayıf öğrencilere göre dakikada daha fazla doğru sözcük okuyacaklardır. </a:t>
            </a:r>
          </a:p>
          <a:p>
            <a:r>
              <a:rPr lang="tr-TR" sz="1200" dirty="0" smtClean="0"/>
              <a:t>Hipotez 2.2. Sesbilgisel farkındalık becerileri iyi olan öğrenciler, kendilerine verilen metni zayıf öğrencilere göre hem daha hızlı hem de daha az hatalı okuyacaklardır.</a:t>
            </a:r>
            <a:r>
              <a:rPr lang="tr-TR" sz="1200" i="1" dirty="0" smtClean="0"/>
              <a:t> </a:t>
            </a:r>
          </a:p>
          <a:p>
            <a:r>
              <a:rPr lang="tr-TR" sz="1200" b="1" i="1" dirty="0" smtClean="0"/>
              <a:t>Araştırma Sorusu 3. Araştırmaya katılan iyi ve zayıf sesbilgisel farkındalık becerilerine sahip olan öğrencilerin okuduğunu anlama becerileri arasında anlamlı farklılık var mıdır? (Okuduğunu Anlama)</a:t>
            </a:r>
            <a:endParaRPr lang="tr-TR" sz="1200" b="1" dirty="0" smtClean="0"/>
          </a:p>
          <a:p>
            <a:r>
              <a:rPr lang="tr-TR" sz="1200" dirty="0" smtClean="0"/>
              <a:t>Hipotez 3.1.</a:t>
            </a:r>
            <a:r>
              <a:rPr lang="tr-TR" sz="1200" i="1" dirty="0" smtClean="0"/>
              <a:t> </a:t>
            </a:r>
            <a:r>
              <a:rPr lang="tr-TR" sz="1200" dirty="0" smtClean="0"/>
              <a:t>Sesbilgisel farkındalık becerileri iyi olan öğrenciler zayıf olanlara göre okuduğunu anlama becerisinde daha iyi performans göstereceklerdir.</a:t>
            </a:r>
          </a:p>
          <a:p>
            <a:endParaRPr lang="tr-TR" sz="1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par>
                                <p:cTn id="20" presetID="2" presetClass="entr" presetSubtype="4" fill="hold" nodeType="with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calcmode="lin" valueType="num">
                                      <p:cBhvr additive="base">
                                        <p:cTn id="22"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4" presetID="2" presetClass="entr" presetSubtype="4" fill="hold" nodeType="with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 calcmode="lin" valueType="num">
                                      <p:cBhvr additive="base">
                                        <p:cTn id="26"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8" presetID="2" presetClass="entr" presetSubtype="4" fill="hold" nodeType="with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 calcmode="lin" valueType="num">
                                      <p:cBhvr additive="base">
                                        <p:cTn id="30"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2" presetID="2" presetClass="entr" presetSubtype="4" fill="hold" nodeType="with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 calcmode="lin" valueType="num">
                                      <p:cBhvr additive="base">
                                        <p:cTn id="3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6" presetID="2" presetClass="entr" presetSubtype="4" fill="hold" nodeType="withEffect">
                                  <p:stCondLst>
                                    <p:cond delay="0"/>
                                  </p:stCondLst>
                                  <p:childTnLst>
                                    <p:set>
                                      <p:cBhvr>
                                        <p:cTn id="37" dur="1" fill="hold">
                                          <p:stCondLst>
                                            <p:cond delay="0"/>
                                          </p:stCondLst>
                                        </p:cTn>
                                        <p:tgtEl>
                                          <p:spTgt spid="3">
                                            <p:txEl>
                                              <p:pRg st="6" end="6"/>
                                            </p:txEl>
                                          </p:spTgt>
                                        </p:tgtEl>
                                        <p:attrNameLst>
                                          <p:attrName>style.visibility</p:attrName>
                                        </p:attrNameLst>
                                      </p:cBhvr>
                                      <p:to>
                                        <p:strVal val="visible"/>
                                      </p:to>
                                    </p:set>
                                    <p:anim calcmode="lin" valueType="num">
                                      <p:cBhvr additive="base">
                                        <p:cTn id="38"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nodeType="clickEffect">
                                  <p:stCondLst>
                                    <p:cond delay="0"/>
                                  </p:stCondLst>
                                  <p:childTnLst>
                                    <p:set>
                                      <p:cBhvr>
                                        <p:cTn id="43" dur="1" fill="hold">
                                          <p:stCondLst>
                                            <p:cond delay="0"/>
                                          </p:stCondLst>
                                        </p:cTn>
                                        <p:tgtEl>
                                          <p:spTgt spid="3">
                                            <p:txEl>
                                              <p:pRg st="7" end="7"/>
                                            </p:txEl>
                                          </p:spTgt>
                                        </p:tgtEl>
                                        <p:attrNameLst>
                                          <p:attrName>style.visibility</p:attrName>
                                        </p:attrNameLst>
                                      </p:cBhvr>
                                      <p:to>
                                        <p:strVal val="visible"/>
                                      </p:to>
                                    </p:set>
                                    <p:anim calcmode="lin" valueType="num">
                                      <p:cBhvr additive="base">
                                        <p:cTn id="44"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3">
                                            <p:txEl>
                                              <p:pRg st="7" end="7"/>
                                            </p:txEl>
                                          </p:spTgt>
                                        </p:tgtEl>
                                        <p:attrNameLst>
                                          <p:attrName>ppt_y</p:attrName>
                                        </p:attrNameLst>
                                      </p:cBhvr>
                                      <p:tavLst>
                                        <p:tav tm="0">
                                          <p:val>
                                            <p:strVal val="1+#ppt_h/2"/>
                                          </p:val>
                                        </p:tav>
                                        <p:tav tm="100000">
                                          <p:val>
                                            <p:strVal val="#ppt_y"/>
                                          </p:val>
                                        </p:tav>
                                      </p:tavLst>
                                    </p:anim>
                                  </p:childTnLst>
                                </p:cTn>
                              </p:par>
                              <p:par>
                                <p:cTn id="46" presetID="2" presetClass="entr" presetSubtype="4" fill="hold" nodeType="withEffect">
                                  <p:stCondLst>
                                    <p:cond delay="0"/>
                                  </p:stCondLst>
                                  <p:childTnLst>
                                    <p:set>
                                      <p:cBhvr>
                                        <p:cTn id="47" dur="1" fill="hold">
                                          <p:stCondLst>
                                            <p:cond delay="0"/>
                                          </p:stCondLst>
                                        </p:cTn>
                                        <p:tgtEl>
                                          <p:spTgt spid="3">
                                            <p:txEl>
                                              <p:pRg st="8" end="8"/>
                                            </p:txEl>
                                          </p:spTgt>
                                        </p:tgtEl>
                                        <p:attrNameLst>
                                          <p:attrName>style.visibility</p:attrName>
                                        </p:attrNameLst>
                                      </p:cBhvr>
                                      <p:to>
                                        <p:strVal val="visible"/>
                                      </p:to>
                                    </p:set>
                                    <p:anim calcmode="lin" valueType="num">
                                      <p:cBhvr additive="base">
                                        <p:cTn id="48"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3">
                                            <p:txEl>
                                              <p:pRg st="8" end="8"/>
                                            </p:txEl>
                                          </p:spTgt>
                                        </p:tgtEl>
                                        <p:attrNameLst>
                                          <p:attrName>ppt_y</p:attrName>
                                        </p:attrNameLst>
                                      </p:cBhvr>
                                      <p:tavLst>
                                        <p:tav tm="0">
                                          <p:val>
                                            <p:strVal val="1+#ppt_h/2"/>
                                          </p:val>
                                        </p:tav>
                                        <p:tav tm="100000">
                                          <p:val>
                                            <p:strVal val="#ppt_y"/>
                                          </p:val>
                                        </p:tav>
                                      </p:tavLst>
                                    </p:anim>
                                  </p:childTnLst>
                                </p:cTn>
                              </p:par>
                              <p:par>
                                <p:cTn id="50" presetID="2" presetClass="entr" presetSubtype="4" fill="hold" nodeType="with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 calcmode="lin" valueType="num">
                                      <p:cBhvr additive="base">
                                        <p:cTn id="52"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3"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2" presetClass="entr" presetSubtype="4" fill="hold" nodeType="clickEffect">
                                  <p:stCondLst>
                                    <p:cond delay="0"/>
                                  </p:stCondLst>
                                  <p:childTnLst>
                                    <p:set>
                                      <p:cBhvr>
                                        <p:cTn id="57" dur="1" fill="hold">
                                          <p:stCondLst>
                                            <p:cond delay="0"/>
                                          </p:stCondLst>
                                        </p:cTn>
                                        <p:tgtEl>
                                          <p:spTgt spid="3">
                                            <p:txEl>
                                              <p:pRg st="10" end="10"/>
                                            </p:txEl>
                                          </p:spTgt>
                                        </p:tgtEl>
                                        <p:attrNameLst>
                                          <p:attrName>style.visibility</p:attrName>
                                        </p:attrNameLst>
                                      </p:cBhvr>
                                      <p:to>
                                        <p:strVal val="visible"/>
                                      </p:to>
                                    </p:set>
                                    <p:anim calcmode="lin" valueType="num">
                                      <p:cBhvr additive="base">
                                        <p:cTn id="58"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59" dur="500" fill="hold"/>
                                        <p:tgtEl>
                                          <p:spTgt spid="3">
                                            <p:txEl>
                                              <p:pRg st="10" end="10"/>
                                            </p:txEl>
                                          </p:spTgt>
                                        </p:tgtEl>
                                        <p:attrNameLst>
                                          <p:attrName>ppt_y</p:attrName>
                                        </p:attrNameLst>
                                      </p:cBhvr>
                                      <p:tavLst>
                                        <p:tav tm="0">
                                          <p:val>
                                            <p:strVal val="1+#ppt_h/2"/>
                                          </p:val>
                                        </p:tav>
                                        <p:tav tm="100000">
                                          <p:val>
                                            <p:strVal val="#ppt_y"/>
                                          </p:val>
                                        </p:tav>
                                      </p:tavLst>
                                    </p:anim>
                                  </p:childTnLst>
                                </p:cTn>
                              </p:par>
                              <p:par>
                                <p:cTn id="60" presetID="2" presetClass="entr" presetSubtype="4" fill="hold" nodeType="withEffect">
                                  <p:stCondLst>
                                    <p:cond delay="0"/>
                                  </p:stCondLst>
                                  <p:childTnLst>
                                    <p:set>
                                      <p:cBhvr>
                                        <p:cTn id="61" dur="1" fill="hold">
                                          <p:stCondLst>
                                            <p:cond delay="0"/>
                                          </p:stCondLst>
                                        </p:cTn>
                                        <p:tgtEl>
                                          <p:spTgt spid="3">
                                            <p:txEl>
                                              <p:pRg st="11" end="11"/>
                                            </p:txEl>
                                          </p:spTgt>
                                        </p:tgtEl>
                                        <p:attrNameLst>
                                          <p:attrName>style.visibility</p:attrName>
                                        </p:attrNameLst>
                                      </p:cBhvr>
                                      <p:to>
                                        <p:strVal val="visible"/>
                                      </p:to>
                                    </p:set>
                                    <p:anim calcmode="lin" valueType="num">
                                      <p:cBhvr additive="base">
                                        <p:cTn id="62"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63"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57167"/>
            <a:ext cx="8229600" cy="2214577"/>
          </a:xfrm>
        </p:spPr>
        <p:txBody>
          <a:bodyPr>
            <a:normAutofit fontScale="70000" lnSpcReduction="20000"/>
          </a:bodyPr>
          <a:lstStyle/>
          <a:p>
            <a:r>
              <a:rPr lang="tr-TR" b="1" dirty="0" smtClean="0"/>
              <a:t>Yöntem</a:t>
            </a:r>
            <a:endParaRPr lang="tr-TR" dirty="0" smtClean="0"/>
          </a:p>
          <a:p>
            <a:r>
              <a:rPr lang="tr-TR" b="1" dirty="0" smtClean="0"/>
              <a:t>Araştırma Modeli</a:t>
            </a:r>
            <a:endParaRPr lang="tr-TR" dirty="0" smtClean="0"/>
          </a:p>
          <a:p>
            <a:r>
              <a:rPr lang="tr-TR" dirty="0" smtClean="0"/>
              <a:t>Bu çalışma, anasınıfına devam eden öğrencilerin sesbilgisel farkındalık bilgi ve becerilerinin, aynı grubun ilkokul birinci sınıftaki okuma ve okuduğunu anlama performansları üzerindeki etkilerini boylamsal olarak belirlemeyi amaçlayan tarama modelinde betimsel bir çalışmadır. </a:t>
            </a:r>
          </a:p>
          <a:p>
            <a:endParaRPr lang="tr-TR" dirty="0" smtClean="0"/>
          </a:p>
          <a:p>
            <a:r>
              <a:rPr lang="tr-TR" b="1" dirty="0" smtClean="0"/>
              <a:t>Araştırma Grubu</a:t>
            </a:r>
            <a:endParaRPr lang="tr-TR" dirty="0" smtClean="0"/>
          </a:p>
          <a:p>
            <a:pPr>
              <a:buNone/>
            </a:pPr>
            <a:endParaRPr lang="tr-TR" dirty="0" smtClean="0"/>
          </a:p>
          <a:p>
            <a:endParaRPr lang="tr-TR" dirty="0"/>
          </a:p>
        </p:txBody>
      </p:sp>
      <p:pic>
        <p:nvPicPr>
          <p:cNvPr id="1026" name="Picture 2"/>
          <p:cNvPicPr>
            <a:picLocks noChangeAspect="1" noChangeArrowheads="1"/>
          </p:cNvPicPr>
          <p:nvPr/>
        </p:nvPicPr>
        <p:blipFill>
          <a:blip r:embed="rId2"/>
          <a:srcRect/>
          <a:stretch>
            <a:fillRect/>
          </a:stretch>
        </p:blipFill>
        <p:spPr bwMode="auto">
          <a:xfrm>
            <a:off x="1142976" y="2643182"/>
            <a:ext cx="6600825" cy="2286016"/>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heckerboard(across)">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5" presetClass="entr" presetSubtype="1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checkerboard(across)">
                                      <p:cBhvr>
                                        <p:cTn id="15"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t>Veri Toplama Araçları</a:t>
            </a:r>
            <a:endParaRPr lang="tr-TR" dirty="0"/>
          </a:p>
        </p:txBody>
      </p:sp>
      <p:sp>
        <p:nvSpPr>
          <p:cNvPr id="8" name="7 Metin kutusu"/>
          <p:cNvSpPr txBox="1"/>
          <p:nvPr/>
        </p:nvSpPr>
        <p:spPr>
          <a:xfrm>
            <a:off x="571472" y="1500174"/>
            <a:ext cx="7786742" cy="4616648"/>
          </a:xfrm>
          <a:prstGeom prst="rect">
            <a:avLst/>
          </a:prstGeom>
          <a:noFill/>
        </p:spPr>
        <p:txBody>
          <a:bodyPr wrap="square" rtlCol="0">
            <a:spAutoFit/>
          </a:bodyPr>
          <a:lstStyle/>
          <a:p>
            <a:r>
              <a:rPr lang="tr-TR" sz="1400" b="1" i="1" dirty="0" smtClean="0"/>
              <a:t>Veri Toplama Araçları</a:t>
            </a:r>
            <a:endParaRPr lang="tr-TR" sz="1400" dirty="0" smtClean="0"/>
          </a:p>
          <a:p>
            <a:endParaRPr lang="tr-TR" sz="1400" dirty="0" smtClean="0"/>
          </a:p>
          <a:p>
            <a:pPr marL="342900" indent="-342900"/>
            <a:r>
              <a:rPr lang="tr-TR" sz="1400" b="1" dirty="0" smtClean="0"/>
              <a:t>1- Sesbilgisel </a:t>
            </a:r>
            <a:r>
              <a:rPr lang="tr-TR" sz="1400" b="1" dirty="0" smtClean="0"/>
              <a:t>Farkındalık Becerilerini Değerlendirme Aracı, </a:t>
            </a:r>
            <a:endParaRPr lang="tr-TR" sz="1400" b="1" dirty="0" smtClean="0"/>
          </a:p>
          <a:p>
            <a:pPr marL="342900" indent="-342900" algn="ctr"/>
            <a:endParaRPr lang="tr-TR" sz="1400" b="1" dirty="0" smtClean="0"/>
          </a:p>
          <a:p>
            <a:pPr marL="342900" indent="-342900" algn="ctr"/>
            <a:r>
              <a:rPr lang="tr-TR" sz="1400" b="1" dirty="0" smtClean="0"/>
              <a:t>(</a:t>
            </a:r>
            <a:r>
              <a:rPr lang="tr-TR" sz="1400" b="1" dirty="0" smtClean="0"/>
              <a:t>EROT) </a:t>
            </a:r>
            <a:endParaRPr lang="tr-TR" sz="1400" b="1" dirty="0" smtClean="0"/>
          </a:p>
          <a:p>
            <a:pPr marL="342900" indent="-342900" algn="ctr"/>
            <a:endParaRPr lang="tr-TR" sz="1400" b="1" dirty="0" smtClean="0"/>
          </a:p>
          <a:p>
            <a:pPr marL="342900" indent="-342900"/>
            <a:r>
              <a:rPr lang="tr-TR" sz="1400" b="1" dirty="0" smtClean="0"/>
              <a:t>2- Kelime Okuma Değerlendirme Aracı, (Baydık, 2002) </a:t>
            </a:r>
            <a:endParaRPr lang="tr-TR" sz="1400" b="1" dirty="0" smtClean="0"/>
          </a:p>
          <a:p>
            <a:pPr marL="342900" indent="-342900"/>
            <a:endParaRPr lang="tr-TR" sz="1400" dirty="0" smtClean="0"/>
          </a:p>
          <a:p>
            <a:pPr marL="342900" indent="-342900"/>
            <a:r>
              <a:rPr lang="tr-TR" sz="1400" dirty="0" smtClean="0"/>
              <a:t>4 </a:t>
            </a:r>
            <a:r>
              <a:rPr lang="tr-TR" sz="1400" dirty="0" smtClean="0"/>
              <a:t>tek heceli, 5 iki heceli, 6 üç heceli ve 3 dört heceli olmak üzere </a:t>
            </a:r>
            <a:r>
              <a:rPr lang="tr-TR" sz="1400" b="1" dirty="0" smtClean="0"/>
              <a:t>toplam 18 anlamlı, 18 anlamsız 36 </a:t>
            </a:r>
            <a:r>
              <a:rPr lang="tr-TR" sz="1400" b="1" dirty="0" smtClean="0"/>
              <a:t>kelime belirlenmiştir</a:t>
            </a:r>
            <a:r>
              <a:rPr lang="tr-TR" sz="1400" dirty="0" smtClean="0"/>
              <a:t>. Kelime okuma değerlendirme aracının uygulanış biçimine bakıldığında ise öncelikle </a:t>
            </a:r>
            <a:r>
              <a:rPr lang="tr-TR" sz="1400" dirty="0" smtClean="0"/>
              <a:t>belirlenen 36 </a:t>
            </a:r>
            <a:r>
              <a:rPr lang="tr-TR" sz="1400" dirty="0" smtClean="0"/>
              <a:t>kelimenin 8x10 ebatlarındaki kartlara basıldığı ve artan hece sayılarına göre sırayla öğrencilere verilerek okumalarının istendiği görülmektedir. Okumalar sırasında öğrencilerin doğru ve yanlış okumaları 1/0 şeklinde puanlanmakta olup, alabilecekleri maksimum puan 36’dır.</a:t>
            </a:r>
          </a:p>
          <a:p>
            <a:pPr marL="342900" indent="-342900"/>
            <a:r>
              <a:rPr lang="tr-TR" sz="1400" b="1" dirty="0" smtClean="0"/>
              <a:t> </a:t>
            </a:r>
            <a:endParaRPr lang="tr-TR" sz="1400" b="1" dirty="0" smtClean="0"/>
          </a:p>
          <a:p>
            <a:pPr marL="342900" indent="-342900"/>
            <a:r>
              <a:rPr lang="tr-TR" sz="1400" b="1" dirty="0" smtClean="0"/>
              <a:t>3- Metin </a:t>
            </a:r>
            <a:r>
              <a:rPr lang="tr-TR" sz="1400" b="1" dirty="0" smtClean="0"/>
              <a:t>Okuma ve Okuduğunu Anlama Değerlendirme Aracı (Erdoğan, 2009) dır</a:t>
            </a:r>
            <a:r>
              <a:rPr lang="tr-TR" sz="1400" b="1" dirty="0" smtClean="0"/>
              <a:t>.</a:t>
            </a:r>
          </a:p>
          <a:p>
            <a:endParaRPr lang="tr-TR" sz="1400" dirty="0" smtClean="0"/>
          </a:p>
          <a:p>
            <a:pPr algn="just"/>
            <a:r>
              <a:rPr lang="tr-TR" sz="1400" dirty="0" smtClean="0"/>
              <a:t>Bu </a:t>
            </a:r>
            <a:r>
              <a:rPr lang="tr-TR" sz="1400" dirty="0" smtClean="0"/>
              <a:t>araçta öğrencilerin okuma ve okuduğunu anlama becerilerinin değerlendirilebilmesi için bir </a:t>
            </a:r>
            <a:r>
              <a:rPr lang="tr-TR" sz="1400" dirty="0" err="1" smtClean="0"/>
              <a:t>okumametni</a:t>
            </a:r>
            <a:r>
              <a:rPr lang="tr-TR" sz="1400" dirty="0" smtClean="0"/>
              <a:t> </a:t>
            </a:r>
            <a:r>
              <a:rPr lang="tr-TR" sz="1400" dirty="0" smtClean="0"/>
              <a:t>ve bu metne ilişkin çoktan seçmeli 10 soru yer almaktadır. Okuduğunu anlama becerisi </a:t>
            </a:r>
            <a:r>
              <a:rPr lang="tr-TR" sz="1400" dirty="0" smtClean="0"/>
              <a:t>	performanslarının </a:t>
            </a:r>
            <a:r>
              <a:rPr lang="tr-TR" sz="1400" dirty="0" smtClean="0"/>
              <a:t>değerlendirilebilmesi için ise öğrencilerden okudukları metinle ilgili çoktan seçmeli </a:t>
            </a:r>
            <a:r>
              <a:rPr lang="tr-TR" sz="1400" dirty="0" smtClean="0"/>
              <a:t>	10 </a:t>
            </a:r>
            <a:r>
              <a:rPr lang="tr-TR" sz="1400" dirty="0" smtClean="0"/>
              <a:t>soruyu yanıtlamaları istenmektedir. Öğrencilerin doğru ve yanlış yanıtları 1/0 şeklinde </a:t>
            </a:r>
            <a:r>
              <a:rPr lang="tr-TR" sz="1400" dirty="0" smtClean="0"/>
              <a:t>	puanlanmakta </a:t>
            </a:r>
            <a:r>
              <a:rPr lang="tr-TR" sz="1400" dirty="0" smtClean="0"/>
              <a:t>olup, alabilecekleri maksimum puan 10’dur</a:t>
            </a:r>
            <a:endParaRPr lang="tr-TR" sz="14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t>Veri Toplama </a:t>
            </a:r>
            <a:r>
              <a:rPr lang="tr-TR" b="1" dirty="0" smtClean="0"/>
              <a:t>Süreci</a:t>
            </a:r>
            <a:endParaRPr lang="tr-TR" dirty="0"/>
          </a:p>
        </p:txBody>
      </p:sp>
      <p:sp>
        <p:nvSpPr>
          <p:cNvPr id="3" name="2 İçerik Yer Tutucusu"/>
          <p:cNvSpPr>
            <a:spLocks noGrp="1"/>
          </p:cNvSpPr>
          <p:nvPr>
            <p:ph idx="1"/>
          </p:nvPr>
        </p:nvSpPr>
        <p:spPr/>
        <p:txBody>
          <a:bodyPr>
            <a:normAutofit/>
          </a:bodyPr>
          <a:lstStyle/>
          <a:p>
            <a:pPr algn="just"/>
            <a:endParaRPr lang="tr-TR" sz="1400" dirty="0" smtClean="0"/>
          </a:p>
          <a:p>
            <a:pPr algn="just"/>
            <a:endParaRPr lang="tr-TR" sz="1400" dirty="0" smtClean="0"/>
          </a:p>
          <a:p>
            <a:pPr algn="just"/>
            <a:r>
              <a:rPr lang="tr-TR" sz="1400" dirty="0" smtClean="0"/>
              <a:t>Bu </a:t>
            </a:r>
            <a:r>
              <a:rPr lang="tr-TR" sz="1400" dirty="0" smtClean="0"/>
              <a:t>çalışmanın tüm verileri, TUBİTAK tarafından desteklenen Erken Okuryazarlık Testi (EROT) Geliştirme Çalışması kapsamında toplanmıştır. Çalışmanın boylamsal bir araştırma olmasından dolayı, çalışmaya dâhil edilen katılımcıların sesbilgisel farkındalık becerilerine ilişkin verileri onlar anaokulundayken (15 Nisan- 1 Haziran 2012), okuma ve okuduğunu anlama becerilerine ilişkin verileri ise onlar ilkokul birinci sınıfta eğitim alırken (1-30 Mayıs 2013) toplanmıştır</a:t>
            </a:r>
            <a:r>
              <a:rPr lang="tr-TR" sz="1400" dirty="0" smtClean="0"/>
              <a:t>.</a:t>
            </a:r>
          </a:p>
          <a:p>
            <a:pPr algn="just"/>
            <a:endParaRPr lang="tr-TR" sz="1400" dirty="0" smtClean="0"/>
          </a:p>
          <a:p>
            <a:pPr algn="just"/>
            <a:r>
              <a:rPr lang="tr-TR" sz="1400" dirty="0" smtClean="0"/>
              <a:t>Çalışma içerisinde yapılan tüm uygulamalar öğrencilerin kendi okulları içerisinde belirlenmiş bir ortamda yaklaşık 15-20 dakikalık bireysel oturumlarla yürütülmüştür</a:t>
            </a:r>
            <a:r>
              <a:rPr lang="tr-TR" sz="1400" dirty="0" smtClean="0"/>
              <a:t>.</a:t>
            </a:r>
          </a:p>
          <a:p>
            <a:pPr algn="just"/>
            <a:endParaRPr lang="tr-TR" sz="1400" dirty="0" smtClean="0"/>
          </a:p>
          <a:p>
            <a:pPr algn="just"/>
            <a:endParaRPr lang="tr-TR" sz="1400" dirty="0" smtClean="0"/>
          </a:p>
          <a:p>
            <a:pPr algn="just"/>
            <a:endParaRPr lang="tr-TR" sz="1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a:spLocks noChangeArrowheads="1"/>
          </p:cNvSpPr>
          <p:nvPr/>
        </p:nvSpPr>
        <p:spPr bwMode="auto">
          <a:xfrm>
            <a:off x="1714500" y="1143000"/>
            <a:ext cx="785813" cy="4708525"/>
          </a:xfrm>
          <a:prstGeom prst="rect">
            <a:avLst/>
          </a:prstGeom>
          <a:noFill/>
          <a:ln w="9525">
            <a:noFill/>
            <a:miter lim="800000"/>
            <a:headEnd/>
            <a:tailEnd/>
          </a:ln>
        </p:spPr>
        <p:txBody>
          <a:bodyPr>
            <a:spAutoFit/>
          </a:bodyPr>
          <a:lstStyle/>
          <a:p>
            <a:r>
              <a:rPr lang="tr-TR" sz="6000">
                <a:latin typeface="Gill Sans MT" pitchFamily="34" charset="0"/>
              </a:rPr>
              <a:t>O</a:t>
            </a:r>
          </a:p>
          <a:p>
            <a:r>
              <a:rPr lang="tr-TR" sz="6000">
                <a:latin typeface="Gill Sans MT" pitchFamily="34" charset="0"/>
              </a:rPr>
              <a:t>K</a:t>
            </a:r>
          </a:p>
          <a:p>
            <a:r>
              <a:rPr lang="tr-TR" sz="6000">
                <a:latin typeface="Gill Sans MT" pitchFamily="34" charset="0"/>
              </a:rPr>
              <a:t>U</a:t>
            </a:r>
          </a:p>
          <a:p>
            <a:r>
              <a:rPr lang="tr-TR" sz="6000">
                <a:latin typeface="Gill Sans MT" pitchFamily="34" charset="0"/>
              </a:rPr>
              <a:t>M</a:t>
            </a:r>
          </a:p>
          <a:p>
            <a:r>
              <a:rPr lang="tr-TR" sz="6000">
                <a:latin typeface="Gill Sans MT" pitchFamily="34" charset="0"/>
              </a:rPr>
              <a:t>A</a:t>
            </a:r>
          </a:p>
        </p:txBody>
      </p:sp>
      <p:cxnSp>
        <p:nvCxnSpPr>
          <p:cNvPr id="6" name="5 Düz Ok Bağlayıcısı"/>
          <p:cNvCxnSpPr/>
          <p:nvPr/>
        </p:nvCxnSpPr>
        <p:spPr>
          <a:xfrm flipV="1">
            <a:off x="2500313" y="1285875"/>
            <a:ext cx="2428875" cy="1285875"/>
          </a:xfrm>
          <a:prstGeom prst="straightConnector1">
            <a:avLst/>
          </a:prstGeom>
          <a:ln w="63500">
            <a:tailEnd type="arrow"/>
          </a:ln>
        </p:spPr>
        <p:style>
          <a:lnRef idx="1">
            <a:schemeClr val="accent1"/>
          </a:lnRef>
          <a:fillRef idx="0">
            <a:schemeClr val="accent1"/>
          </a:fillRef>
          <a:effectRef idx="0">
            <a:schemeClr val="accent1"/>
          </a:effectRef>
          <a:fontRef idx="minor">
            <a:schemeClr val="tx1"/>
          </a:fontRef>
        </p:style>
      </p:cxnSp>
      <p:cxnSp>
        <p:nvCxnSpPr>
          <p:cNvPr id="7" name="6 Düz Ok Bağlayıcısı"/>
          <p:cNvCxnSpPr/>
          <p:nvPr/>
        </p:nvCxnSpPr>
        <p:spPr>
          <a:xfrm flipV="1">
            <a:off x="2643188" y="2357438"/>
            <a:ext cx="2928937" cy="1000125"/>
          </a:xfrm>
          <a:prstGeom prst="straightConnector1">
            <a:avLst/>
          </a:prstGeom>
          <a:ln w="63500">
            <a:tailEnd type="arrow"/>
          </a:ln>
        </p:spPr>
        <p:style>
          <a:lnRef idx="1">
            <a:schemeClr val="accent1"/>
          </a:lnRef>
          <a:fillRef idx="0">
            <a:schemeClr val="accent1"/>
          </a:fillRef>
          <a:effectRef idx="0">
            <a:schemeClr val="accent1"/>
          </a:effectRef>
          <a:fontRef idx="minor">
            <a:schemeClr val="tx1"/>
          </a:fontRef>
        </p:style>
      </p:cxnSp>
      <p:cxnSp>
        <p:nvCxnSpPr>
          <p:cNvPr id="9" name="8 Düz Ok Bağlayıcısı"/>
          <p:cNvCxnSpPr/>
          <p:nvPr/>
        </p:nvCxnSpPr>
        <p:spPr>
          <a:xfrm flipV="1">
            <a:off x="2643188" y="3643313"/>
            <a:ext cx="2928937" cy="500062"/>
          </a:xfrm>
          <a:prstGeom prst="straightConnector1">
            <a:avLst/>
          </a:prstGeom>
          <a:ln w="63500">
            <a:tailEnd type="arrow"/>
          </a:ln>
        </p:spPr>
        <p:style>
          <a:lnRef idx="1">
            <a:schemeClr val="accent1"/>
          </a:lnRef>
          <a:fillRef idx="0">
            <a:schemeClr val="accent1"/>
          </a:fillRef>
          <a:effectRef idx="0">
            <a:schemeClr val="accent1"/>
          </a:effectRef>
          <a:fontRef idx="minor">
            <a:schemeClr val="tx1"/>
          </a:fontRef>
        </p:style>
      </p:cxnSp>
      <p:cxnSp>
        <p:nvCxnSpPr>
          <p:cNvPr id="11" name="10 Düz Ok Bağlayıcısı"/>
          <p:cNvCxnSpPr/>
          <p:nvPr/>
        </p:nvCxnSpPr>
        <p:spPr>
          <a:xfrm>
            <a:off x="2643188" y="4786313"/>
            <a:ext cx="3000375" cy="285750"/>
          </a:xfrm>
          <a:prstGeom prst="straightConnector1">
            <a:avLst/>
          </a:prstGeom>
          <a:ln w="63500">
            <a:tailEnd type="arrow"/>
          </a:ln>
        </p:spPr>
        <p:style>
          <a:lnRef idx="1">
            <a:schemeClr val="accent1"/>
          </a:lnRef>
          <a:fillRef idx="0">
            <a:schemeClr val="accent1"/>
          </a:fillRef>
          <a:effectRef idx="0">
            <a:schemeClr val="accent1"/>
          </a:effectRef>
          <a:fontRef idx="minor">
            <a:schemeClr val="tx1"/>
          </a:fontRef>
        </p:style>
      </p:cxnSp>
      <p:sp>
        <p:nvSpPr>
          <p:cNvPr id="16" name="15 Metin kutusu"/>
          <p:cNvSpPr txBox="1">
            <a:spLocks noChangeArrowheads="1"/>
          </p:cNvSpPr>
          <p:nvPr/>
        </p:nvSpPr>
        <p:spPr bwMode="auto">
          <a:xfrm>
            <a:off x="5143500" y="857250"/>
            <a:ext cx="3786188" cy="646113"/>
          </a:xfrm>
          <a:prstGeom prst="rect">
            <a:avLst/>
          </a:prstGeom>
          <a:noFill/>
          <a:ln w="9525">
            <a:noFill/>
            <a:miter lim="800000"/>
            <a:headEnd/>
            <a:tailEnd/>
          </a:ln>
        </p:spPr>
        <p:txBody>
          <a:bodyPr>
            <a:spAutoFit/>
          </a:bodyPr>
          <a:lstStyle/>
          <a:p>
            <a:r>
              <a:rPr lang="tr-TR" b="1">
                <a:latin typeface="Gill Sans MT" pitchFamily="34" charset="0"/>
              </a:rPr>
              <a:t>kelimeleri çözümleme</a:t>
            </a:r>
          </a:p>
          <a:p>
            <a:r>
              <a:rPr lang="tr-TR" b="1">
                <a:latin typeface="Gill Sans MT" pitchFamily="34" charset="0"/>
              </a:rPr>
              <a:t>(ortografik-sesbilgisel)</a:t>
            </a:r>
            <a:endParaRPr lang="tr-TR">
              <a:latin typeface="Gill Sans MT" pitchFamily="34" charset="0"/>
            </a:endParaRPr>
          </a:p>
        </p:txBody>
      </p:sp>
      <p:sp>
        <p:nvSpPr>
          <p:cNvPr id="17" name="16 Metin kutusu"/>
          <p:cNvSpPr txBox="1">
            <a:spLocks noChangeArrowheads="1"/>
          </p:cNvSpPr>
          <p:nvPr/>
        </p:nvSpPr>
        <p:spPr bwMode="auto">
          <a:xfrm>
            <a:off x="5715000" y="2071688"/>
            <a:ext cx="3071813" cy="646112"/>
          </a:xfrm>
          <a:prstGeom prst="rect">
            <a:avLst/>
          </a:prstGeom>
          <a:noFill/>
          <a:ln w="9525">
            <a:noFill/>
            <a:miter lim="800000"/>
            <a:headEnd/>
            <a:tailEnd/>
          </a:ln>
        </p:spPr>
        <p:txBody>
          <a:bodyPr>
            <a:spAutoFit/>
          </a:bodyPr>
          <a:lstStyle/>
          <a:p>
            <a:r>
              <a:rPr lang="tr-TR" b="1">
                <a:latin typeface="Gill Sans MT" pitchFamily="34" charset="0"/>
              </a:rPr>
              <a:t>sözcük dağarcığı,</a:t>
            </a:r>
          </a:p>
          <a:p>
            <a:r>
              <a:rPr lang="tr-TR" b="1">
                <a:latin typeface="Gill Sans MT" pitchFamily="34" charset="0"/>
              </a:rPr>
              <a:t> önceki bilgi ve deneyimler</a:t>
            </a:r>
            <a:endParaRPr lang="tr-TR">
              <a:latin typeface="Gill Sans MT" pitchFamily="34" charset="0"/>
            </a:endParaRPr>
          </a:p>
        </p:txBody>
      </p:sp>
      <p:sp>
        <p:nvSpPr>
          <p:cNvPr id="18" name="17 Metin kutusu"/>
          <p:cNvSpPr txBox="1">
            <a:spLocks noChangeArrowheads="1"/>
          </p:cNvSpPr>
          <p:nvPr/>
        </p:nvSpPr>
        <p:spPr bwMode="auto">
          <a:xfrm>
            <a:off x="5643563" y="3357563"/>
            <a:ext cx="3500437" cy="646112"/>
          </a:xfrm>
          <a:prstGeom prst="rect">
            <a:avLst/>
          </a:prstGeom>
          <a:noFill/>
          <a:ln w="9525">
            <a:noFill/>
            <a:miter lim="800000"/>
            <a:headEnd/>
            <a:tailEnd/>
          </a:ln>
        </p:spPr>
        <p:txBody>
          <a:bodyPr>
            <a:spAutoFit/>
          </a:bodyPr>
          <a:lstStyle/>
          <a:p>
            <a:r>
              <a:rPr lang="tr-TR" b="1">
                <a:latin typeface="Gill Sans MT" pitchFamily="34" charset="0"/>
              </a:rPr>
              <a:t>sözdizimsel bilgi ve beceriler</a:t>
            </a:r>
          </a:p>
          <a:p>
            <a:r>
              <a:rPr lang="tr-TR" b="1">
                <a:latin typeface="Gill Sans MT" pitchFamily="34" charset="0"/>
              </a:rPr>
              <a:t>morfolojik farkındalık beceriler</a:t>
            </a:r>
            <a:endParaRPr lang="tr-TR">
              <a:latin typeface="Gill Sans MT" pitchFamily="34" charset="0"/>
            </a:endParaRPr>
          </a:p>
        </p:txBody>
      </p:sp>
      <p:sp>
        <p:nvSpPr>
          <p:cNvPr id="21" name="20 Metin kutusu"/>
          <p:cNvSpPr txBox="1">
            <a:spLocks noChangeArrowheads="1"/>
          </p:cNvSpPr>
          <p:nvPr/>
        </p:nvSpPr>
        <p:spPr bwMode="auto">
          <a:xfrm>
            <a:off x="5715000" y="4929188"/>
            <a:ext cx="3000375" cy="369887"/>
          </a:xfrm>
          <a:prstGeom prst="rect">
            <a:avLst/>
          </a:prstGeom>
          <a:noFill/>
          <a:ln w="9525">
            <a:noFill/>
            <a:miter lim="800000"/>
            <a:headEnd/>
            <a:tailEnd/>
          </a:ln>
        </p:spPr>
        <p:txBody>
          <a:bodyPr>
            <a:spAutoFit/>
          </a:bodyPr>
          <a:lstStyle/>
          <a:p>
            <a:r>
              <a:rPr lang="tr-TR" b="1">
                <a:latin typeface="Gill Sans MT" pitchFamily="34" charset="0"/>
              </a:rPr>
              <a:t>anlamlandırma stratejileri</a:t>
            </a:r>
          </a:p>
        </p:txBody>
      </p:sp>
      <p:sp>
        <p:nvSpPr>
          <p:cNvPr id="23" name="22 Metin kutusu"/>
          <p:cNvSpPr txBox="1">
            <a:spLocks noChangeArrowheads="1"/>
          </p:cNvSpPr>
          <p:nvPr/>
        </p:nvSpPr>
        <p:spPr bwMode="auto">
          <a:xfrm>
            <a:off x="2786063" y="6000750"/>
            <a:ext cx="4786312" cy="646113"/>
          </a:xfrm>
          <a:prstGeom prst="rect">
            <a:avLst/>
          </a:prstGeom>
          <a:noFill/>
          <a:ln w="9525">
            <a:noFill/>
            <a:miter lim="800000"/>
            <a:headEnd/>
            <a:tailEnd/>
          </a:ln>
        </p:spPr>
        <p:txBody>
          <a:bodyPr>
            <a:spAutoFit/>
          </a:bodyPr>
          <a:lstStyle/>
          <a:p>
            <a:pPr algn="ctr"/>
            <a:r>
              <a:rPr lang="tr-TR">
                <a:latin typeface="Gill Sans MT" pitchFamily="34" charset="0"/>
              </a:rPr>
              <a:t>(Güldenoğlu, Kargın,  &amp; Miller,  2013)</a:t>
            </a:r>
          </a:p>
          <a:p>
            <a:endParaRPr lang="tr-TR">
              <a:latin typeface="Gill Sans MT"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16"/>
                                        </p:tgtEl>
                                        <p:attrNameLst>
                                          <p:attrName>style.visibility</p:attrName>
                                        </p:attrNameLst>
                                      </p:cBhvr>
                                      <p:to>
                                        <p:strVal val="visible"/>
                                      </p:to>
                                    </p:set>
                                    <p:anim calcmode="lin" valueType="num">
                                      <p:cBhvr additive="base">
                                        <p:cTn id="17" dur="500" fill="hold"/>
                                        <p:tgtEl>
                                          <p:spTgt spid="16"/>
                                        </p:tgtEl>
                                        <p:attrNameLst>
                                          <p:attrName>ppt_x</p:attrName>
                                        </p:attrNameLst>
                                      </p:cBhvr>
                                      <p:tavLst>
                                        <p:tav tm="0">
                                          <p:val>
                                            <p:strVal val="#ppt_x"/>
                                          </p:val>
                                        </p:tav>
                                        <p:tav tm="100000">
                                          <p:val>
                                            <p:strVal val="#ppt_x"/>
                                          </p:val>
                                        </p:tav>
                                      </p:tavLst>
                                    </p:anim>
                                    <p:anim calcmode="lin" valueType="num">
                                      <p:cBhvr additive="base">
                                        <p:cTn id="18" dur="500" fill="hold"/>
                                        <p:tgtEl>
                                          <p:spTgt spid="16"/>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additive="base">
                                        <p:cTn id="21" dur="500" fill="hold"/>
                                        <p:tgtEl>
                                          <p:spTgt spid="7"/>
                                        </p:tgtEl>
                                        <p:attrNameLst>
                                          <p:attrName>ppt_x</p:attrName>
                                        </p:attrNameLst>
                                      </p:cBhvr>
                                      <p:tavLst>
                                        <p:tav tm="0">
                                          <p:val>
                                            <p:strVal val="#ppt_x"/>
                                          </p:val>
                                        </p:tav>
                                        <p:tav tm="100000">
                                          <p:val>
                                            <p:strVal val="#ppt_x"/>
                                          </p:val>
                                        </p:tav>
                                      </p:tavLst>
                                    </p:anim>
                                    <p:anim calcmode="lin" valueType="num">
                                      <p:cBhvr additive="base">
                                        <p:cTn id="22" dur="500" fill="hold"/>
                                        <p:tgtEl>
                                          <p:spTgt spid="7"/>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17"/>
                                        </p:tgtEl>
                                        <p:attrNameLst>
                                          <p:attrName>style.visibility</p:attrName>
                                        </p:attrNameLst>
                                      </p:cBhvr>
                                      <p:to>
                                        <p:strVal val="visible"/>
                                      </p:to>
                                    </p:set>
                                    <p:anim calcmode="lin" valueType="num">
                                      <p:cBhvr additive="base">
                                        <p:cTn id="25" dur="500" fill="hold"/>
                                        <p:tgtEl>
                                          <p:spTgt spid="17"/>
                                        </p:tgtEl>
                                        <p:attrNameLst>
                                          <p:attrName>ppt_x</p:attrName>
                                        </p:attrNameLst>
                                      </p:cBhvr>
                                      <p:tavLst>
                                        <p:tav tm="0">
                                          <p:val>
                                            <p:strVal val="#ppt_x"/>
                                          </p:val>
                                        </p:tav>
                                        <p:tav tm="100000">
                                          <p:val>
                                            <p:strVal val="#ppt_x"/>
                                          </p:val>
                                        </p:tav>
                                      </p:tavLst>
                                    </p:anim>
                                    <p:anim calcmode="lin" valueType="num">
                                      <p:cBhvr additive="base">
                                        <p:cTn id="26" dur="500" fill="hold"/>
                                        <p:tgtEl>
                                          <p:spTgt spid="17"/>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9"/>
                                        </p:tgtEl>
                                        <p:attrNameLst>
                                          <p:attrName>style.visibility</p:attrName>
                                        </p:attrNameLst>
                                      </p:cBhvr>
                                      <p:to>
                                        <p:strVal val="visible"/>
                                      </p:to>
                                    </p:set>
                                    <p:anim calcmode="lin" valueType="num">
                                      <p:cBhvr additive="base">
                                        <p:cTn id="29" dur="500" fill="hold"/>
                                        <p:tgtEl>
                                          <p:spTgt spid="9"/>
                                        </p:tgtEl>
                                        <p:attrNameLst>
                                          <p:attrName>ppt_x</p:attrName>
                                        </p:attrNameLst>
                                      </p:cBhvr>
                                      <p:tavLst>
                                        <p:tav tm="0">
                                          <p:val>
                                            <p:strVal val="#ppt_x"/>
                                          </p:val>
                                        </p:tav>
                                        <p:tav tm="100000">
                                          <p:val>
                                            <p:strVal val="#ppt_x"/>
                                          </p:val>
                                        </p:tav>
                                      </p:tavLst>
                                    </p:anim>
                                    <p:anim calcmode="lin" valueType="num">
                                      <p:cBhvr additive="base">
                                        <p:cTn id="30" dur="500" fill="hold"/>
                                        <p:tgtEl>
                                          <p:spTgt spid="9"/>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18"/>
                                        </p:tgtEl>
                                        <p:attrNameLst>
                                          <p:attrName>style.visibility</p:attrName>
                                        </p:attrNameLst>
                                      </p:cBhvr>
                                      <p:to>
                                        <p:strVal val="visible"/>
                                      </p:to>
                                    </p:set>
                                    <p:anim calcmode="lin" valueType="num">
                                      <p:cBhvr additive="base">
                                        <p:cTn id="33" dur="500" fill="hold"/>
                                        <p:tgtEl>
                                          <p:spTgt spid="18"/>
                                        </p:tgtEl>
                                        <p:attrNameLst>
                                          <p:attrName>ppt_x</p:attrName>
                                        </p:attrNameLst>
                                      </p:cBhvr>
                                      <p:tavLst>
                                        <p:tav tm="0">
                                          <p:val>
                                            <p:strVal val="#ppt_x"/>
                                          </p:val>
                                        </p:tav>
                                        <p:tav tm="100000">
                                          <p:val>
                                            <p:strVal val="#ppt_x"/>
                                          </p:val>
                                        </p:tav>
                                      </p:tavLst>
                                    </p:anim>
                                    <p:anim calcmode="lin" valueType="num">
                                      <p:cBhvr additive="base">
                                        <p:cTn id="34" dur="500" fill="hold"/>
                                        <p:tgtEl>
                                          <p:spTgt spid="18"/>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11"/>
                                        </p:tgtEl>
                                        <p:attrNameLst>
                                          <p:attrName>style.visibility</p:attrName>
                                        </p:attrNameLst>
                                      </p:cBhvr>
                                      <p:to>
                                        <p:strVal val="visible"/>
                                      </p:to>
                                    </p:set>
                                    <p:anim calcmode="lin" valueType="num">
                                      <p:cBhvr additive="base">
                                        <p:cTn id="37" dur="500" fill="hold"/>
                                        <p:tgtEl>
                                          <p:spTgt spid="11"/>
                                        </p:tgtEl>
                                        <p:attrNameLst>
                                          <p:attrName>ppt_x</p:attrName>
                                        </p:attrNameLst>
                                      </p:cBhvr>
                                      <p:tavLst>
                                        <p:tav tm="0">
                                          <p:val>
                                            <p:strVal val="#ppt_x"/>
                                          </p:val>
                                        </p:tav>
                                        <p:tav tm="100000">
                                          <p:val>
                                            <p:strVal val="#ppt_x"/>
                                          </p:val>
                                        </p:tav>
                                      </p:tavLst>
                                    </p:anim>
                                    <p:anim calcmode="lin" valueType="num">
                                      <p:cBhvr additive="base">
                                        <p:cTn id="38" dur="500" fill="hold"/>
                                        <p:tgtEl>
                                          <p:spTgt spid="11"/>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21"/>
                                        </p:tgtEl>
                                        <p:attrNameLst>
                                          <p:attrName>style.visibility</p:attrName>
                                        </p:attrNameLst>
                                      </p:cBhvr>
                                      <p:to>
                                        <p:strVal val="visible"/>
                                      </p:to>
                                    </p:set>
                                    <p:anim calcmode="lin" valueType="num">
                                      <p:cBhvr additive="base">
                                        <p:cTn id="41" dur="500" fill="hold"/>
                                        <p:tgtEl>
                                          <p:spTgt spid="21"/>
                                        </p:tgtEl>
                                        <p:attrNameLst>
                                          <p:attrName>ppt_x</p:attrName>
                                        </p:attrNameLst>
                                      </p:cBhvr>
                                      <p:tavLst>
                                        <p:tav tm="0">
                                          <p:val>
                                            <p:strVal val="#ppt_x"/>
                                          </p:val>
                                        </p:tav>
                                        <p:tav tm="100000">
                                          <p:val>
                                            <p:strVal val="#ppt_x"/>
                                          </p:val>
                                        </p:tav>
                                      </p:tavLst>
                                    </p:anim>
                                    <p:anim calcmode="lin" valueType="num">
                                      <p:cBhvr additive="base">
                                        <p:cTn id="42" dur="500" fill="hold"/>
                                        <p:tgtEl>
                                          <p:spTgt spid="21"/>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23"/>
                                        </p:tgtEl>
                                        <p:attrNameLst>
                                          <p:attrName>style.visibility</p:attrName>
                                        </p:attrNameLst>
                                      </p:cBhvr>
                                      <p:to>
                                        <p:strVal val="visible"/>
                                      </p:to>
                                    </p:set>
                                    <p:anim calcmode="lin" valueType="num">
                                      <p:cBhvr additive="base">
                                        <p:cTn id="45" dur="500" fill="hold"/>
                                        <p:tgtEl>
                                          <p:spTgt spid="23"/>
                                        </p:tgtEl>
                                        <p:attrNameLst>
                                          <p:attrName>ppt_x</p:attrName>
                                        </p:attrNameLst>
                                      </p:cBhvr>
                                      <p:tavLst>
                                        <p:tav tm="0">
                                          <p:val>
                                            <p:strVal val="#ppt_x"/>
                                          </p:val>
                                        </p:tav>
                                        <p:tav tm="100000">
                                          <p:val>
                                            <p:strVal val="#ppt_x"/>
                                          </p:val>
                                        </p:tav>
                                      </p:tavLst>
                                    </p:anim>
                                    <p:anim calcmode="lin" valueType="num">
                                      <p:cBhvr additive="base">
                                        <p:cTn id="46"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6" grpId="0"/>
      <p:bldP spid="17" grpId="0"/>
      <p:bldP spid="18" grpId="0"/>
      <p:bldP spid="21" grpId="0"/>
      <p:bldP spid="2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t>Verilerin Analizi</a:t>
            </a:r>
            <a:endParaRPr lang="tr-TR" dirty="0"/>
          </a:p>
        </p:txBody>
      </p:sp>
      <p:sp>
        <p:nvSpPr>
          <p:cNvPr id="3" name="2 İçerik Yer Tutucusu"/>
          <p:cNvSpPr>
            <a:spLocks noGrp="1"/>
          </p:cNvSpPr>
          <p:nvPr>
            <p:ph idx="1"/>
          </p:nvPr>
        </p:nvSpPr>
        <p:spPr/>
        <p:txBody>
          <a:bodyPr>
            <a:normAutofit/>
          </a:bodyPr>
          <a:lstStyle/>
          <a:p>
            <a:pPr algn="just">
              <a:buNone/>
            </a:pPr>
            <a:endParaRPr lang="tr-TR" sz="1400" dirty="0" smtClean="0"/>
          </a:p>
          <a:p>
            <a:pPr algn="just"/>
            <a:r>
              <a:rPr lang="tr-TR" sz="1400" dirty="0" smtClean="0"/>
              <a:t>(“SPSS </a:t>
            </a:r>
            <a:r>
              <a:rPr lang="tr-TR" sz="1400" dirty="0" err="1" smtClean="0"/>
              <a:t>for</a:t>
            </a:r>
            <a:r>
              <a:rPr lang="tr-TR" sz="1400" dirty="0" smtClean="0"/>
              <a:t> Windows 17.0”);</a:t>
            </a:r>
          </a:p>
          <a:p>
            <a:pPr algn="just"/>
            <a:endParaRPr lang="tr-TR" sz="1400" dirty="0" smtClean="0"/>
          </a:p>
          <a:p>
            <a:pPr algn="just"/>
            <a:r>
              <a:rPr lang="tr-TR" sz="1400" dirty="0" smtClean="0"/>
              <a:t>Araştırma </a:t>
            </a:r>
            <a:r>
              <a:rPr lang="tr-TR" sz="1400" dirty="0" smtClean="0"/>
              <a:t>gruplarının belirlenebilmesi için çalışmaya dahil edilen öğrencilerin sesbilgisel farkındalık testinden elde ettikleri puanları K-ortalamalar Kümeleme Yöntemi  kullanılarak analiz edilmiş ve analizler sonucunda öğrenciler iyi ve zayıf olmak üzere iki gruba ayrılmışlardır.</a:t>
            </a:r>
            <a:endParaRPr lang="tr-TR" sz="1400" dirty="0" smtClean="0"/>
          </a:p>
          <a:p>
            <a:pPr algn="just"/>
            <a:endParaRPr lang="tr-TR" sz="1400" dirty="0" smtClean="0"/>
          </a:p>
          <a:p>
            <a:pPr algn="just"/>
            <a:r>
              <a:rPr lang="tr-TR" sz="1400" dirty="0" smtClean="0"/>
              <a:t>İyi </a:t>
            </a:r>
            <a:r>
              <a:rPr lang="tr-TR" sz="1400" dirty="0" smtClean="0"/>
              <a:t>ve zayıf sesbilgisel farkındalık becerilerine sahip olan öğrencilerin kelime okuma performanslarının karşılaştırılabilmesi için öğrenci gruplarının (iyi–zayıf sesbilgisel farkındalık becerisine sahip) </a:t>
            </a:r>
            <a:r>
              <a:rPr lang="tr-TR" sz="1400" dirty="0" err="1" smtClean="0"/>
              <a:t>deneklerarası</a:t>
            </a:r>
            <a:r>
              <a:rPr lang="tr-TR" sz="1400" dirty="0" smtClean="0"/>
              <a:t> faktör, kelime türü etkisinin (anlamlı-anlamsız) ise </a:t>
            </a:r>
            <a:r>
              <a:rPr lang="tr-TR" sz="1400" dirty="0" err="1" smtClean="0"/>
              <a:t>denekleriçi</a:t>
            </a:r>
            <a:r>
              <a:rPr lang="tr-TR" sz="1400" dirty="0" smtClean="0"/>
              <a:t> faktör olarak belirlendiği iki faktörlü MANOVA </a:t>
            </a:r>
            <a:r>
              <a:rPr lang="tr-TR" sz="1400" dirty="0" smtClean="0"/>
              <a:t> ile</a:t>
            </a:r>
          </a:p>
          <a:p>
            <a:pPr algn="just"/>
            <a:endParaRPr lang="tr-TR" sz="1400" dirty="0" smtClean="0"/>
          </a:p>
          <a:p>
            <a:pPr algn="just"/>
            <a:r>
              <a:rPr lang="tr-TR" sz="1400" dirty="0" smtClean="0"/>
              <a:t>Dakikada </a:t>
            </a:r>
            <a:r>
              <a:rPr lang="tr-TR" sz="1400" dirty="0" smtClean="0"/>
              <a:t>okunan doğru sözcük sayısı</a:t>
            </a:r>
            <a:r>
              <a:rPr lang="tr-TR" sz="1400" dirty="0" smtClean="0"/>
              <a:t>, (</a:t>
            </a:r>
            <a:r>
              <a:rPr lang="tr-TR" sz="1400" dirty="0" err="1" smtClean="0"/>
              <a:t>One</a:t>
            </a:r>
            <a:r>
              <a:rPr lang="tr-TR" sz="1400" dirty="0" smtClean="0"/>
              <a:t> –</a:t>
            </a:r>
            <a:r>
              <a:rPr lang="tr-TR" sz="1400" dirty="0" err="1" smtClean="0"/>
              <a:t>way</a:t>
            </a:r>
            <a:r>
              <a:rPr lang="tr-TR" sz="1400" dirty="0" smtClean="0"/>
              <a:t> ANOVA) </a:t>
            </a:r>
          </a:p>
          <a:p>
            <a:pPr algn="just"/>
            <a:endParaRPr lang="tr-TR" sz="1400" dirty="0" smtClean="0"/>
          </a:p>
          <a:p>
            <a:pPr algn="just"/>
            <a:r>
              <a:rPr lang="tr-TR" sz="1400" dirty="0" smtClean="0"/>
              <a:t>Metin </a:t>
            </a:r>
            <a:r>
              <a:rPr lang="tr-TR" sz="1400" dirty="0" smtClean="0"/>
              <a:t>okuma süresi</a:t>
            </a:r>
            <a:r>
              <a:rPr lang="tr-TR" sz="1400" dirty="0" smtClean="0"/>
              <a:t>, ile </a:t>
            </a:r>
            <a:r>
              <a:rPr lang="tr-TR" sz="1400" dirty="0" smtClean="0"/>
              <a:t>metindeki doğru okunan sözcük </a:t>
            </a:r>
            <a:r>
              <a:rPr lang="tr-TR" sz="1400" dirty="0" smtClean="0"/>
              <a:t>sayısı (</a:t>
            </a:r>
            <a:r>
              <a:rPr lang="tr-TR" sz="1400" dirty="0" err="1" smtClean="0"/>
              <a:t>Kruskall</a:t>
            </a:r>
            <a:r>
              <a:rPr lang="tr-TR" sz="1400" dirty="0" smtClean="0"/>
              <a:t>-</a:t>
            </a:r>
            <a:r>
              <a:rPr lang="tr-TR" sz="1400" dirty="0" err="1" smtClean="0"/>
              <a:t>Wallis</a:t>
            </a:r>
            <a:r>
              <a:rPr lang="tr-TR" sz="1400" dirty="0" smtClean="0"/>
              <a:t>). </a:t>
            </a:r>
            <a:endParaRPr lang="tr-TR" sz="14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normAutofit fontScale="90000"/>
          </a:bodyPr>
          <a:lstStyle/>
          <a:p>
            <a:r>
              <a:rPr lang="tr-TR" dirty="0" smtClean="0"/>
              <a:t>BULGULAR </a:t>
            </a:r>
            <a:br>
              <a:rPr lang="tr-TR" dirty="0" smtClean="0"/>
            </a:br>
            <a:r>
              <a:rPr lang="tr-TR" dirty="0" smtClean="0"/>
              <a:t>(Sesbilgisel Farkındalık)</a:t>
            </a:r>
            <a:endParaRPr lang="tr-TR" dirty="0"/>
          </a:p>
        </p:txBody>
      </p:sp>
      <p:pic>
        <p:nvPicPr>
          <p:cNvPr id="1026" name="Picture 2"/>
          <p:cNvPicPr>
            <a:picLocks noChangeAspect="1" noChangeArrowheads="1"/>
          </p:cNvPicPr>
          <p:nvPr/>
        </p:nvPicPr>
        <p:blipFill>
          <a:blip r:embed="rId2"/>
          <a:srcRect/>
          <a:stretch>
            <a:fillRect/>
          </a:stretch>
        </p:blipFill>
        <p:spPr bwMode="auto">
          <a:xfrm>
            <a:off x="785786" y="1928802"/>
            <a:ext cx="7086627" cy="233839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normAutofit fontScale="90000"/>
          </a:bodyPr>
          <a:lstStyle/>
          <a:p>
            <a:r>
              <a:rPr lang="tr-TR" dirty="0" smtClean="0"/>
              <a:t>BULGULAR </a:t>
            </a:r>
            <a:br>
              <a:rPr lang="tr-TR" dirty="0" smtClean="0"/>
            </a:br>
            <a:r>
              <a:rPr lang="tr-TR" dirty="0" smtClean="0"/>
              <a:t>(Anlamlı-Anlamsız Kelime Okuma)</a:t>
            </a:r>
            <a:endParaRPr lang="tr-TR" dirty="0"/>
          </a:p>
        </p:txBody>
      </p:sp>
      <p:pic>
        <p:nvPicPr>
          <p:cNvPr id="2050" name="Picture 2"/>
          <p:cNvPicPr>
            <a:picLocks noChangeAspect="1" noChangeArrowheads="1"/>
          </p:cNvPicPr>
          <p:nvPr/>
        </p:nvPicPr>
        <p:blipFill>
          <a:blip r:embed="rId2"/>
          <a:srcRect/>
          <a:stretch>
            <a:fillRect/>
          </a:stretch>
        </p:blipFill>
        <p:spPr bwMode="auto">
          <a:xfrm>
            <a:off x="214283" y="1428736"/>
            <a:ext cx="4643470" cy="4505325"/>
          </a:xfrm>
          <a:prstGeom prst="rect">
            <a:avLst/>
          </a:prstGeom>
          <a:noFill/>
          <a:ln w="9525">
            <a:noFill/>
            <a:miter lim="800000"/>
            <a:headEnd/>
            <a:tailEnd/>
          </a:ln>
          <a:effectLst/>
        </p:spPr>
      </p:pic>
      <p:pic>
        <p:nvPicPr>
          <p:cNvPr id="2051" name="Picture 3"/>
          <p:cNvPicPr>
            <a:picLocks noChangeAspect="1" noChangeArrowheads="1"/>
          </p:cNvPicPr>
          <p:nvPr/>
        </p:nvPicPr>
        <p:blipFill>
          <a:blip r:embed="rId3"/>
          <a:srcRect/>
          <a:stretch>
            <a:fillRect/>
          </a:stretch>
        </p:blipFill>
        <p:spPr bwMode="auto">
          <a:xfrm>
            <a:off x="4857752" y="4857760"/>
            <a:ext cx="4076742" cy="1276350"/>
          </a:xfrm>
          <a:prstGeom prst="rect">
            <a:avLst/>
          </a:prstGeom>
          <a:noFill/>
          <a:ln w="9525">
            <a:noFill/>
            <a:miter lim="800000"/>
            <a:headEnd/>
            <a:tailEnd/>
          </a:ln>
          <a:effectLst/>
        </p:spPr>
      </p:pic>
      <p:sp>
        <p:nvSpPr>
          <p:cNvPr id="7" name="6 Metin kutusu"/>
          <p:cNvSpPr txBox="1"/>
          <p:nvPr/>
        </p:nvSpPr>
        <p:spPr>
          <a:xfrm>
            <a:off x="5214942" y="1714488"/>
            <a:ext cx="3571900" cy="3046988"/>
          </a:xfrm>
          <a:prstGeom prst="rect">
            <a:avLst/>
          </a:prstGeom>
          <a:noFill/>
        </p:spPr>
        <p:txBody>
          <a:bodyPr wrap="square" rtlCol="0">
            <a:spAutoFit/>
          </a:bodyPr>
          <a:lstStyle/>
          <a:p>
            <a:pPr algn="just"/>
            <a:r>
              <a:rPr lang="tr-TR" sz="1600" dirty="0" smtClean="0"/>
              <a:t>Sonuç olarak iyi ve zayıf sesbilgisel farkındalık becerisine sahip olan öğrencilerin anlamlı ve anlamsız kelime okuma performanslarına ilişkin elde edilen tüm bulgular birlikte düşünüldüğünde, öğrenciler her ne kadar anlamsız kelime okuma görevinde anlamlı kelime okuma görevine göre daha çok zorlansalar da, sahip oldukları sesbilgisel farkındalık becerisinin onların anlamlı ve anlamsız kelime okuma performanslarını farklılaştırmadığını göstermiştir. </a:t>
            </a:r>
          </a:p>
          <a:p>
            <a:pPr algn="just"/>
            <a:endParaRPr lang="tr-TR" sz="16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normAutofit fontScale="90000"/>
          </a:bodyPr>
          <a:lstStyle/>
          <a:p>
            <a:r>
              <a:rPr lang="tr-TR" dirty="0" smtClean="0"/>
              <a:t>BULGULAR </a:t>
            </a:r>
            <a:br>
              <a:rPr lang="tr-TR" dirty="0" smtClean="0"/>
            </a:br>
            <a:r>
              <a:rPr lang="tr-TR" dirty="0" smtClean="0"/>
              <a:t>(Okuma Hızı ve Doğruluğu)</a:t>
            </a:r>
            <a:endParaRPr lang="tr-TR" dirty="0"/>
          </a:p>
        </p:txBody>
      </p:sp>
      <p:sp>
        <p:nvSpPr>
          <p:cNvPr id="7" name="6 Metin kutusu"/>
          <p:cNvSpPr txBox="1"/>
          <p:nvPr/>
        </p:nvSpPr>
        <p:spPr>
          <a:xfrm>
            <a:off x="5214942" y="1714488"/>
            <a:ext cx="3571900" cy="1600438"/>
          </a:xfrm>
          <a:prstGeom prst="rect">
            <a:avLst/>
          </a:prstGeom>
          <a:noFill/>
        </p:spPr>
        <p:txBody>
          <a:bodyPr wrap="square" rtlCol="0">
            <a:spAutoFit/>
          </a:bodyPr>
          <a:lstStyle/>
          <a:p>
            <a:pPr algn="just"/>
            <a:r>
              <a:rPr lang="tr-TR" sz="1400" dirty="0" smtClean="0"/>
              <a:t>Analiz sonuçlarına bakıldığında iyi ve zayıf sesbilgisel farkındalık becerisine sahip olan öğrencilerin dakikada okudukları doğru sözcük sayıları arasında anlamlı farklılıkların olduğu görülmüştür. İyi sesbilgisel farkındalık becerisine sahip olan öğrenciler zayıf öğrencilere göre bir dakikada daha çok doğru sözcük okumuşlardır</a:t>
            </a:r>
            <a:r>
              <a:rPr lang="tr-TR" sz="1400" dirty="0" smtClean="0"/>
              <a:t>.</a:t>
            </a:r>
            <a:endParaRPr lang="tr-TR" sz="1600" dirty="0"/>
          </a:p>
        </p:txBody>
      </p:sp>
      <p:pic>
        <p:nvPicPr>
          <p:cNvPr id="3074" name="Picture 2"/>
          <p:cNvPicPr>
            <a:picLocks noChangeAspect="1" noChangeArrowheads="1"/>
          </p:cNvPicPr>
          <p:nvPr/>
        </p:nvPicPr>
        <p:blipFill>
          <a:blip r:embed="rId2"/>
          <a:srcRect/>
          <a:stretch>
            <a:fillRect/>
          </a:stretch>
        </p:blipFill>
        <p:spPr bwMode="auto">
          <a:xfrm>
            <a:off x="214282" y="1714488"/>
            <a:ext cx="4848285" cy="1581150"/>
          </a:xfrm>
          <a:prstGeom prst="rect">
            <a:avLst/>
          </a:prstGeom>
          <a:noFill/>
          <a:ln w="9525">
            <a:noFill/>
            <a:miter lim="800000"/>
            <a:headEnd/>
            <a:tailEnd/>
          </a:ln>
          <a:effectLst/>
        </p:spPr>
      </p:pic>
      <p:pic>
        <p:nvPicPr>
          <p:cNvPr id="3075" name="Picture 3"/>
          <p:cNvPicPr>
            <a:picLocks noChangeAspect="1" noChangeArrowheads="1"/>
          </p:cNvPicPr>
          <p:nvPr/>
        </p:nvPicPr>
        <p:blipFill>
          <a:blip r:embed="rId3"/>
          <a:srcRect/>
          <a:stretch>
            <a:fillRect/>
          </a:stretch>
        </p:blipFill>
        <p:spPr bwMode="auto">
          <a:xfrm>
            <a:off x="285721" y="3643314"/>
            <a:ext cx="5000660" cy="2524125"/>
          </a:xfrm>
          <a:prstGeom prst="rect">
            <a:avLst/>
          </a:prstGeom>
          <a:noFill/>
          <a:ln w="9525">
            <a:noFill/>
            <a:miter lim="800000"/>
            <a:headEnd/>
            <a:tailEnd/>
          </a:ln>
          <a:effectLst/>
        </p:spPr>
      </p:pic>
      <p:sp>
        <p:nvSpPr>
          <p:cNvPr id="8" name="7 Metin kutusu"/>
          <p:cNvSpPr txBox="1"/>
          <p:nvPr/>
        </p:nvSpPr>
        <p:spPr>
          <a:xfrm>
            <a:off x="5357818" y="4143380"/>
            <a:ext cx="3571900" cy="738664"/>
          </a:xfrm>
          <a:prstGeom prst="rect">
            <a:avLst/>
          </a:prstGeom>
          <a:noFill/>
        </p:spPr>
        <p:txBody>
          <a:bodyPr wrap="square" rtlCol="0">
            <a:spAutoFit/>
          </a:bodyPr>
          <a:lstStyle/>
          <a:p>
            <a:pPr algn="just"/>
            <a:r>
              <a:rPr lang="tr-TR" sz="1400" dirty="0" smtClean="0"/>
              <a:t>İyi </a:t>
            </a:r>
            <a:r>
              <a:rPr lang="tr-TR" sz="1400" dirty="0" smtClean="0"/>
              <a:t>sesbilgisel farkındalık becerisine sahip olan öğrenciler metni zayıflara göre daha hızlı şekilde </a:t>
            </a:r>
            <a:r>
              <a:rPr lang="tr-TR" sz="1400" dirty="0" smtClean="0"/>
              <a:t>okumuşlardır.</a:t>
            </a:r>
            <a:endParaRPr lang="tr-TR" sz="1600" dirty="0"/>
          </a:p>
        </p:txBody>
      </p:sp>
      <p:sp>
        <p:nvSpPr>
          <p:cNvPr id="9" name="8 Metin kutusu"/>
          <p:cNvSpPr txBox="1"/>
          <p:nvPr/>
        </p:nvSpPr>
        <p:spPr>
          <a:xfrm>
            <a:off x="5357818" y="5042118"/>
            <a:ext cx="3571900" cy="1384995"/>
          </a:xfrm>
          <a:prstGeom prst="rect">
            <a:avLst/>
          </a:prstGeom>
          <a:noFill/>
        </p:spPr>
        <p:txBody>
          <a:bodyPr wrap="square" rtlCol="0">
            <a:spAutoFit/>
          </a:bodyPr>
          <a:lstStyle/>
          <a:p>
            <a:pPr algn="just"/>
            <a:r>
              <a:rPr lang="tr-TR" sz="1200" dirty="0" smtClean="0"/>
              <a:t>İyi </a:t>
            </a:r>
            <a:r>
              <a:rPr lang="tr-TR" sz="1200" dirty="0" smtClean="0"/>
              <a:t>ve zayıf sesbilgisel farkındalık becerisine sahip olan öğrencilerin okuma doğruluklarına bakıldığında ise öğrencilerin toplamda okudukları doğru sözcük sayıları arasında anlamlı farklılıkların olmadığı görülmüştür. Diğer bir deyişle, iyi öğrenciler her ne kadar zayıf olanlara göre metinleri daha hızlı okusalar da her iki grubun da metni benzer doğrulukta okudukları görülmüştür.</a:t>
            </a:r>
            <a:endParaRPr lang="tr-TR" sz="1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074"/>
                                        </p:tgtEl>
                                        <p:attrNameLst>
                                          <p:attrName>style.visibility</p:attrName>
                                        </p:attrNameLst>
                                      </p:cBhvr>
                                      <p:to>
                                        <p:strVal val="visible"/>
                                      </p:to>
                                    </p:set>
                                    <p:anim calcmode="lin" valueType="num">
                                      <p:cBhvr additive="base">
                                        <p:cTn id="11" dur="500" fill="hold"/>
                                        <p:tgtEl>
                                          <p:spTgt spid="3074"/>
                                        </p:tgtEl>
                                        <p:attrNameLst>
                                          <p:attrName>ppt_x</p:attrName>
                                        </p:attrNameLst>
                                      </p:cBhvr>
                                      <p:tavLst>
                                        <p:tav tm="0">
                                          <p:val>
                                            <p:strVal val="#ppt_x"/>
                                          </p:val>
                                        </p:tav>
                                        <p:tav tm="100000">
                                          <p:val>
                                            <p:strVal val="#ppt_x"/>
                                          </p:val>
                                        </p:tav>
                                      </p:tavLst>
                                    </p:anim>
                                    <p:anim calcmode="lin" valueType="num">
                                      <p:cBhvr additive="base">
                                        <p:cTn id="12" dur="500" fill="hold"/>
                                        <p:tgtEl>
                                          <p:spTgt spid="3074"/>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075"/>
                                        </p:tgtEl>
                                        <p:attrNameLst>
                                          <p:attrName>style.visibility</p:attrName>
                                        </p:attrNameLst>
                                      </p:cBhvr>
                                      <p:to>
                                        <p:strVal val="visible"/>
                                      </p:to>
                                    </p:set>
                                    <p:anim calcmode="lin" valueType="num">
                                      <p:cBhvr additive="base">
                                        <p:cTn id="17" dur="500" fill="hold"/>
                                        <p:tgtEl>
                                          <p:spTgt spid="3075"/>
                                        </p:tgtEl>
                                        <p:attrNameLst>
                                          <p:attrName>ppt_x</p:attrName>
                                        </p:attrNameLst>
                                      </p:cBhvr>
                                      <p:tavLst>
                                        <p:tav tm="0">
                                          <p:val>
                                            <p:strVal val="#ppt_x"/>
                                          </p:val>
                                        </p:tav>
                                        <p:tav tm="100000">
                                          <p:val>
                                            <p:strVal val="#ppt_x"/>
                                          </p:val>
                                        </p:tav>
                                      </p:tavLst>
                                    </p:anim>
                                    <p:anim calcmode="lin" valueType="num">
                                      <p:cBhvr additive="base">
                                        <p:cTn id="18" dur="500" fill="hold"/>
                                        <p:tgtEl>
                                          <p:spTgt spid="3075"/>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 calcmode="lin" valueType="num">
                                      <p:cBhvr additive="base">
                                        <p:cTn id="21" dur="500" fill="hold"/>
                                        <p:tgtEl>
                                          <p:spTgt spid="8"/>
                                        </p:tgtEl>
                                        <p:attrNameLst>
                                          <p:attrName>ppt_x</p:attrName>
                                        </p:attrNameLst>
                                      </p:cBhvr>
                                      <p:tavLst>
                                        <p:tav tm="0">
                                          <p:val>
                                            <p:strVal val="#ppt_x"/>
                                          </p:val>
                                        </p:tav>
                                        <p:tav tm="100000">
                                          <p:val>
                                            <p:strVal val="#ppt_x"/>
                                          </p:val>
                                        </p:tav>
                                      </p:tavLst>
                                    </p:anim>
                                    <p:anim calcmode="lin" valueType="num">
                                      <p:cBhvr additive="base">
                                        <p:cTn id="22" dur="500" fill="hold"/>
                                        <p:tgtEl>
                                          <p:spTgt spid="8"/>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normAutofit fontScale="90000"/>
          </a:bodyPr>
          <a:lstStyle/>
          <a:p>
            <a:r>
              <a:rPr lang="tr-TR" dirty="0" smtClean="0"/>
              <a:t>BULGULAR </a:t>
            </a:r>
            <a:br>
              <a:rPr lang="tr-TR" dirty="0" smtClean="0"/>
            </a:br>
            <a:r>
              <a:rPr lang="tr-TR" dirty="0" smtClean="0"/>
              <a:t>(Okuduğunu Anlama)</a:t>
            </a:r>
            <a:endParaRPr lang="tr-TR" dirty="0"/>
          </a:p>
        </p:txBody>
      </p:sp>
      <p:pic>
        <p:nvPicPr>
          <p:cNvPr id="4098" name="Picture 2"/>
          <p:cNvPicPr>
            <a:picLocks noChangeAspect="1" noChangeArrowheads="1"/>
          </p:cNvPicPr>
          <p:nvPr/>
        </p:nvPicPr>
        <p:blipFill>
          <a:blip r:embed="rId2"/>
          <a:srcRect/>
          <a:stretch>
            <a:fillRect/>
          </a:stretch>
        </p:blipFill>
        <p:spPr bwMode="auto">
          <a:xfrm>
            <a:off x="1071538" y="1643050"/>
            <a:ext cx="6929485" cy="428628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TARTIŞMA (KELİME OKUMA)</a:t>
            </a:r>
            <a:endParaRPr lang="tr-TR" dirty="0"/>
          </a:p>
        </p:txBody>
      </p:sp>
      <p:sp>
        <p:nvSpPr>
          <p:cNvPr id="3" name="2 İçerik Yer Tutucusu"/>
          <p:cNvSpPr>
            <a:spLocks noGrp="1"/>
          </p:cNvSpPr>
          <p:nvPr>
            <p:ph sz="quarter" idx="1"/>
          </p:nvPr>
        </p:nvSpPr>
        <p:spPr/>
        <p:txBody>
          <a:bodyPr>
            <a:normAutofit/>
          </a:bodyPr>
          <a:lstStyle/>
          <a:p>
            <a:pPr algn="ctr"/>
            <a:r>
              <a:rPr lang="tr-TR" sz="1200" b="1" dirty="0" smtClean="0"/>
              <a:t>Test </a:t>
            </a:r>
            <a:r>
              <a:rPr lang="tr-TR" sz="1200" b="1" dirty="0" smtClean="0"/>
              <a:t>edilen ilk hipotez; </a:t>
            </a:r>
            <a:r>
              <a:rPr lang="tr-TR" sz="1200" b="1" i="1" dirty="0" smtClean="0"/>
              <a:t>tüm öğrenciler birlikte düşünüldüğünde, öğrenciler anlamlı kelimeleri okumada anlamsız kelimelere göre daha iyi performans </a:t>
            </a:r>
            <a:r>
              <a:rPr lang="tr-TR" sz="1200" b="1" i="1" dirty="0" smtClean="0"/>
              <a:t>gösterecekler</a:t>
            </a:r>
          </a:p>
          <a:p>
            <a:endParaRPr lang="tr-TR" sz="1200" i="1" dirty="0" smtClean="0"/>
          </a:p>
          <a:p>
            <a:r>
              <a:rPr lang="tr-TR" sz="1200" dirty="0" smtClean="0"/>
              <a:t>Elde </a:t>
            </a:r>
            <a:r>
              <a:rPr lang="tr-TR" sz="1200" dirty="0" smtClean="0"/>
              <a:t>edilen bulgular, bu hipotezin doğrulandığını ve araştırmaya katılan tüm öğrencilerin daha üst düzey bir beceri olması nedeniyle anlamsız kelimeleri okumada, anlamlı kelimelere göre daha çok hata yaptıklarını </a:t>
            </a:r>
            <a:r>
              <a:rPr lang="tr-TR" sz="1200" dirty="0" smtClean="0"/>
              <a:t>göstermiştir.</a:t>
            </a:r>
          </a:p>
          <a:p>
            <a:r>
              <a:rPr lang="tr-TR" sz="1200" dirty="0" smtClean="0">
                <a:solidFill>
                  <a:srgbClr val="FF0000"/>
                </a:solidFill>
              </a:rPr>
              <a:t>İ</a:t>
            </a:r>
            <a:r>
              <a:rPr lang="tr-TR" sz="1200" dirty="0" smtClean="0">
                <a:solidFill>
                  <a:srgbClr val="FF0000"/>
                </a:solidFill>
              </a:rPr>
              <a:t>ki kelime türü arasındaki fark nasıl açıklanır;</a:t>
            </a:r>
          </a:p>
          <a:p>
            <a:r>
              <a:rPr lang="tr-TR" sz="1200" dirty="0" smtClean="0"/>
              <a:t>Bir başka ifadeyle, eğer öğrenciler anlamlı kelimeleri okurken aynı anlamsız kelimelerde olduğu gibi </a:t>
            </a:r>
            <a:r>
              <a:rPr lang="tr-TR" sz="1200" dirty="0" err="1" smtClean="0"/>
              <a:t>varolan</a:t>
            </a:r>
            <a:r>
              <a:rPr lang="tr-TR" sz="1200" dirty="0" smtClean="0"/>
              <a:t> sesbilgisel bilgi ve becerilerini kullanmaya çalışsalardı, iki farklı kelime türünde yapılan okumalarda ortaya çıkan performanslarının benzer olması gerecekti</a:t>
            </a:r>
            <a:r>
              <a:rPr lang="tr-TR" sz="1200" dirty="0" smtClean="0"/>
              <a:t>.</a:t>
            </a:r>
          </a:p>
          <a:p>
            <a:r>
              <a:rPr lang="tr-TR" sz="1200" dirty="0" smtClean="0"/>
              <a:t>Ayrıca geliştirilen her iki türdeki (anlamlı/anlamsız) kelimelerin Türkçenin dilbilimsel özellikleri açısından benzer özelliklere (ünlü-ünsüz sıralaması ve hece uzunlukları, vb.) ve sesbilgisel olarak benzer zorluk düzeylerine sahip olmalarına rağmen öğrencilerin iki farklı kelime türünde yaptıkları okumalarda ortaya çıkan performans farkları yine onların kelime türüne bağlı olarak farklı kelime çözümleme stratejilerini kullandıkları görüşünü desteklemektedir</a:t>
            </a:r>
            <a:r>
              <a:rPr lang="tr-TR" sz="1200" dirty="0" smtClean="0"/>
              <a:t>.</a:t>
            </a:r>
          </a:p>
          <a:p>
            <a:endParaRPr lang="tr-TR" sz="12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4638"/>
            <a:ext cx="7772400" cy="654032"/>
          </a:xfrm>
        </p:spPr>
        <p:txBody>
          <a:bodyPr>
            <a:normAutofit fontScale="90000"/>
          </a:bodyPr>
          <a:lstStyle/>
          <a:p>
            <a:r>
              <a:rPr lang="tr-TR" dirty="0" smtClean="0"/>
              <a:t>TARTIŞMA (KELİME OKUMA)</a:t>
            </a:r>
            <a:endParaRPr lang="tr-TR" dirty="0"/>
          </a:p>
        </p:txBody>
      </p:sp>
      <p:sp>
        <p:nvSpPr>
          <p:cNvPr id="3" name="2 İçerik Yer Tutucusu"/>
          <p:cNvSpPr>
            <a:spLocks noGrp="1"/>
          </p:cNvSpPr>
          <p:nvPr>
            <p:ph sz="quarter" idx="1"/>
          </p:nvPr>
        </p:nvSpPr>
        <p:spPr>
          <a:xfrm>
            <a:off x="357158" y="928670"/>
            <a:ext cx="8329642" cy="5572164"/>
          </a:xfrm>
        </p:spPr>
        <p:txBody>
          <a:bodyPr>
            <a:normAutofit fontScale="92500" lnSpcReduction="10000"/>
          </a:bodyPr>
          <a:lstStyle/>
          <a:p>
            <a:pPr algn="ctr"/>
            <a:r>
              <a:rPr lang="tr-TR" sz="1200" i="1" dirty="0" smtClean="0"/>
              <a:t>Test edilen hipotez 2; hem</a:t>
            </a:r>
            <a:r>
              <a:rPr lang="tr-TR" sz="1200" dirty="0" smtClean="0"/>
              <a:t> </a:t>
            </a:r>
            <a:r>
              <a:rPr lang="tr-TR" sz="1200" i="1" dirty="0" smtClean="0"/>
              <a:t>kelime okuma toplam puanlarında hem de her iki kelime türü (hem anlamlı hem de anlamsız kelimeler) ayrı ayrı düşünüldüğünde, sesbilgisel bilgi ve becerileri iyi olan </a:t>
            </a:r>
            <a:r>
              <a:rPr lang="tr-TR" sz="1200" i="1" dirty="0" smtClean="0"/>
              <a:t>öğrenciler </a:t>
            </a:r>
            <a:r>
              <a:rPr lang="tr-TR" sz="1200" i="1" dirty="0" smtClean="0"/>
              <a:t>zayıf olanlara göre daha iyi performans </a:t>
            </a:r>
            <a:r>
              <a:rPr lang="tr-TR" sz="1200" i="1" dirty="0" smtClean="0"/>
              <a:t>gösterecekler</a:t>
            </a:r>
          </a:p>
          <a:p>
            <a:endParaRPr lang="tr-TR" sz="1200" i="1" dirty="0" smtClean="0"/>
          </a:p>
          <a:p>
            <a:r>
              <a:rPr lang="tr-TR" sz="1200" dirty="0" smtClean="0"/>
              <a:t>Çalışmadan elde edilen bulgular, belirtilen hipotezin doğrulanmadığını ve araştırmaya katılan iyi ve zayıf sesbilgisel bilgi ve becerilere sahip olan öğrencilerin hem toplam kelime okuma, hem de her iki kelime türünde (hem anlamlı hem de anlamsız) yapılan okumalarda benzer performanslara sahip olduklarını </a:t>
            </a:r>
            <a:r>
              <a:rPr lang="tr-TR" sz="1200" dirty="0" smtClean="0"/>
              <a:t>göstermiştir.</a:t>
            </a:r>
          </a:p>
          <a:p>
            <a:r>
              <a:rPr lang="tr-TR" sz="1200" dirty="0" smtClean="0">
                <a:solidFill>
                  <a:srgbClr val="FF0000"/>
                </a:solidFill>
              </a:rPr>
              <a:t>İ</a:t>
            </a:r>
            <a:r>
              <a:rPr lang="tr-TR" sz="1200" dirty="0" smtClean="0">
                <a:solidFill>
                  <a:srgbClr val="FF0000"/>
                </a:solidFill>
              </a:rPr>
              <a:t>ki </a:t>
            </a:r>
            <a:r>
              <a:rPr lang="tr-TR" sz="1200" dirty="0" smtClean="0">
                <a:solidFill>
                  <a:srgbClr val="FF0000"/>
                </a:solidFill>
              </a:rPr>
              <a:t>kelime türü arasındaki </a:t>
            </a:r>
            <a:r>
              <a:rPr lang="tr-TR" sz="1200" dirty="0" smtClean="0">
                <a:solidFill>
                  <a:srgbClr val="FF0000"/>
                </a:solidFill>
              </a:rPr>
              <a:t>benzerlik </a:t>
            </a:r>
            <a:r>
              <a:rPr lang="tr-TR" sz="1200" dirty="0" smtClean="0">
                <a:solidFill>
                  <a:srgbClr val="FF0000"/>
                </a:solidFill>
              </a:rPr>
              <a:t>nasıl açıklanır</a:t>
            </a:r>
            <a:r>
              <a:rPr lang="tr-TR" sz="1200" dirty="0" smtClean="0">
                <a:solidFill>
                  <a:srgbClr val="FF0000"/>
                </a:solidFill>
              </a:rPr>
              <a:t>;</a:t>
            </a:r>
          </a:p>
          <a:p>
            <a:r>
              <a:rPr lang="tr-TR" sz="1200" dirty="0" smtClean="0"/>
              <a:t>Temelde </a:t>
            </a:r>
            <a:r>
              <a:rPr lang="tr-TR" sz="1200" dirty="0" smtClean="0"/>
              <a:t>iki farklı nedenle açıklanabileceği düşünülmektedir. Bunlardan ilki; çalışmaya dahil edilen öğrencilerin kelime türüne bağlı olarak kullandıkları </a:t>
            </a:r>
            <a:r>
              <a:rPr lang="tr-TR" sz="1200" dirty="0" smtClean="0">
                <a:solidFill>
                  <a:srgbClr val="FF0000"/>
                </a:solidFill>
              </a:rPr>
              <a:t>çözümleme stratejileri iken</a:t>
            </a:r>
            <a:r>
              <a:rPr lang="tr-TR" sz="1200" dirty="0" smtClean="0"/>
              <a:t>, ikincisi ise sahip oldukları</a:t>
            </a:r>
            <a:r>
              <a:rPr lang="tr-TR" sz="1200" b="1" dirty="0" smtClean="0"/>
              <a:t> sesbilgisel bilgi ve beceri düzeyleridir. </a:t>
            </a:r>
            <a:endParaRPr lang="tr-TR" sz="1200" b="1" dirty="0" smtClean="0"/>
          </a:p>
          <a:p>
            <a:endParaRPr lang="tr-TR" sz="1200" b="1" dirty="0" smtClean="0"/>
          </a:p>
          <a:p>
            <a:r>
              <a:rPr lang="tr-TR" sz="1200" dirty="0" smtClean="0">
                <a:solidFill>
                  <a:srgbClr val="FF0000"/>
                </a:solidFill>
              </a:rPr>
              <a:t>Çözümleme stratejileri;</a:t>
            </a:r>
          </a:p>
          <a:p>
            <a:r>
              <a:rPr lang="tr-TR" sz="1200" dirty="0" smtClean="0">
                <a:solidFill>
                  <a:srgbClr val="FF0000"/>
                </a:solidFill>
              </a:rPr>
              <a:t>Anlamlı Kelimeler açısından Niye </a:t>
            </a:r>
            <a:r>
              <a:rPr lang="tr-TR" sz="1200" dirty="0" err="1" smtClean="0">
                <a:solidFill>
                  <a:srgbClr val="FF0000"/>
                </a:solidFill>
              </a:rPr>
              <a:t>benzeler</a:t>
            </a:r>
            <a:r>
              <a:rPr lang="tr-TR" sz="1200" dirty="0" smtClean="0">
                <a:solidFill>
                  <a:srgbClr val="FF0000"/>
                </a:solidFill>
              </a:rPr>
              <a:t>???</a:t>
            </a:r>
          </a:p>
          <a:p>
            <a:r>
              <a:rPr lang="tr-TR" sz="1100" dirty="0" smtClean="0"/>
              <a:t>Hem değerlendirmede kullanılan anlamlı kelimelerin öğrenciler tarafından bilinen kelimeler olması, hem de öğrencilerin sesbilgisel olarak farklı düzeylerde olmalarına rağmen, her iki grupta yer alan öğrencilerin benzer şekilde anlamlı kelime okuma performanslarının yüksek olması, yani testten alınabilecek en yüksek puan 18 iken, her iki grubun da ortalamasının 17 olması, onların anlamlı kelime okuma performanslarının sesbilgisel bilgi ve becerilerinden bağımsız olarak şekillendiği görüşünü </a:t>
            </a:r>
            <a:r>
              <a:rPr lang="tr-TR" sz="1100" dirty="0" smtClean="0"/>
              <a:t>desteklemektedir</a:t>
            </a:r>
          </a:p>
          <a:p>
            <a:r>
              <a:rPr lang="tr-TR" sz="1100" dirty="0" smtClean="0"/>
              <a:t>Ayrıca çalışma içerisinde öğrencilerin kelime okuma performanslarına ilişkin yapılan tüm değerlendirmelerin okul yılının ikinci döneminin sonlarına doğru yapılması, onların bu süreçte daha çok sayıda okuma etkinliğine katılmalarını sağladığı, bu durumun da onların okuma deneyimlerine olumlu olarak yansıdığı düşünülmektedir. </a:t>
            </a:r>
            <a:endParaRPr lang="tr-TR" sz="1100" dirty="0" smtClean="0"/>
          </a:p>
          <a:p>
            <a:r>
              <a:rPr lang="tr-TR" sz="1100" dirty="0" err="1" smtClean="0"/>
              <a:t>Alanyazında</a:t>
            </a:r>
            <a:r>
              <a:rPr lang="tr-TR" sz="1100" dirty="0" smtClean="0"/>
              <a:t> </a:t>
            </a:r>
            <a:r>
              <a:rPr lang="tr-TR" sz="1100" dirty="0" smtClean="0"/>
              <a:t>öğrencilerin daha çok okuma etkinliğinde yer aldıklarında hem kelime girdilerinin hem de okuma deneyimlerinin arttığı, bu sayede daha fazla kelime dağarcığına ve okuma deneyime sahip olan okuyucuların ise okuma sırasında daha çok ortografik çözümleme stratejisini kullandıkları belirtilmektedir (Jackson ve </a:t>
            </a:r>
            <a:r>
              <a:rPr lang="tr-TR" sz="1100" dirty="0" err="1" smtClean="0"/>
              <a:t>Coltheart</a:t>
            </a:r>
            <a:r>
              <a:rPr lang="tr-TR" sz="1100" dirty="0" smtClean="0"/>
              <a:t>, 2001).</a:t>
            </a:r>
            <a:endParaRPr lang="tr-TR" sz="1200" dirty="0" smtClean="0">
              <a:solidFill>
                <a:srgbClr val="FF0000"/>
              </a:solidFill>
            </a:endParaRPr>
          </a:p>
          <a:p>
            <a:r>
              <a:rPr lang="tr-TR" sz="1200" dirty="0" smtClean="0">
                <a:solidFill>
                  <a:srgbClr val="FF0000"/>
                </a:solidFill>
              </a:rPr>
              <a:t>Anlamsız Kelimeler </a:t>
            </a:r>
            <a:r>
              <a:rPr lang="tr-TR" sz="1200" dirty="0" smtClean="0">
                <a:solidFill>
                  <a:srgbClr val="FF0000"/>
                </a:solidFill>
              </a:rPr>
              <a:t>açısından Niye </a:t>
            </a:r>
            <a:r>
              <a:rPr lang="tr-TR" sz="1200" dirty="0" err="1" smtClean="0">
                <a:solidFill>
                  <a:srgbClr val="FF0000"/>
                </a:solidFill>
              </a:rPr>
              <a:t>benzeler</a:t>
            </a:r>
            <a:r>
              <a:rPr lang="tr-TR" sz="1200" dirty="0" smtClean="0">
                <a:solidFill>
                  <a:srgbClr val="FF0000"/>
                </a:solidFill>
              </a:rPr>
              <a:t>???</a:t>
            </a:r>
            <a:endParaRPr lang="tr-TR" sz="1200" dirty="0" smtClean="0"/>
          </a:p>
          <a:p>
            <a:r>
              <a:rPr lang="tr-TR" sz="1200" dirty="0" smtClean="0"/>
              <a:t>Öncelikle</a:t>
            </a:r>
            <a:r>
              <a:rPr lang="tr-TR" sz="1200" dirty="0" smtClean="0"/>
              <a:t>, sahip olduğu saydam ortografik yapı nedeniyle Türkçenin, öğrencilerin anlamsız kelime okuma stratejileri üzerinde önemli etkileri </a:t>
            </a:r>
            <a:r>
              <a:rPr lang="tr-TR" sz="1200" dirty="0" smtClean="0"/>
              <a:t>olabileceği düşünülmektedir.</a:t>
            </a:r>
            <a:r>
              <a:rPr lang="tr-TR" sz="1200" dirty="0" smtClean="0"/>
              <a:t> Her ne kadar kullanılan kelimeler öğrenciler için anlamsız da olsa, bu kelimelerin Türkçenin dilbilimsel özelliklerine uygun olarak geliştirilmesi nedeniyle, okuyucuların okuma sırasında kelimeleri seslerine ayırmadan okuma yaptıkları </a:t>
            </a:r>
            <a:r>
              <a:rPr lang="tr-TR" sz="1200" dirty="0" smtClean="0"/>
              <a:t>düşünülmektedir.</a:t>
            </a:r>
          </a:p>
          <a:p>
            <a:r>
              <a:rPr lang="tr-TR" sz="1100" dirty="0" smtClean="0"/>
              <a:t>sesbilgisel bilgi ve beceriler açısından farklı özelliklere sahip olan öğrencilerin anlamsız kelimeleri çözümlerken </a:t>
            </a:r>
            <a:r>
              <a:rPr lang="tr-TR" sz="1100" dirty="0" err="1" smtClean="0"/>
              <a:t>alanyazında</a:t>
            </a:r>
            <a:r>
              <a:rPr lang="tr-TR" sz="1100" dirty="0" smtClean="0"/>
              <a:t> belirtildiği gibi saf bir sesbilgisel çözümlemeye gitmedikleri, bir başka ifadeyle kelimeleri doğrudan sahip oldukları ses bloklarına ayırarak bir çözümleme yapmak yerine farklı birtakım ek stratejiler kullandıkları </a:t>
            </a:r>
            <a:r>
              <a:rPr lang="tr-TR" sz="1100" dirty="0" smtClean="0"/>
              <a:t>düşünülmektedir</a:t>
            </a:r>
            <a:endParaRPr lang="tr-TR" sz="1200" dirty="0" smtClean="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 calcmode="lin" valueType="num">
                                      <p:cBhvr additive="base">
                                        <p:cTn id="4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9" end="9"/>
                                            </p:txEl>
                                          </p:spTgt>
                                        </p:tgtEl>
                                        <p:attrNameLst>
                                          <p:attrName>style.visibility</p:attrName>
                                        </p:attrNameLst>
                                      </p:cBhvr>
                                      <p:to>
                                        <p:strVal val="visible"/>
                                      </p:to>
                                    </p:set>
                                    <p:anim calcmode="lin" valueType="num">
                                      <p:cBhvr additive="base">
                                        <p:cTn id="49"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10" end="10"/>
                                            </p:txEl>
                                          </p:spTgt>
                                        </p:tgtEl>
                                        <p:attrNameLst>
                                          <p:attrName>style.visibility</p:attrName>
                                        </p:attrNameLst>
                                      </p:cBhvr>
                                      <p:to>
                                        <p:strVal val="visible"/>
                                      </p:to>
                                    </p:set>
                                    <p:anim calcmode="lin" valueType="num">
                                      <p:cBhvr additive="base">
                                        <p:cTn id="55"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3">
                                            <p:txEl>
                                              <p:pRg st="11" end="11"/>
                                            </p:txEl>
                                          </p:spTgt>
                                        </p:tgtEl>
                                        <p:attrNameLst>
                                          <p:attrName>style.visibility</p:attrName>
                                        </p:attrNameLst>
                                      </p:cBhvr>
                                      <p:to>
                                        <p:strVal val="visible"/>
                                      </p:to>
                                    </p:set>
                                    <p:anim calcmode="lin" valueType="num">
                                      <p:cBhvr additive="base">
                                        <p:cTn id="61"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3">
                                            <p:txEl>
                                              <p:pRg st="12" end="12"/>
                                            </p:txEl>
                                          </p:spTgt>
                                        </p:tgtEl>
                                        <p:attrNameLst>
                                          <p:attrName>style.visibility</p:attrName>
                                        </p:attrNameLst>
                                      </p:cBhvr>
                                      <p:to>
                                        <p:strVal val="visible"/>
                                      </p:to>
                                    </p:set>
                                    <p:anim calcmode="lin" valueType="num">
                                      <p:cBhvr additive="base">
                                        <p:cTn id="67"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3">
                                            <p:txEl>
                                              <p:pRg st="13" end="13"/>
                                            </p:txEl>
                                          </p:spTgt>
                                        </p:tgtEl>
                                        <p:attrNameLst>
                                          <p:attrName>style.visibility</p:attrName>
                                        </p:attrNameLst>
                                      </p:cBhvr>
                                      <p:to>
                                        <p:strVal val="visible"/>
                                      </p:to>
                                    </p:set>
                                    <p:anim calcmode="lin" valueType="num">
                                      <p:cBhvr additive="base">
                                        <p:cTn id="73"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57158" y="357166"/>
            <a:ext cx="8329642" cy="6215106"/>
          </a:xfrm>
        </p:spPr>
        <p:txBody>
          <a:bodyPr>
            <a:normAutofit/>
          </a:bodyPr>
          <a:lstStyle/>
          <a:p>
            <a:r>
              <a:rPr lang="tr-TR" sz="2800" b="1" dirty="0" smtClean="0"/>
              <a:t>Sesbilgisel </a:t>
            </a:r>
            <a:r>
              <a:rPr lang="tr-TR" sz="2800" b="1" dirty="0" smtClean="0"/>
              <a:t>bilgi ve beceri düzeyleri;</a:t>
            </a:r>
          </a:p>
          <a:p>
            <a:r>
              <a:rPr lang="tr-TR" sz="1400" dirty="0" smtClean="0"/>
              <a:t>Farklı sesbilgisel bilgi ve becerilere sahip olan öğrencilerin, sesbilgisel farkındalık becerilerinden elde ettikleri puan ortalamaları incelenmiş ve ortalamalara göre iyi sesbilgisel bilgi ve becerilere sahip olan grupta yer alan öğrencilerin, beklendiği gibi yüksek puan ortalamalarına sahip olmadıkları, bir başka  ifadeyle testten alınabilecek en yüksek puan 32 iken, iyi gruptakilerin puan ortalamalarının bile 15 olduğu görülmüştür. </a:t>
            </a:r>
            <a:endParaRPr lang="tr-TR" sz="1400" dirty="0" smtClean="0"/>
          </a:p>
          <a:p>
            <a:r>
              <a:rPr lang="tr-TR" sz="1400" dirty="0" smtClean="0"/>
              <a:t>Bu </a:t>
            </a:r>
            <a:r>
              <a:rPr lang="tr-TR" sz="1400" dirty="0" smtClean="0"/>
              <a:t>açıdan bakıldığında, bu çalışmada her ne kadar iyi gruptakiler zayıf gruptakilere göre daha yüksek sesbilgisel bilgi ve becerilere sahip olsalar da, yine de iyi grupta olanların sesbilgisel bilgi ve beceriler açısından tam olarak yetkin görünmemeleri, onların kelime okuma becerileri üzerinde beklenen etkileri yaratmamış olabileceği düşünülmektedir</a:t>
            </a:r>
          </a:p>
          <a:p>
            <a:pPr algn="ctr"/>
            <a:endParaRPr lang="tr-TR" dirty="0" smtClean="0"/>
          </a:p>
          <a:p>
            <a:pPr algn="ctr"/>
            <a:r>
              <a:rPr lang="tr-TR" dirty="0" smtClean="0"/>
              <a:t>Kelime için </a:t>
            </a:r>
            <a:r>
              <a:rPr lang="tr-TR" dirty="0" smtClean="0"/>
              <a:t>test edilen son hipotez ise </a:t>
            </a:r>
            <a:r>
              <a:rPr lang="tr-TR" i="1" dirty="0" smtClean="0"/>
              <a:t>sesbilgisel bilgi ve beceriler açısından iyi ve zayıf olan öğrenciler arasındaki anlamsız kelimeleri okuma performans farkları, anlamlı kelimeleri okumadakinden daha büyük </a:t>
            </a:r>
            <a:r>
              <a:rPr lang="tr-TR" i="1" dirty="0" smtClean="0"/>
              <a:t>olacak</a:t>
            </a:r>
            <a:r>
              <a:rPr lang="tr-TR" i="1" dirty="0" smtClean="0"/>
              <a:t>,</a:t>
            </a:r>
            <a:r>
              <a:rPr lang="tr-TR" dirty="0" smtClean="0"/>
              <a:t> </a:t>
            </a:r>
            <a:r>
              <a:rPr lang="tr-TR" dirty="0" smtClean="0"/>
              <a:t>hipotezidir.</a:t>
            </a:r>
          </a:p>
          <a:p>
            <a:pPr algn="just"/>
            <a:r>
              <a:rPr lang="tr-TR" sz="1300" dirty="0" smtClean="0"/>
              <a:t>Çalışmadan elde edilen bulgular, belirtilen hipotezin doğrulanmadığını ve araştırmaya katılan hem iyi hem de zayıf sesbilgisel bilgi ve becerilere sahip olan öğrencilerin her iki kelime türünde (hem anlamlı hem de anlamsız) benzer performanslara sahip olduklarını, bunun sonucunda da öğrenciler arasında kelime türüne göre ortaya çıkan farkların benzer olduğunu göstermiştir. </a:t>
            </a:r>
            <a:endParaRPr lang="tr-TR" sz="13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4638"/>
            <a:ext cx="7772400" cy="1082660"/>
          </a:xfrm>
        </p:spPr>
        <p:txBody>
          <a:bodyPr>
            <a:normAutofit fontScale="90000"/>
          </a:bodyPr>
          <a:lstStyle/>
          <a:p>
            <a:r>
              <a:rPr lang="tr-TR" dirty="0" smtClean="0"/>
              <a:t>TARTIŞMA </a:t>
            </a:r>
            <a:r>
              <a:rPr lang="tr-TR" dirty="0" smtClean="0"/>
              <a:t/>
            </a:r>
            <a:br>
              <a:rPr lang="tr-TR" dirty="0" smtClean="0"/>
            </a:br>
            <a:r>
              <a:rPr lang="tr-TR" dirty="0" smtClean="0"/>
              <a:t>(OKUMA HIZI ve DOĞRULUĞU)</a:t>
            </a:r>
            <a:endParaRPr lang="tr-TR" dirty="0"/>
          </a:p>
        </p:txBody>
      </p:sp>
      <p:sp>
        <p:nvSpPr>
          <p:cNvPr id="3" name="2 İçerik Yer Tutucusu"/>
          <p:cNvSpPr>
            <a:spLocks noGrp="1"/>
          </p:cNvSpPr>
          <p:nvPr>
            <p:ph sz="quarter" idx="1"/>
          </p:nvPr>
        </p:nvSpPr>
        <p:spPr>
          <a:xfrm>
            <a:off x="357158" y="1571612"/>
            <a:ext cx="8329642" cy="4929222"/>
          </a:xfrm>
        </p:spPr>
        <p:txBody>
          <a:bodyPr>
            <a:normAutofit/>
          </a:bodyPr>
          <a:lstStyle/>
          <a:p>
            <a:pPr algn="ctr"/>
            <a:r>
              <a:rPr lang="tr-TR" sz="1300" dirty="0" smtClean="0"/>
              <a:t>Test edilen hipotez</a:t>
            </a:r>
            <a:r>
              <a:rPr lang="tr-TR" sz="1300" dirty="0" smtClean="0"/>
              <a:t>; </a:t>
            </a:r>
            <a:r>
              <a:rPr lang="tr-TR" sz="1300" i="1" dirty="0" smtClean="0"/>
              <a:t>sesbilgisel farkındalık becerileri iyi olan öğrenciler, zayıf öğrencilere göre dakikada daha fazla doğru sözcük okuyacaklar</a:t>
            </a:r>
            <a:r>
              <a:rPr lang="tr-TR" sz="1300" dirty="0" smtClean="0"/>
              <a:t>, hipotezidir</a:t>
            </a:r>
            <a:endParaRPr lang="tr-TR" sz="1300" i="1" dirty="0" smtClean="0"/>
          </a:p>
          <a:p>
            <a:endParaRPr lang="tr-TR" sz="1300" dirty="0" smtClean="0"/>
          </a:p>
          <a:p>
            <a:r>
              <a:rPr lang="tr-TR" sz="1300" dirty="0" smtClean="0"/>
              <a:t>Çalışmadan </a:t>
            </a:r>
            <a:r>
              <a:rPr lang="tr-TR" sz="1300" dirty="0" smtClean="0"/>
              <a:t>elde edilen bulgular, bu hipotezin doğrulandığını ve sesbilgisel bilgi ve beceriler açısından iyi olan öğrencilerin zayıf olanlara göre bir dakikada daha fazla doğru sözcük okuduklarını göstermiştir</a:t>
            </a:r>
            <a:r>
              <a:rPr lang="tr-TR" sz="1300" dirty="0" smtClean="0"/>
              <a:t>.</a:t>
            </a:r>
          </a:p>
          <a:p>
            <a:r>
              <a:rPr lang="tr-TR" sz="1300" dirty="0" smtClean="0"/>
              <a:t>Bu görüşten hareketle, bu çalışmaya dahil edilen iyi sesbilgisel bilgi ve becerilere sahip olan öğrencilerin, zayıf olanlara göre metinde yer alan kelimeleri daha hızlı çözümledikleri, bunun soncunda bir dakika içerisinde daha fazla doğru sözcük okudukları düşünülmektedir. </a:t>
            </a:r>
            <a:endParaRPr lang="tr-TR" sz="1300" dirty="0" smtClean="0"/>
          </a:p>
          <a:p>
            <a:r>
              <a:rPr lang="tr-TR" sz="1300" dirty="0" smtClean="0"/>
              <a:t>Her </a:t>
            </a:r>
            <a:r>
              <a:rPr lang="tr-TR" sz="1300" dirty="0" smtClean="0"/>
              <a:t>ne kadar öğrencilerin okuma hızlarına ilişkin elde edilen bu sonuçlar, ilk bakışta öğrencilerin kelime okuma becerilerine ilişkin yukarıda verilen yargılarla çelişiyor gibi görünse de</a:t>
            </a:r>
            <a:r>
              <a:rPr lang="tr-TR" sz="1300" dirty="0" smtClean="0"/>
              <a:t>,</a:t>
            </a:r>
          </a:p>
          <a:p>
            <a:r>
              <a:rPr lang="tr-TR" sz="1300" dirty="0" smtClean="0"/>
              <a:t>Aslında </a:t>
            </a:r>
            <a:r>
              <a:rPr lang="tr-TR" sz="1300" dirty="0" smtClean="0"/>
              <a:t>öğrencilerin sahip oldukları sesbilgisel bilgi ve becerilere  göre okuma hızları arasında ortaya çıkan farklılıkların, okuma hızına ilişkin yapılan değerlendirmelerde kelimelerin yalın halde kullanımından, aynı ya da benzer kelimelerin  cümle içinde ekleriyle kullanılmasından kaynaklandığı düşünülmektedir. </a:t>
            </a:r>
            <a:endParaRPr lang="tr-TR" sz="1300" dirty="0" smtClean="0"/>
          </a:p>
          <a:p>
            <a:r>
              <a:rPr lang="tr-TR" sz="1300" dirty="0" smtClean="0"/>
              <a:t>Bir </a:t>
            </a:r>
            <a:r>
              <a:rPr lang="tr-TR" sz="1300" dirty="0" smtClean="0"/>
              <a:t>başka ifadeyle, bu çalışmada kelime okuma değerlendirmelerinde kullanılan anlamlı kelimelerin herhangi bir ek almayan, yalın haldeki kelimeler olması, farklı sesbilgisel bilgi ve becerilere sahip olan öğrencilerin kelimeleri çözümleme sırasında sahip oldukları bu becerileri kullanmaya gerek duymamalarına neden olduğu fakat metin içerisindeki cümlelerde yer alan kelimelerin cümlede  verilmek istenen mesajlara göre farklı morfolojik yapılarla birleştiği düşünüldüğünde, </a:t>
            </a:r>
            <a:r>
              <a:rPr lang="tr-TR" sz="1300" dirty="0" smtClean="0"/>
              <a:t>okuyucuların </a:t>
            </a:r>
            <a:r>
              <a:rPr lang="tr-TR" sz="1300" dirty="0" smtClean="0"/>
              <a:t>bu kelimeleri okurken mutlaka birtakım sesbilgisel çözümleme stratejilerini kullanmış oldukları </a:t>
            </a:r>
            <a:r>
              <a:rPr lang="tr-TR" sz="1300" dirty="0" smtClean="0"/>
              <a:t>düşünülmektedir.</a:t>
            </a:r>
          </a:p>
          <a:p>
            <a:r>
              <a:rPr lang="tr-TR" sz="1300" dirty="0" smtClean="0"/>
              <a:t>Ayrıca eklemlemeli </a:t>
            </a:r>
            <a:r>
              <a:rPr lang="tr-TR" sz="1300" dirty="0" smtClean="0"/>
              <a:t>yapısı nedeniyle Türkçede cümlelerde yer alan kelimelerin farklı eklerle tamamlanmış olması, öğrencilerin bu kelimeleri çözümlerken ortografik çözümleme stratejisini  kullanmalarını zorlaştırdığını düşündürmektedir</a:t>
            </a:r>
            <a:endParaRPr lang="tr-TR" sz="1300" dirty="0" smtClean="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4638"/>
            <a:ext cx="7772400" cy="1082660"/>
          </a:xfrm>
        </p:spPr>
        <p:txBody>
          <a:bodyPr>
            <a:normAutofit fontScale="90000"/>
          </a:bodyPr>
          <a:lstStyle/>
          <a:p>
            <a:r>
              <a:rPr lang="tr-TR" dirty="0" smtClean="0"/>
              <a:t>TARTIŞMA </a:t>
            </a:r>
            <a:r>
              <a:rPr lang="tr-TR" dirty="0" smtClean="0"/>
              <a:t/>
            </a:r>
            <a:br>
              <a:rPr lang="tr-TR" dirty="0" smtClean="0"/>
            </a:br>
            <a:r>
              <a:rPr lang="tr-TR" dirty="0" smtClean="0"/>
              <a:t>(OKUDUĞUNU ANLAMA)</a:t>
            </a:r>
            <a:endParaRPr lang="tr-TR" dirty="0"/>
          </a:p>
        </p:txBody>
      </p:sp>
      <p:sp>
        <p:nvSpPr>
          <p:cNvPr id="3" name="2 İçerik Yer Tutucusu"/>
          <p:cNvSpPr>
            <a:spLocks noGrp="1"/>
          </p:cNvSpPr>
          <p:nvPr>
            <p:ph sz="quarter" idx="1"/>
          </p:nvPr>
        </p:nvSpPr>
        <p:spPr>
          <a:xfrm>
            <a:off x="357158" y="1571612"/>
            <a:ext cx="8329642" cy="4929222"/>
          </a:xfrm>
        </p:spPr>
        <p:txBody>
          <a:bodyPr>
            <a:normAutofit/>
          </a:bodyPr>
          <a:lstStyle/>
          <a:p>
            <a:pPr algn="ctr"/>
            <a:r>
              <a:rPr lang="tr-TR" sz="1400" dirty="0" smtClean="0"/>
              <a:t>test edilen hipotez ise; </a:t>
            </a:r>
            <a:r>
              <a:rPr lang="tr-TR" sz="1400" i="1" dirty="0" smtClean="0"/>
              <a:t>sesbilgisel farkındalık becerileri iyi olan öğrenciler zayıf olanlara göre okuduğunu anlama becerisinde daha iyi performans gösterecekler,</a:t>
            </a:r>
            <a:r>
              <a:rPr lang="tr-TR" sz="1400" dirty="0" smtClean="0"/>
              <a:t> </a:t>
            </a:r>
            <a:r>
              <a:rPr lang="tr-TR" sz="1400" dirty="0" smtClean="0"/>
              <a:t>hipotezidir</a:t>
            </a:r>
          </a:p>
          <a:p>
            <a:pPr algn="ctr"/>
            <a:endParaRPr lang="tr-TR" sz="1300" dirty="0" smtClean="0"/>
          </a:p>
          <a:p>
            <a:r>
              <a:rPr lang="tr-TR" sz="1400" dirty="0" err="1" smtClean="0"/>
              <a:t>Alanyazında</a:t>
            </a:r>
            <a:r>
              <a:rPr lang="tr-TR" sz="1400" dirty="0" smtClean="0"/>
              <a:t> okuyucuların sahip oldukları sesbilgisel bilgi ve becerilerdeki ustalıklarına göre kelime çözümleme becerilerinde daha başarılı oldukları, bu sayede okuma görevi sırasında sesbilgisel kelime çözümleme yerine anlamaya daha çok vakit ayırdıkları, bu durumun da onların okuduğunu anlama becerilerini olumlu şekilde etkilediği belirtilmektedir (</a:t>
            </a:r>
            <a:r>
              <a:rPr lang="tr-TR" sz="1400" dirty="0" err="1" smtClean="0"/>
              <a:t>Ehri</a:t>
            </a:r>
            <a:r>
              <a:rPr lang="tr-TR" sz="1400" dirty="0" smtClean="0"/>
              <a:t> ve ark., 2001; </a:t>
            </a:r>
            <a:r>
              <a:rPr lang="tr-TR" sz="1400" dirty="0" err="1" smtClean="0"/>
              <a:t>Güldenoğlu</a:t>
            </a:r>
            <a:r>
              <a:rPr lang="tr-TR" sz="1400" dirty="0" smtClean="0"/>
              <a:t>, ve ark., 2012; </a:t>
            </a:r>
            <a:r>
              <a:rPr lang="tr-TR" sz="1400" dirty="0" err="1" smtClean="0"/>
              <a:t>Paap</a:t>
            </a:r>
            <a:r>
              <a:rPr lang="tr-TR" sz="1400" dirty="0" smtClean="0"/>
              <a:t> ve Noel, 1991; </a:t>
            </a:r>
            <a:r>
              <a:rPr lang="tr-TR" sz="1400" dirty="0" err="1" smtClean="0"/>
              <a:t>Report</a:t>
            </a:r>
            <a:r>
              <a:rPr lang="tr-TR" sz="1400" dirty="0" smtClean="0"/>
              <a:t> of </a:t>
            </a:r>
            <a:r>
              <a:rPr lang="tr-TR" sz="1400" dirty="0" err="1" smtClean="0"/>
              <a:t>the</a:t>
            </a:r>
            <a:r>
              <a:rPr lang="tr-TR" sz="1400" dirty="0" smtClean="0"/>
              <a:t> </a:t>
            </a:r>
            <a:r>
              <a:rPr lang="tr-TR" sz="1400" dirty="0" err="1" smtClean="0"/>
              <a:t>National</a:t>
            </a:r>
            <a:r>
              <a:rPr lang="tr-TR" sz="1400" dirty="0" smtClean="0"/>
              <a:t> </a:t>
            </a:r>
            <a:r>
              <a:rPr lang="tr-TR" sz="1400" dirty="0" err="1" smtClean="0"/>
              <a:t>Reading</a:t>
            </a:r>
            <a:r>
              <a:rPr lang="tr-TR" sz="1400" dirty="0" smtClean="0"/>
              <a:t> Panel, 2000; </a:t>
            </a:r>
            <a:r>
              <a:rPr lang="tr-TR" sz="1400" dirty="0" err="1" smtClean="0"/>
              <a:t>Share</a:t>
            </a:r>
            <a:r>
              <a:rPr lang="tr-TR" sz="1400" dirty="0" smtClean="0"/>
              <a:t> 1995; </a:t>
            </a:r>
            <a:r>
              <a:rPr lang="tr-TR" sz="1400" dirty="0" err="1" smtClean="0"/>
              <a:t>Schiff</a:t>
            </a:r>
            <a:r>
              <a:rPr lang="tr-TR" sz="1400" dirty="0" smtClean="0"/>
              <a:t>, ve ark., 2011; </a:t>
            </a:r>
            <a:r>
              <a:rPr lang="tr-TR" sz="1400" dirty="0" err="1" smtClean="0"/>
              <a:t>Shaywitz</a:t>
            </a:r>
            <a:r>
              <a:rPr lang="tr-TR" sz="1400" dirty="0" smtClean="0"/>
              <a:t> ve </a:t>
            </a:r>
            <a:r>
              <a:rPr lang="tr-TR" sz="1400" dirty="0" err="1" smtClean="0"/>
              <a:t>Shaywitz</a:t>
            </a:r>
            <a:r>
              <a:rPr lang="tr-TR" sz="1400" dirty="0" smtClean="0"/>
              <a:t>, 2005; </a:t>
            </a:r>
            <a:r>
              <a:rPr lang="tr-TR" sz="1400" dirty="0" err="1" smtClean="0"/>
              <a:t>Stanovich</a:t>
            </a:r>
            <a:r>
              <a:rPr lang="tr-TR" sz="1400" dirty="0" smtClean="0"/>
              <a:t>, 2000; </a:t>
            </a:r>
            <a:r>
              <a:rPr lang="tr-TR" sz="1400" dirty="0" err="1" smtClean="0"/>
              <a:t>Therrien</a:t>
            </a:r>
            <a:r>
              <a:rPr lang="tr-TR" sz="1400" dirty="0" smtClean="0"/>
              <a:t>, 2004; </a:t>
            </a:r>
            <a:r>
              <a:rPr lang="tr-TR" sz="1400" dirty="0" err="1" smtClean="0"/>
              <a:t>Troia</a:t>
            </a:r>
            <a:r>
              <a:rPr lang="tr-TR" sz="1400" dirty="0" smtClean="0"/>
              <a:t>, 2004; </a:t>
            </a:r>
            <a:r>
              <a:rPr lang="tr-TR" sz="1400" dirty="0" err="1" smtClean="0"/>
              <a:t>Vellutino</a:t>
            </a:r>
            <a:r>
              <a:rPr lang="tr-TR" sz="1400" dirty="0" smtClean="0"/>
              <a:t> ve ark., 2004; </a:t>
            </a:r>
            <a:r>
              <a:rPr lang="tr-TR" sz="1400" dirty="0" err="1" smtClean="0"/>
              <a:t>Young</a:t>
            </a:r>
            <a:r>
              <a:rPr lang="tr-TR" sz="1400" dirty="0" smtClean="0"/>
              <a:t>-</a:t>
            </a:r>
            <a:r>
              <a:rPr lang="tr-TR" sz="1400" dirty="0" err="1" smtClean="0"/>
              <a:t>Suk</a:t>
            </a:r>
            <a:r>
              <a:rPr lang="tr-TR" sz="1400" dirty="0" smtClean="0"/>
              <a:t> ve ark., 2012). </a:t>
            </a:r>
            <a:endParaRPr lang="tr-TR" sz="1400" dirty="0" smtClean="0"/>
          </a:p>
          <a:p>
            <a:endParaRPr lang="tr-TR" sz="1400" dirty="0" smtClean="0"/>
          </a:p>
          <a:p>
            <a:r>
              <a:rPr lang="tr-TR" sz="1400" dirty="0" smtClean="0"/>
              <a:t>Bu </a:t>
            </a:r>
            <a:r>
              <a:rPr lang="tr-TR" sz="1400" dirty="0" smtClean="0"/>
              <a:t>görüşten hareketle, bu çalışmada iyi sesbilgisel bilgi ve becerilere sahip olan öğrencilerin zayıf olanlara göre kendilerine verilen metinde yer alan kelimeleri çözümlemeye daha az zaman harcadıkları, bir başka ifadeyle daha akıcı okudukları, bunun sonucunda çözümlenen kelimelerin ve cümlede verilmek istenen mesajların anlamlandırılmasına daha çok vakitleri kaldığı düşünülmektedir</a:t>
            </a:r>
            <a:endParaRPr lang="tr-TR" sz="1300" dirty="0" smtClean="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p:cNvPicPr>
            <a:picLocks noChangeAspect="1" noChangeArrowheads="1"/>
          </p:cNvPicPr>
          <p:nvPr/>
        </p:nvPicPr>
        <p:blipFill>
          <a:blip r:embed="rId2"/>
          <a:srcRect/>
          <a:stretch>
            <a:fillRect/>
          </a:stretch>
        </p:blipFill>
        <p:spPr bwMode="auto">
          <a:xfrm>
            <a:off x="1000125" y="1125538"/>
            <a:ext cx="7675563" cy="477837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TARTIŞMA (SONUÇ)</a:t>
            </a:r>
            <a:endParaRPr lang="tr-TR" dirty="0"/>
          </a:p>
        </p:txBody>
      </p:sp>
      <p:sp>
        <p:nvSpPr>
          <p:cNvPr id="3" name="2 İçerik Yer Tutucusu"/>
          <p:cNvSpPr>
            <a:spLocks noGrp="1"/>
          </p:cNvSpPr>
          <p:nvPr>
            <p:ph sz="quarter" idx="1"/>
          </p:nvPr>
        </p:nvSpPr>
        <p:spPr/>
        <p:txBody>
          <a:bodyPr>
            <a:normAutofit/>
          </a:bodyPr>
          <a:lstStyle/>
          <a:p>
            <a:pPr algn="just"/>
            <a:endParaRPr lang="tr-TR" sz="1400" dirty="0" smtClean="0"/>
          </a:p>
          <a:p>
            <a:pPr algn="just"/>
            <a:endParaRPr lang="tr-TR" sz="1400" dirty="0" smtClean="0"/>
          </a:p>
          <a:p>
            <a:pPr algn="just"/>
            <a:r>
              <a:rPr lang="tr-TR" sz="1400" dirty="0" smtClean="0"/>
              <a:t>Sonuç </a:t>
            </a:r>
            <a:r>
              <a:rPr lang="tr-TR" sz="1400" dirty="0" smtClean="0"/>
              <a:t>olarak, yukarıda sunulan tüm bilgiler birlikte düşünüldüğünde, sesbilgisel bilgi ve becerilerin öğrencilerin okuma ve okuduğunu anlama becerileri üzerinde farklı etkileri olduğu görülmektedir. </a:t>
            </a:r>
            <a:endParaRPr lang="tr-TR" sz="1400" dirty="0" smtClean="0"/>
          </a:p>
          <a:p>
            <a:pPr algn="just"/>
            <a:endParaRPr lang="tr-TR" sz="1400" dirty="0" smtClean="0"/>
          </a:p>
          <a:p>
            <a:pPr algn="just"/>
            <a:r>
              <a:rPr lang="tr-TR" sz="1400" dirty="0" smtClean="0"/>
              <a:t>Çalışmadan </a:t>
            </a:r>
            <a:r>
              <a:rPr lang="tr-TR" sz="1400" dirty="0" smtClean="0"/>
              <a:t>elde edilen bulgulara bütün olarak bakıldığında, her ne kadar başarılı bir okuma ve okuduğunu anlama performansı için yeterli sesbilgisel bilgi  ve becerilere sahip olmak, tek başına yeterli bir gösterge olmasa da, bu becerinin okuma ve okuduğunu anlama becerisi üzerinde olumlu katkıları olduğu göz ardı </a:t>
            </a:r>
            <a:r>
              <a:rPr lang="tr-TR" sz="1400" dirty="0" smtClean="0"/>
              <a:t>edilmemelidir.</a:t>
            </a:r>
          </a:p>
          <a:p>
            <a:pPr algn="just"/>
            <a:endParaRPr lang="tr-TR" sz="1400" dirty="0" smtClean="0"/>
          </a:p>
          <a:p>
            <a:pPr algn="just"/>
            <a:r>
              <a:rPr lang="tr-TR" sz="1400" dirty="0" smtClean="0"/>
              <a:t>Öğrencilerin </a:t>
            </a:r>
            <a:r>
              <a:rPr lang="tr-TR" sz="1400" dirty="0" smtClean="0"/>
              <a:t>okumaya hazırlık </a:t>
            </a:r>
            <a:r>
              <a:rPr lang="tr-TR" sz="1400" dirty="0" smtClean="0"/>
              <a:t>süreçlerinin okul öncesi dönemdeki erken okuryazarlık becerileri kapsamında yer alan sesbilgisel bilgi ve beceri öğretimleriyle başladığı varsayıldığında, ilkokula başlamadan bu becerileri uygun şekilde kazanmalarının onların ileriki okuma ve okuduğunu anlama performansları için önemli olduğu </a:t>
            </a:r>
            <a:r>
              <a:rPr lang="tr-TR" sz="1400" dirty="0" smtClean="0"/>
              <a:t>düşünülmektedir.</a:t>
            </a:r>
          </a:p>
          <a:p>
            <a:pPr algn="just"/>
            <a:endParaRPr lang="tr-TR" sz="1400" dirty="0" smtClean="0"/>
          </a:p>
          <a:p>
            <a:pPr algn="just"/>
            <a:endParaRPr lang="tr-TR" sz="1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SINIRLILIKLAR</a:t>
            </a:r>
            <a:endParaRPr lang="tr-TR" dirty="0"/>
          </a:p>
        </p:txBody>
      </p:sp>
      <p:sp>
        <p:nvSpPr>
          <p:cNvPr id="3" name="2 İçerik Yer Tutucusu"/>
          <p:cNvSpPr>
            <a:spLocks noGrp="1"/>
          </p:cNvSpPr>
          <p:nvPr>
            <p:ph sz="quarter" idx="1"/>
          </p:nvPr>
        </p:nvSpPr>
        <p:spPr/>
        <p:txBody>
          <a:bodyPr>
            <a:normAutofit/>
          </a:bodyPr>
          <a:lstStyle/>
          <a:p>
            <a:pPr algn="just"/>
            <a:endParaRPr lang="tr-TR" sz="1400" dirty="0" smtClean="0"/>
          </a:p>
          <a:p>
            <a:pPr algn="just"/>
            <a:endParaRPr lang="tr-TR" sz="1400" dirty="0" smtClean="0"/>
          </a:p>
          <a:p>
            <a:pPr algn="just"/>
            <a:r>
              <a:rPr lang="tr-TR" sz="1400" dirty="0" smtClean="0"/>
              <a:t>Öncelikle </a:t>
            </a:r>
            <a:r>
              <a:rPr lang="tr-TR" sz="1400" dirty="0" smtClean="0"/>
              <a:t>bu araştırma 85 öğrenci ile sınırlıdır. Yapılacak yeni araştırmalarda örneklem sayılarının daha fazla tutulması ve mümkün olduğunca boylamsal olarak farklı sınıf düzeylerinden katılımcıların değerlendirmeye alınması ile çalışmadan elde edilen bulguların genellenebilirliğinin artacağı düşünülmektedir. </a:t>
            </a:r>
            <a:endParaRPr lang="tr-TR" sz="1400" dirty="0" smtClean="0"/>
          </a:p>
          <a:p>
            <a:pPr algn="just"/>
            <a:endParaRPr lang="tr-TR" sz="1400" dirty="0" smtClean="0"/>
          </a:p>
          <a:p>
            <a:pPr algn="just"/>
            <a:r>
              <a:rPr lang="tr-TR" sz="1400" dirty="0" smtClean="0"/>
              <a:t>İkinci </a:t>
            </a:r>
            <a:r>
              <a:rPr lang="tr-TR" sz="1400" dirty="0" smtClean="0"/>
              <a:t>olarak bu araştırmada iyi ve zayıf sesbilgisel bilgi ve becerilere sahip olan öğrencilerin okuma ve okuduğunu anlama becerilerine ilişkin elde edilen bu sonuçlar, değerlendirilen sesbilgisel farkındalık, kelime ve metin okuma becerileri ile sınırlıdır. Bu nedenle bundan sonraki çalışmalarda öğrencilerin okuma ve okuduğunu anlama becerileri üzerinde etkili olduğu düşünülen farklı becerilerin (morfolojik farkındalık becerisi, ortografik bilgi ve beceriler, sözdizimsel bilgi ve beceriler, vb.) değerlendirilmesinin onların okumada yaşadıkları sıkıntılarının anlaşılmasını ve bunlara yönelik yeni ve etkili müdahalelerin geliştirilmesini sağlayacağı düşünülmektedir.</a:t>
            </a:r>
          </a:p>
          <a:p>
            <a:pPr algn="just"/>
            <a:endParaRPr lang="tr-TR" sz="14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fontAlgn="auto">
              <a:spcAft>
                <a:spcPts val="0"/>
              </a:spcAft>
              <a:defRPr/>
            </a:pPr>
            <a:endParaRPr lang="tr-TR">
              <a:solidFill>
                <a:schemeClr val="tx2">
                  <a:satMod val="130000"/>
                </a:schemeClr>
              </a:solidFill>
            </a:endParaRPr>
          </a:p>
        </p:txBody>
      </p:sp>
      <p:sp>
        <p:nvSpPr>
          <p:cNvPr id="52227" name="2 İçerik Yer Tutucusu"/>
          <p:cNvSpPr>
            <a:spLocks noGrp="1"/>
          </p:cNvSpPr>
          <p:nvPr>
            <p:ph idx="1"/>
          </p:nvPr>
        </p:nvSpPr>
        <p:spPr/>
        <p:txBody>
          <a:bodyPr/>
          <a:lstStyle/>
          <a:p>
            <a:pPr algn="ctr"/>
            <a:endParaRPr lang="tr-TR" smtClean="0"/>
          </a:p>
          <a:p>
            <a:pPr algn="ctr"/>
            <a:endParaRPr lang="tr-TR" smtClean="0"/>
          </a:p>
          <a:p>
            <a:pPr algn="ctr"/>
            <a:r>
              <a:rPr lang="tr-TR" sz="3600" smtClean="0"/>
              <a:t>Dinlediğiniz için Teşekkürler…..</a:t>
            </a:r>
          </a:p>
          <a:p>
            <a:pPr algn="ctr"/>
            <a:endParaRPr lang="tr-TR" smtClean="0"/>
          </a:p>
          <a:p>
            <a:pPr algn="ctr"/>
            <a:endParaRPr lang="tr-TR" smtClean="0"/>
          </a:p>
          <a:p>
            <a:pPr algn="ctr"/>
            <a:r>
              <a:rPr lang="tr-TR" sz="1200" smtClean="0"/>
              <a:t>Yrd.Doç.Dr. Birkan GÜLDENOĞLU</a:t>
            </a:r>
          </a:p>
          <a:p>
            <a:pPr algn="ctr"/>
            <a:endParaRPr lang="tr-TR" sz="1200" smtClean="0"/>
          </a:p>
          <a:p>
            <a:pPr algn="ctr"/>
            <a:r>
              <a:rPr lang="tr-TR" sz="1200" smtClean="0"/>
              <a:t>(birkanguldenoglu@yahoo.com)</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a:spLocks noChangeArrowheads="1"/>
          </p:cNvSpPr>
          <p:nvPr/>
        </p:nvSpPr>
        <p:spPr bwMode="auto">
          <a:xfrm>
            <a:off x="285720" y="1214422"/>
            <a:ext cx="785813" cy="5262979"/>
          </a:xfrm>
          <a:prstGeom prst="rect">
            <a:avLst/>
          </a:prstGeom>
          <a:noFill/>
          <a:ln w="9525">
            <a:noFill/>
            <a:miter lim="800000"/>
            <a:headEnd/>
            <a:tailEnd/>
          </a:ln>
        </p:spPr>
        <p:txBody>
          <a:bodyPr>
            <a:spAutoFit/>
          </a:bodyPr>
          <a:lstStyle/>
          <a:p>
            <a:pPr algn="ctr"/>
            <a:r>
              <a:rPr lang="tr-TR" sz="2800" dirty="0" smtClean="0">
                <a:latin typeface="Gill Sans MT" pitchFamily="34" charset="0"/>
              </a:rPr>
              <a:t>K</a:t>
            </a:r>
          </a:p>
          <a:p>
            <a:pPr algn="ctr"/>
            <a:r>
              <a:rPr lang="tr-TR" sz="2800" dirty="0" smtClean="0">
                <a:latin typeface="Gill Sans MT" pitchFamily="34" charset="0"/>
              </a:rPr>
              <a:t>E</a:t>
            </a:r>
          </a:p>
          <a:p>
            <a:pPr algn="ctr"/>
            <a:r>
              <a:rPr lang="tr-TR" sz="2800" dirty="0" smtClean="0">
                <a:latin typeface="Gill Sans MT" pitchFamily="34" charset="0"/>
              </a:rPr>
              <a:t>L</a:t>
            </a:r>
          </a:p>
          <a:p>
            <a:pPr algn="ctr"/>
            <a:r>
              <a:rPr lang="tr-TR" sz="2800" dirty="0" smtClean="0">
                <a:latin typeface="Gill Sans MT" pitchFamily="34" charset="0"/>
              </a:rPr>
              <a:t>İ</a:t>
            </a:r>
          </a:p>
          <a:p>
            <a:pPr algn="ctr"/>
            <a:r>
              <a:rPr lang="tr-TR" sz="2800" dirty="0" smtClean="0">
                <a:latin typeface="Gill Sans MT" pitchFamily="34" charset="0"/>
              </a:rPr>
              <a:t>M</a:t>
            </a:r>
          </a:p>
          <a:p>
            <a:pPr algn="ctr"/>
            <a:r>
              <a:rPr lang="tr-TR" sz="2800" dirty="0" smtClean="0">
                <a:latin typeface="Gill Sans MT" pitchFamily="34" charset="0"/>
              </a:rPr>
              <a:t>E</a:t>
            </a:r>
          </a:p>
          <a:p>
            <a:pPr algn="ctr"/>
            <a:endParaRPr lang="tr-TR" sz="2800" dirty="0" smtClean="0">
              <a:latin typeface="Gill Sans MT" pitchFamily="34" charset="0"/>
            </a:endParaRPr>
          </a:p>
          <a:p>
            <a:pPr algn="ctr"/>
            <a:r>
              <a:rPr lang="tr-TR" sz="2800" dirty="0">
                <a:latin typeface="Gill Sans MT" pitchFamily="34" charset="0"/>
              </a:rPr>
              <a:t>O</a:t>
            </a:r>
          </a:p>
          <a:p>
            <a:pPr algn="ctr"/>
            <a:r>
              <a:rPr lang="tr-TR" sz="2800" dirty="0">
                <a:latin typeface="Gill Sans MT" pitchFamily="34" charset="0"/>
              </a:rPr>
              <a:t>K</a:t>
            </a:r>
          </a:p>
          <a:p>
            <a:pPr algn="ctr"/>
            <a:r>
              <a:rPr lang="tr-TR" sz="2800" dirty="0">
                <a:latin typeface="Gill Sans MT" pitchFamily="34" charset="0"/>
              </a:rPr>
              <a:t>U</a:t>
            </a:r>
          </a:p>
          <a:p>
            <a:pPr algn="ctr"/>
            <a:r>
              <a:rPr lang="tr-TR" sz="2800" dirty="0">
                <a:latin typeface="Gill Sans MT" pitchFamily="34" charset="0"/>
              </a:rPr>
              <a:t>M</a:t>
            </a:r>
          </a:p>
          <a:p>
            <a:pPr algn="ctr"/>
            <a:r>
              <a:rPr lang="tr-TR" sz="2800" dirty="0">
                <a:latin typeface="Gill Sans MT" pitchFamily="34" charset="0"/>
              </a:rPr>
              <a:t>A</a:t>
            </a:r>
          </a:p>
        </p:txBody>
      </p:sp>
      <p:cxnSp>
        <p:nvCxnSpPr>
          <p:cNvPr id="6" name="5 Düz Ok Bağlayıcısı"/>
          <p:cNvCxnSpPr/>
          <p:nvPr/>
        </p:nvCxnSpPr>
        <p:spPr>
          <a:xfrm flipV="1">
            <a:off x="1000100" y="1643050"/>
            <a:ext cx="2428875" cy="1285875"/>
          </a:xfrm>
          <a:prstGeom prst="straightConnector1">
            <a:avLst/>
          </a:prstGeom>
          <a:ln w="63500">
            <a:tailEnd type="arrow"/>
          </a:ln>
        </p:spPr>
        <p:style>
          <a:lnRef idx="1">
            <a:schemeClr val="accent1"/>
          </a:lnRef>
          <a:fillRef idx="0">
            <a:schemeClr val="accent1"/>
          </a:fillRef>
          <a:effectRef idx="0">
            <a:schemeClr val="accent1"/>
          </a:effectRef>
          <a:fontRef idx="minor">
            <a:schemeClr val="tx1"/>
          </a:fontRef>
        </p:style>
      </p:cxnSp>
      <p:cxnSp>
        <p:nvCxnSpPr>
          <p:cNvPr id="7" name="6 Düz Ok Bağlayıcısı"/>
          <p:cNvCxnSpPr/>
          <p:nvPr/>
        </p:nvCxnSpPr>
        <p:spPr>
          <a:xfrm flipV="1">
            <a:off x="1071538" y="2786058"/>
            <a:ext cx="2928937" cy="1000125"/>
          </a:xfrm>
          <a:prstGeom prst="straightConnector1">
            <a:avLst/>
          </a:prstGeom>
          <a:ln w="63500">
            <a:tailEnd type="arrow"/>
          </a:ln>
        </p:spPr>
        <p:style>
          <a:lnRef idx="1">
            <a:schemeClr val="accent1"/>
          </a:lnRef>
          <a:fillRef idx="0">
            <a:schemeClr val="accent1"/>
          </a:fillRef>
          <a:effectRef idx="0">
            <a:schemeClr val="accent1"/>
          </a:effectRef>
          <a:fontRef idx="minor">
            <a:schemeClr val="tx1"/>
          </a:fontRef>
        </p:style>
      </p:cxnSp>
      <p:cxnSp>
        <p:nvCxnSpPr>
          <p:cNvPr id="9" name="8 Düz Ok Bağlayıcısı"/>
          <p:cNvCxnSpPr/>
          <p:nvPr/>
        </p:nvCxnSpPr>
        <p:spPr>
          <a:xfrm flipV="1">
            <a:off x="1142976" y="3929066"/>
            <a:ext cx="2928937" cy="500062"/>
          </a:xfrm>
          <a:prstGeom prst="straightConnector1">
            <a:avLst/>
          </a:prstGeom>
          <a:ln w="63500">
            <a:tailEnd type="arrow"/>
          </a:ln>
        </p:spPr>
        <p:style>
          <a:lnRef idx="1">
            <a:schemeClr val="accent1"/>
          </a:lnRef>
          <a:fillRef idx="0">
            <a:schemeClr val="accent1"/>
          </a:fillRef>
          <a:effectRef idx="0">
            <a:schemeClr val="accent1"/>
          </a:effectRef>
          <a:fontRef idx="minor">
            <a:schemeClr val="tx1"/>
          </a:fontRef>
        </p:style>
      </p:cxnSp>
      <p:cxnSp>
        <p:nvCxnSpPr>
          <p:cNvPr id="11" name="10 Düz Ok Bağlayıcısı"/>
          <p:cNvCxnSpPr/>
          <p:nvPr/>
        </p:nvCxnSpPr>
        <p:spPr>
          <a:xfrm>
            <a:off x="1142976" y="5000636"/>
            <a:ext cx="3000375" cy="285750"/>
          </a:xfrm>
          <a:prstGeom prst="straightConnector1">
            <a:avLst/>
          </a:prstGeom>
          <a:ln w="63500">
            <a:tailEnd type="arrow"/>
          </a:ln>
        </p:spPr>
        <p:style>
          <a:lnRef idx="1">
            <a:schemeClr val="accent1"/>
          </a:lnRef>
          <a:fillRef idx="0">
            <a:schemeClr val="accent1"/>
          </a:fillRef>
          <a:effectRef idx="0">
            <a:schemeClr val="accent1"/>
          </a:effectRef>
          <a:fontRef idx="minor">
            <a:schemeClr val="tx1"/>
          </a:fontRef>
        </p:style>
      </p:cxnSp>
      <p:sp>
        <p:nvSpPr>
          <p:cNvPr id="16" name="15 Metin kutusu"/>
          <p:cNvSpPr txBox="1">
            <a:spLocks noChangeArrowheads="1"/>
          </p:cNvSpPr>
          <p:nvPr/>
        </p:nvSpPr>
        <p:spPr bwMode="auto">
          <a:xfrm>
            <a:off x="3571868" y="1285860"/>
            <a:ext cx="3286148" cy="646331"/>
          </a:xfrm>
          <a:prstGeom prst="rect">
            <a:avLst/>
          </a:prstGeom>
          <a:noFill/>
          <a:ln w="9525">
            <a:noFill/>
            <a:miter lim="800000"/>
            <a:headEnd/>
            <a:tailEnd/>
          </a:ln>
        </p:spPr>
        <p:txBody>
          <a:bodyPr wrap="square">
            <a:spAutoFit/>
          </a:bodyPr>
          <a:lstStyle/>
          <a:p>
            <a:r>
              <a:rPr lang="tr-TR" dirty="0">
                <a:latin typeface="+mj-lt"/>
              </a:rPr>
              <a:t>a) </a:t>
            </a:r>
            <a:r>
              <a:rPr lang="tr-TR" b="1" dirty="0" smtClean="0">
                <a:latin typeface="+mj-lt"/>
              </a:rPr>
              <a:t>Anlamlı – Anlamsız Kelime Okuma Performansları</a:t>
            </a:r>
          </a:p>
        </p:txBody>
      </p:sp>
      <p:sp>
        <p:nvSpPr>
          <p:cNvPr id="17" name="16 Metin kutusu"/>
          <p:cNvSpPr txBox="1">
            <a:spLocks noChangeArrowheads="1"/>
          </p:cNvSpPr>
          <p:nvPr/>
        </p:nvSpPr>
        <p:spPr bwMode="auto">
          <a:xfrm>
            <a:off x="4071935" y="2428868"/>
            <a:ext cx="2428892" cy="646112"/>
          </a:xfrm>
          <a:prstGeom prst="rect">
            <a:avLst/>
          </a:prstGeom>
          <a:noFill/>
          <a:ln w="9525">
            <a:noFill/>
            <a:miter lim="800000"/>
            <a:headEnd/>
            <a:tailEnd/>
          </a:ln>
        </p:spPr>
        <p:txBody>
          <a:bodyPr wrap="square">
            <a:spAutoFit/>
          </a:bodyPr>
          <a:lstStyle/>
          <a:p>
            <a:r>
              <a:rPr lang="tr-TR" b="1" dirty="0" smtClean="0"/>
              <a:t>b) Dakikada Okunan Doğru Sözcük Sayısı</a:t>
            </a:r>
            <a:endParaRPr lang="tr-TR" b="1" dirty="0"/>
          </a:p>
        </p:txBody>
      </p:sp>
      <p:sp>
        <p:nvSpPr>
          <p:cNvPr id="21" name="20 Metin kutusu"/>
          <p:cNvSpPr txBox="1">
            <a:spLocks noChangeArrowheads="1"/>
          </p:cNvSpPr>
          <p:nvPr/>
        </p:nvSpPr>
        <p:spPr bwMode="auto">
          <a:xfrm>
            <a:off x="4286248" y="5072074"/>
            <a:ext cx="3000375" cy="646331"/>
          </a:xfrm>
          <a:prstGeom prst="rect">
            <a:avLst/>
          </a:prstGeom>
          <a:noFill/>
          <a:ln w="9525">
            <a:noFill/>
            <a:miter lim="800000"/>
            <a:headEnd/>
            <a:tailEnd/>
          </a:ln>
        </p:spPr>
        <p:txBody>
          <a:bodyPr>
            <a:spAutoFit/>
          </a:bodyPr>
          <a:lstStyle/>
          <a:p>
            <a:r>
              <a:rPr lang="tr-TR" b="1" dirty="0" smtClean="0">
                <a:latin typeface="+mj-lt"/>
              </a:rPr>
              <a:t>d) Kelime Okuma </a:t>
            </a:r>
          </a:p>
          <a:p>
            <a:r>
              <a:rPr lang="tr-TR" b="1" dirty="0" smtClean="0">
                <a:latin typeface="+mj-lt"/>
              </a:rPr>
              <a:t>Hata Analizi</a:t>
            </a:r>
            <a:endParaRPr lang="tr-TR" b="1" dirty="0">
              <a:latin typeface="+mj-lt"/>
            </a:endParaRPr>
          </a:p>
        </p:txBody>
      </p:sp>
      <p:sp>
        <p:nvSpPr>
          <p:cNvPr id="23" name="22 Metin kutusu"/>
          <p:cNvSpPr txBox="1">
            <a:spLocks noChangeArrowheads="1"/>
          </p:cNvSpPr>
          <p:nvPr/>
        </p:nvSpPr>
        <p:spPr bwMode="auto">
          <a:xfrm>
            <a:off x="2500298" y="428604"/>
            <a:ext cx="4786312" cy="646113"/>
          </a:xfrm>
          <a:prstGeom prst="rect">
            <a:avLst/>
          </a:prstGeom>
          <a:noFill/>
          <a:ln w="9525">
            <a:noFill/>
            <a:miter lim="800000"/>
            <a:headEnd/>
            <a:tailEnd/>
          </a:ln>
        </p:spPr>
        <p:txBody>
          <a:bodyPr>
            <a:spAutoFit/>
          </a:bodyPr>
          <a:lstStyle/>
          <a:p>
            <a:pPr algn="ctr"/>
            <a:r>
              <a:rPr lang="tr-TR" b="1" dirty="0" smtClean="0">
                <a:latin typeface="Footlight MT Light" pitchFamily="18" charset="0"/>
              </a:rPr>
              <a:t>Değerlendirme Biçimleri</a:t>
            </a:r>
            <a:endParaRPr lang="tr-TR" b="1" dirty="0">
              <a:latin typeface="Footlight MT Light" pitchFamily="18" charset="0"/>
            </a:endParaRPr>
          </a:p>
          <a:p>
            <a:endParaRPr lang="tr-TR" dirty="0">
              <a:latin typeface="Gill Sans MT" pitchFamily="34" charset="0"/>
            </a:endParaRPr>
          </a:p>
        </p:txBody>
      </p:sp>
      <p:sp>
        <p:nvSpPr>
          <p:cNvPr id="12" name="11 Dikdörtgen"/>
          <p:cNvSpPr/>
          <p:nvPr/>
        </p:nvSpPr>
        <p:spPr>
          <a:xfrm>
            <a:off x="4143372" y="3643314"/>
            <a:ext cx="2216569" cy="646331"/>
          </a:xfrm>
          <a:prstGeom prst="rect">
            <a:avLst/>
          </a:prstGeom>
        </p:spPr>
        <p:txBody>
          <a:bodyPr wrap="none">
            <a:spAutoFit/>
          </a:bodyPr>
          <a:lstStyle/>
          <a:p>
            <a:r>
              <a:rPr lang="tr-TR" b="1" dirty="0" smtClean="0"/>
              <a:t>c) Metindeki Doğru </a:t>
            </a:r>
          </a:p>
          <a:p>
            <a:r>
              <a:rPr lang="tr-TR" b="1" dirty="0" smtClean="0"/>
              <a:t>Okunan Sözcük Sayısı</a:t>
            </a:r>
            <a:endParaRPr lang="tr-TR" b="1" dirty="0">
              <a:latin typeface="Gill Sans MT" pitchFamily="34" charset="0"/>
            </a:endParaRPr>
          </a:p>
        </p:txBody>
      </p:sp>
      <p:sp>
        <p:nvSpPr>
          <p:cNvPr id="13" name="12 Sağ Ayraç"/>
          <p:cNvSpPr/>
          <p:nvPr/>
        </p:nvSpPr>
        <p:spPr>
          <a:xfrm>
            <a:off x="6286512" y="2500306"/>
            <a:ext cx="714380" cy="3357586"/>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14" name="13 Sağ Ayraç"/>
          <p:cNvSpPr/>
          <p:nvPr/>
        </p:nvSpPr>
        <p:spPr>
          <a:xfrm>
            <a:off x="6429388" y="1285860"/>
            <a:ext cx="285752" cy="71438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15" name="14 Metin kutusu"/>
          <p:cNvSpPr txBox="1"/>
          <p:nvPr/>
        </p:nvSpPr>
        <p:spPr>
          <a:xfrm>
            <a:off x="7215206" y="3500438"/>
            <a:ext cx="1643074" cy="646331"/>
          </a:xfrm>
          <a:prstGeom prst="rect">
            <a:avLst/>
          </a:prstGeom>
          <a:noFill/>
        </p:spPr>
        <p:txBody>
          <a:bodyPr wrap="square" rtlCol="0">
            <a:spAutoFit/>
          </a:bodyPr>
          <a:lstStyle/>
          <a:p>
            <a:r>
              <a:rPr lang="tr-TR" dirty="0" smtClean="0"/>
              <a:t>Performans Odaklı İşlemler</a:t>
            </a:r>
            <a:endParaRPr lang="tr-TR" dirty="0"/>
          </a:p>
        </p:txBody>
      </p:sp>
      <p:sp>
        <p:nvSpPr>
          <p:cNvPr id="19" name="18 Metin kutusu"/>
          <p:cNvSpPr txBox="1"/>
          <p:nvPr/>
        </p:nvSpPr>
        <p:spPr>
          <a:xfrm>
            <a:off x="6786578" y="1214422"/>
            <a:ext cx="2143140" cy="923330"/>
          </a:xfrm>
          <a:prstGeom prst="rect">
            <a:avLst/>
          </a:prstGeom>
          <a:noFill/>
        </p:spPr>
        <p:txBody>
          <a:bodyPr wrap="square" rtlCol="0">
            <a:spAutoFit/>
          </a:bodyPr>
          <a:lstStyle/>
          <a:p>
            <a:r>
              <a:rPr lang="tr-TR" dirty="0" smtClean="0"/>
              <a:t>Performans ve </a:t>
            </a:r>
            <a:r>
              <a:rPr lang="tr-TR" dirty="0"/>
              <a:t>K</a:t>
            </a:r>
            <a:r>
              <a:rPr lang="tr-TR" dirty="0" smtClean="0"/>
              <a:t>ullanılan Stratejilere Odaklanan İşlemler</a:t>
            </a:r>
            <a:endParaRPr lang="tr-TR"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16"/>
                                        </p:tgtEl>
                                        <p:attrNameLst>
                                          <p:attrName>style.visibility</p:attrName>
                                        </p:attrNameLst>
                                      </p:cBhvr>
                                      <p:to>
                                        <p:strVal val="visible"/>
                                      </p:to>
                                    </p:set>
                                    <p:anim calcmode="lin" valueType="num">
                                      <p:cBhvr additive="base">
                                        <p:cTn id="17" dur="500" fill="hold"/>
                                        <p:tgtEl>
                                          <p:spTgt spid="16"/>
                                        </p:tgtEl>
                                        <p:attrNameLst>
                                          <p:attrName>ppt_x</p:attrName>
                                        </p:attrNameLst>
                                      </p:cBhvr>
                                      <p:tavLst>
                                        <p:tav tm="0">
                                          <p:val>
                                            <p:strVal val="#ppt_x"/>
                                          </p:val>
                                        </p:tav>
                                        <p:tav tm="100000">
                                          <p:val>
                                            <p:strVal val="#ppt_x"/>
                                          </p:val>
                                        </p:tav>
                                      </p:tavLst>
                                    </p:anim>
                                    <p:anim calcmode="lin" valueType="num">
                                      <p:cBhvr additive="base">
                                        <p:cTn id="18" dur="500" fill="hold"/>
                                        <p:tgtEl>
                                          <p:spTgt spid="16"/>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additive="base">
                                        <p:cTn id="21" dur="500" fill="hold"/>
                                        <p:tgtEl>
                                          <p:spTgt spid="7"/>
                                        </p:tgtEl>
                                        <p:attrNameLst>
                                          <p:attrName>ppt_x</p:attrName>
                                        </p:attrNameLst>
                                      </p:cBhvr>
                                      <p:tavLst>
                                        <p:tav tm="0">
                                          <p:val>
                                            <p:strVal val="#ppt_x"/>
                                          </p:val>
                                        </p:tav>
                                        <p:tav tm="100000">
                                          <p:val>
                                            <p:strVal val="#ppt_x"/>
                                          </p:val>
                                        </p:tav>
                                      </p:tavLst>
                                    </p:anim>
                                    <p:anim calcmode="lin" valueType="num">
                                      <p:cBhvr additive="base">
                                        <p:cTn id="22" dur="500" fill="hold"/>
                                        <p:tgtEl>
                                          <p:spTgt spid="7"/>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17"/>
                                        </p:tgtEl>
                                        <p:attrNameLst>
                                          <p:attrName>style.visibility</p:attrName>
                                        </p:attrNameLst>
                                      </p:cBhvr>
                                      <p:to>
                                        <p:strVal val="visible"/>
                                      </p:to>
                                    </p:set>
                                    <p:anim calcmode="lin" valueType="num">
                                      <p:cBhvr additive="base">
                                        <p:cTn id="25" dur="500" fill="hold"/>
                                        <p:tgtEl>
                                          <p:spTgt spid="17"/>
                                        </p:tgtEl>
                                        <p:attrNameLst>
                                          <p:attrName>ppt_x</p:attrName>
                                        </p:attrNameLst>
                                      </p:cBhvr>
                                      <p:tavLst>
                                        <p:tav tm="0">
                                          <p:val>
                                            <p:strVal val="#ppt_x"/>
                                          </p:val>
                                        </p:tav>
                                        <p:tav tm="100000">
                                          <p:val>
                                            <p:strVal val="#ppt_x"/>
                                          </p:val>
                                        </p:tav>
                                      </p:tavLst>
                                    </p:anim>
                                    <p:anim calcmode="lin" valueType="num">
                                      <p:cBhvr additive="base">
                                        <p:cTn id="26" dur="500" fill="hold"/>
                                        <p:tgtEl>
                                          <p:spTgt spid="17"/>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9"/>
                                        </p:tgtEl>
                                        <p:attrNameLst>
                                          <p:attrName>style.visibility</p:attrName>
                                        </p:attrNameLst>
                                      </p:cBhvr>
                                      <p:to>
                                        <p:strVal val="visible"/>
                                      </p:to>
                                    </p:set>
                                    <p:anim calcmode="lin" valueType="num">
                                      <p:cBhvr additive="base">
                                        <p:cTn id="29" dur="500" fill="hold"/>
                                        <p:tgtEl>
                                          <p:spTgt spid="9"/>
                                        </p:tgtEl>
                                        <p:attrNameLst>
                                          <p:attrName>ppt_x</p:attrName>
                                        </p:attrNameLst>
                                      </p:cBhvr>
                                      <p:tavLst>
                                        <p:tav tm="0">
                                          <p:val>
                                            <p:strVal val="#ppt_x"/>
                                          </p:val>
                                        </p:tav>
                                        <p:tav tm="100000">
                                          <p:val>
                                            <p:strVal val="#ppt_x"/>
                                          </p:val>
                                        </p:tav>
                                      </p:tavLst>
                                    </p:anim>
                                    <p:anim calcmode="lin" valueType="num">
                                      <p:cBhvr additive="base">
                                        <p:cTn id="30" dur="500" fill="hold"/>
                                        <p:tgtEl>
                                          <p:spTgt spid="9"/>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11"/>
                                        </p:tgtEl>
                                        <p:attrNameLst>
                                          <p:attrName>style.visibility</p:attrName>
                                        </p:attrNameLst>
                                      </p:cBhvr>
                                      <p:to>
                                        <p:strVal val="visible"/>
                                      </p:to>
                                    </p:set>
                                    <p:anim calcmode="lin" valueType="num">
                                      <p:cBhvr additive="base">
                                        <p:cTn id="33" dur="500" fill="hold"/>
                                        <p:tgtEl>
                                          <p:spTgt spid="11"/>
                                        </p:tgtEl>
                                        <p:attrNameLst>
                                          <p:attrName>ppt_x</p:attrName>
                                        </p:attrNameLst>
                                      </p:cBhvr>
                                      <p:tavLst>
                                        <p:tav tm="0">
                                          <p:val>
                                            <p:strVal val="#ppt_x"/>
                                          </p:val>
                                        </p:tav>
                                        <p:tav tm="100000">
                                          <p:val>
                                            <p:strVal val="#ppt_x"/>
                                          </p:val>
                                        </p:tav>
                                      </p:tavLst>
                                    </p:anim>
                                    <p:anim calcmode="lin" valueType="num">
                                      <p:cBhvr additive="base">
                                        <p:cTn id="34" dur="500" fill="hold"/>
                                        <p:tgtEl>
                                          <p:spTgt spid="11"/>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21"/>
                                        </p:tgtEl>
                                        <p:attrNameLst>
                                          <p:attrName>style.visibility</p:attrName>
                                        </p:attrNameLst>
                                      </p:cBhvr>
                                      <p:to>
                                        <p:strVal val="visible"/>
                                      </p:to>
                                    </p:set>
                                    <p:anim calcmode="lin" valueType="num">
                                      <p:cBhvr additive="base">
                                        <p:cTn id="37" dur="500" fill="hold"/>
                                        <p:tgtEl>
                                          <p:spTgt spid="21"/>
                                        </p:tgtEl>
                                        <p:attrNameLst>
                                          <p:attrName>ppt_x</p:attrName>
                                        </p:attrNameLst>
                                      </p:cBhvr>
                                      <p:tavLst>
                                        <p:tav tm="0">
                                          <p:val>
                                            <p:strVal val="#ppt_x"/>
                                          </p:val>
                                        </p:tav>
                                        <p:tav tm="100000">
                                          <p:val>
                                            <p:strVal val="#ppt_x"/>
                                          </p:val>
                                        </p:tav>
                                      </p:tavLst>
                                    </p:anim>
                                    <p:anim calcmode="lin" valueType="num">
                                      <p:cBhvr additive="base">
                                        <p:cTn id="38" dur="500" fill="hold"/>
                                        <p:tgtEl>
                                          <p:spTgt spid="21"/>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23"/>
                                        </p:tgtEl>
                                        <p:attrNameLst>
                                          <p:attrName>style.visibility</p:attrName>
                                        </p:attrNameLst>
                                      </p:cBhvr>
                                      <p:to>
                                        <p:strVal val="visible"/>
                                      </p:to>
                                    </p:set>
                                    <p:anim calcmode="lin" valueType="num">
                                      <p:cBhvr additive="base">
                                        <p:cTn id="41" dur="500" fill="hold"/>
                                        <p:tgtEl>
                                          <p:spTgt spid="23"/>
                                        </p:tgtEl>
                                        <p:attrNameLst>
                                          <p:attrName>ppt_x</p:attrName>
                                        </p:attrNameLst>
                                      </p:cBhvr>
                                      <p:tavLst>
                                        <p:tav tm="0">
                                          <p:val>
                                            <p:strVal val="#ppt_x"/>
                                          </p:val>
                                        </p:tav>
                                        <p:tav tm="100000">
                                          <p:val>
                                            <p:strVal val="#ppt_x"/>
                                          </p:val>
                                        </p:tav>
                                      </p:tavLst>
                                    </p:anim>
                                    <p:anim calcmode="lin" valueType="num">
                                      <p:cBhvr additive="base">
                                        <p:cTn id="42" dur="500" fill="hold"/>
                                        <p:tgtEl>
                                          <p:spTgt spid="23"/>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12"/>
                                        </p:tgtEl>
                                        <p:attrNameLst>
                                          <p:attrName>style.visibility</p:attrName>
                                        </p:attrNameLst>
                                      </p:cBhvr>
                                      <p:to>
                                        <p:strVal val="visible"/>
                                      </p:to>
                                    </p:set>
                                    <p:anim calcmode="lin" valueType="num">
                                      <p:cBhvr additive="base">
                                        <p:cTn id="45" dur="500" fill="hold"/>
                                        <p:tgtEl>
                                          <p:spTgt spid="12"/>
                                        </p:tgtEl>
                                        <p:attrNameLst>
                                          <p:attrName>ppt_x</p:attrName>
                                        </p:attrNameLst>
                                      </p:cBhvr>
                                      <p:tavLst>
                                        <p:tav tm="0">
                                          <p:val>
                                            <p:strVal val="#ppt_x"/>
                                          </p:val>
                                        </p:tav>
                                        <p:tav tm="100000">
                                          <p:val>
                                            <p:strVal val="#ppt_x"/>
                                          </p:val>
                                        </p:tav>
                                      </p:tavLst>
                                    </p:anim>
                                    <p:anim calcmode="lin" valueType="num">
                                      <p:cBhvr additive="base">
                                        <p:cTn id="4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14"/>
                                        </p:tgtEl>
                                        <p:attrNameLst>
                                          <p:attrName>style.visibility</p:attrName>
                                        </p:attrNameLst>
                                      </p:cBhvr>
                                      <p:to>
                                        <p:strVal val="visible"/>
                                      </p:to>
                                    </p:set>
                                    <p:anim calcmode="lin" valueType="num">
                                      <p:cBhvr additive="base">
                                        <p:cTn id="51" dur="500" fill="hold"/>
                                        <p:tgtEl>
                                          <p:spTgt spid="14"/>
                                        </p:tgtEl>
                                        <p:attrNameLst>
                                          <p:attrName>ppt_x</p:attrName>
                                        </p:attrNameLst>
                                      </p:cBhvr>
                                      <p:tavLst>
                                        <p:tav tm="0">
                                          <p:val>
                                            <p:strVal val="#ppt_x"/>
                                          </p:val>
                                        </p:tav>
                                        <p:tav tm="100000">
                                          <p:val>
                                            <p:strVal val="#ppt_x"/>
                                          </p:val>
                                        </p:tav>
                                      </p:tavLst>
                                    </p:anim>
                                    <p:anim calcmode="lin" valueType="num">
                                      <p:cBhvr additive="base">
                                        <p:cTn id="52" dur="500" fill="hold"/>
                                        <p:tgtEl>
                                          <p:spTgt spid="14"/>
                                        </p:tgtEl>
                                        <p:attrNameLst>
                                          <p:attrName>ppt_y</p:attrName>
                                        </p:attrNameLst>
                                      </p:cBhvr>
                                      <p:tavLst>
                                        <p:tav tm="0">
                                          <p:val>
                                            <p:strVal val="1+#ppt_h/2"/>
                                          </p:val>
                                        </p:tav>
                                        <p:tav tm="100000">
                                          <p:val>
                                            <p:strVal val="#ppt_y"/>
                                          </p:val>
                                        </p:tav>
                                      </p:tavLst>
                                    </p:anim>
                                  </p:childTnLst>
                                </p:cTn>
                              </p:par>
                              <p:par>
                                <p:cTn id="53" presetID="2" presetClass="entr" presetSubtype="4" fill="hold" grpId="0" nodeType="withEffect">
                                  <p:stCondLst>
                                    <p:cond delay="0"/>
                                  </p:stCondLst>
                                  <p:childTnLst>
                                    <p:set>
                                      <p:cBhvr>
                                        <p:cTn id="54" dur="1" fill="hold">
                                          <p:stCondLst>
                                            <p:cond delay="0"/>
                                          </p:stCondLst>
                                        </p:cTn>
                                        <p:tgtEl>
                                          <p:spTgt spid="13"/>
                                        </p:tgtEl>
                                        <p:attrNameLst>
                                          <p:attrName>style.visibility</p:attrName>
                                        </p:attrNameLst>
                                      </p:cBhvr>
                                      <p:to>
                                        <p:strVal val="visible"/>
                                      </p:to>
                                    </p:set>
                                    <p:anim calcmode="lin" valueType="num">
                                      <p:cBhvr additive="base">
                                        <p:cTn id="55" dur="500" fill="hold"/>
                                        <p:tgtEl>
                                          <p:spTgt spid="13"/>
                                        </p:tgtEl>
                                        <p:attrNameLst>
                                          <p:attrName>ppt_x</p:attrName>
                                        </p:attrNameLst>
                                      </p:cBhvr>
                                      <p:tavLst>
                                        <p:tav tm="0">
                                          <p:val>
                                            <p:strVal val="#ppt_x"/>
                                          </p:val>
                                        </p:tav>
                                        <p:tav tm="100000">
                                          <p:val>
                                            <p:strVal val="#ppt_x"/>
                                          </p:val>
                                        </p:tav>
                                      </p:tavLst>
                                    </p:anim>
                                    <p:anim calcmode="lin" valueType="num">
                                      <p:cBhvr additive="base">
                                        <p:cTn id="56" dur="500" fill="hold"/>
                                        <p:tgtEl>
                                          <p:spTgt spid="13"/>
                                        </p:tgtEl>
                                        <p:attrNameLst>
                                          <p:attrName>ppt_y</p:attrName>
                                        </p:attrNameLst>
                                      </p:cBhvr>
                                      <p:tavLst>
                                        <p:tav tm="0">
                                          <p:val>
                                            <p:strVal val="1+#ppt_h/2"/>
                                          </p:val>
                                        </p:tav>
                                        <p:tav tm="100000">
                                          <p:val>
                                            <p:strVal val="#ppt_y"/>
                                          </p:val>
                                        </p:tav>
                                      </p:tavLst>
                                    </p:anim>
                                  </p:childTnLst>
                                </p:cTn>
                              </p:par>
                              <p:par>
                                <p:cTn id="57" presetID="2" presetClass="entr" presetSubtype="4" fill="hold" grpId="0" nodeType="withEffect">
                                  <p:stCondLst>
                                    <p:cond delay="0"/>
                                  </p:stCondLst>
                                  <p:childTnLst>
                                    <p:set>
                                      <p:cBhvr>
                                        <p:cTn id="58" dur="1" fill="hold">
                                          <p:stCondLst>
                                            <p:cond delay="0"/>
                                          </p:stCondLst>
                                        </p:cTn>
                                        <p:tgtEl>
                                          <p:spTgt spid="19"/>
                                        </p:tgtEl>
                                        <p:attrNameLst>
                                          <p:attrName>style.visibility</p:attrName>
                                        </p:attrNameLst>
                                      </p:cBhvr>
                                      <p:to>
                                        <p:strVal val="visible"/>
                                      </p:to>
                                    </p:set>
                                    <p:anim calcmode="lin" valueType="num">
                                      <p:cBhvr additive="base">
                                        <p:cTn id="59" dur="500" fill="hold"/>
                                        <p:tgtEl>
                                          <p:spTgt spid="19"/>
                                        </p:tgtEl>
                                        <p:attrNameLst>
                                          <p:attrName>ppt_x</p:attrName>
                                        </p:attrNameLst>
                                      </p:cBhvr>
                                      <p:tavLst>
                                        <p:tav tm="0">
                                          <p:val>
                                            <p:strVal val="#ppt_x"/>
                                          </p:val>
                                        </p:tav>
                                        <p:tav tm="100000">
                                          <p:val>
                                            <p:strVal val="#ppt_x"/>
                                          </p:val>
                                        </p:tav>
                                      </p:tavLst>
                                    </p:anim>
                                    <p:anim calcmode="lin" valueType="num">
                                      <p:cBhvr additive="base">
                                        <p:cTn id="60" dur="500" fill="hold"/>
                                        <p:tgtEl>
                                          <p:spTgt spid="19"/>
                                        </p:tgtEl>
                                        <p:attrNameLst>
                                          <p:attrName>ppt_y</p:attrName>
                                        </p:attrNameLst>
                                      </p:cBhvr>
                                      <p:tavLst>
                                        <p:tav tm="0">
                                          <p:val>
                                            <p:strVal val="1+#ppt_h/2"/>
                                          </p:val>
                                        </p:tav>
                                        <p:tav tm="100000">
                                          <p:val>
                                            <p:strVal val="#ppt_y"/>
                                          </p:val>
                                        </p:tav>
                                      </p:tavLst>
                                    </p:anim>
                                  </p:childTnLst>
                                </p:cTn>
                              </p:par>
                              <p:par>
                                <p:cTn id="61" presetID="2" presetClass="entr" presetSubtype="4" fill="hold" grpId="0" nodeType="withEffect">
                                  <p:stCondLst>
                                    <p:cond delay="0"/>
                                  </p:stCondLst>
                                  <p:childTnLst>
                                    <p:set>
                                      <p:cBhvr>
                                        <p:cTn id="62" dur="1" fill="hold">
                                          <p:stCondLst>
                                            <p:cond delay="0"/>
                                          </p:stCondLst>
                                        </p:cTn>
                                        <p:tgtEl>
                                          <p:spTgt spid="15"/>
                                        </p:tgtEl>
                                        <p:attrNameLst>
                                          <p:attrName>style.visibility</p:attrName>
                                        </p:attrNameLst>
                                      </p:cBhvr>
                                      <p:to>
                                        <p:strVal val="visible"/>
                                      </p:to>
                                    </p:set>
                                    <p:anim calcmode="lin" valueType="num">
                                      <p:cBhvr additive="base">
                                        <p:cTn id="63" dur="500" fill="hold"/>
                                        <p:tgtEl>
                                          <p:spTgt spid="15"/>
                                        </p:tgtEl>
                                        <p:attrNameLst>
                                          <p:attrName>ppt_x</p:attrName>
                                        </p:attrNameLst>
                                      </p:cBhvr>
                                      <p:tavLst>
                                        <p:tav tm="0">
                                          <p:val>
                                            <p:strVal val="#ppt_x"/>
                                          </p:val>
                                        </p:tav>
                                        <p:tav tm="100000">
                                          <p:val>
                                            <p:strVal val="#ppt_x"/>
                                          </p:val>
                                        </p:tav>
                                      </p:tavLst>
                                    </p:anim>
                                    <p:anim calcmode="lin" valueType="num">
                                      <p:cBhvr additive="base">
                                        <p:cTn id="6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6" grpId="0"/>
      <p:bldP spid="17" grpId="0"/>
      <p:bldP spid="21" grpId="0"/>
      <p:bldP spid="23" grpId="0"/>
      <p:bldP spid="12" grpId="0"/>
      <p:bldP spid="13" grpId="0" animBg="1"/>
      <p:bldP spid="14" grpId="0" animBg="1"/>
      <p:bldP spid="15" grpId="0"/>
      <p:bldP spid="1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txBox="1">
            <a:spLocks noGrp="1" noChangeArrowheads="1"/>
          </p:cNvSpPr>
          <p:nvPr>
            <p:ph type="title"/>
          </p:nvPr>
        </p:nvSpPr>
        <p:spPr bwMode="auto">
          <a:prstGeom prst="rect">
            <a:avLst/>
          </a:prstGeom>
          <a:noFill/>
          <a:ln w="9525">
            <a:noFill/>
            <a:miter lim="800000"/>
            <a:headEnd/>
            <a:tailEnd/>
          </a:ln>
        </p:spPr>
        <p:txBody>
          <a:bodyPr>
            <a:spAutoFit/>
          </a:bodyPr>
          <a:lstStyle/>
          <a:p>
            <a:r>
              <a:rPr lang="tr-TR" dirty="0">
                <a:latin typeface="+mj-lt"/>
              </a:rPr>
              <a:t>a) </a:t>
            </a:r>
            <a:r>
              <a:rPr lang="tr-TR" b="1" dirty="0" smtClean="0">
                <a:latin typeface="+mj-lt"/>
              </a:rPr>
              <a:t>Anlamlı – Anlamsız Kelime Okuma Performansları</a:t>
            </a:r>
          </a:p>
        </p:txBody>
      </p:sp>
      <p:sp>
        <p:nvSpPr>
          <p:cNvPr id="3" name="2 İçerik Yer Tutucusu"/>
          <p:cNvSpPr>
            <a:spLocks noGrp="1"/>
          </p:cNvSpPr>
          <p:nvPr>
            <p:ph sz="quarter" idx="1"/>
          </p:nvPr>
        </p:nvSpPr>
        <p:spPr/>
        <p:txBody>
          <a:bodyPr>
            <a:normAutofit/>
          </a:bodyPr>
          <a:lstStyle/>
          <a:p>
            <a:pPr algn="just"/>
            <a:endParaRPr lang="tr-TR" sz="1800" dirty="0" smtClean="0">
              <a:latin typeface="+mj-lt"/>
            </a:endParaRPr>
          </a:p>
          <a:p>
            <a:pPr algn="just"/>
            <a:endParaRPr lang="tr-TR" sz="1800" dirty="0" smtClean="0">
              <a:latin typeface="+mj-lt"/>
            </a:endParaRPr>
          </a:p>
          <a:p>
            <a:pPr algn="just"/>
            <a:r>
              <a:rPr lang="tr-TR" sz="1800" dirty="0" smtClean="0">
                <a:latin typeface="+mj-lt"/>
              </a:rPr>
              <a:t>Bir başka ifadeyle okuma düzeyinde sesbilgisel bilgi ve becerilerin değerlendirilmesi;</a:t>
            </a:r>
          </a:p>
          <a:p>
            <a:pPr algn="just"/>
            <a:endParaRPr lang="tr-TR" sz="1800" dirty="0">
              <a:latin typeface="+mj-lt"/>
            </a:endParaRPr>
          </a:p>
          <a:p>
            <a:pPr algn="just"/>
            <a:r>
              <a:rPr lang="tr-TR" sz="1800" dirty="0" smtClean="0">
                <a:latin typeface="+mj-lt"/>
              </a:rPr>
              <a:t>Kuramlara </a:t>
            </a:r>
            <a:r>
              <a:rPr lang="tr-TR" sz="1800" dirty="0">
                <a:latin typeface="+mj-lt"/>
              </a:rPr>
              <a:t>göre okuyucular, kendi sözcük dağarcıklarında yer almayan sözcükler ile karşılaştıklarında sesbilgisel yolu kullanırken; aynı sözcüklerle birkaç kez daha karşılaştıklarında, önceden bu sözcüklere ilişkin sözcük dağarcıklarında bir girdiye sahip </a:t>
            </a:r>
            <a:r>
              <a:rPr lang="tr-TR" sz="1800" dirty="0" smtClean="0">
                <a:latin typeface="+mj-lt"/>
              </a:rPr>
              <a:t>olduklarından</a:t>
            </a:r>
            <a:r>
              <a:rPr lang="tr-TR" sz="1800" dirty="0">
                <a:latin typeface="+mj-lt"/>
              </a:rPr>
              <a:t>, ortografik yolu </a:t>
            </a:r>
            <a:r>
              <a:rPr lang="tr-TR" sz="1800" dirty="0" smtClean="0">
                <a:latin typeface="+mj-lt"/>
              </a:rPr>
              <a:t>kullanabilirler. </a:t>
            </a:r>
            <a:r>
              <a:rPr lang="tr-TR" sz="1800" dirty="0">
                <a:latin typeface="+mj-lt"/>
              </a:rPr>
              <a:t>(Jackson ve </a:t>
            </a:r>
            <a:r>
              <a:rPr lang="tr-TR" sz="1800" dirty="0" err="1">
                <a:latin typeface="+mj-lt"/>
              </a:rPr>
              <a:t>Coltheart</a:t>
            </a:r>
            <a:r>
              <a:rPr lang="tr-TR" sz="1800" dirty="0">
                <a:latin typeface="+mj-lt"/>
              </a:rPr>
              <a:t>, 2001</a:t>
            </a:r>
            <a:r>
              <a:rPr lang="tr-TR" sz="1800" dirty="0" smtClean="0">
                <a:latin typeface="+mj-lt"/>
              </a:rPr>
              <a:t>).</a:t>
            </a:r>
          </a:p>
          <a:p>
            <a:pPr algn="just"/>
            <a:endParaRPr lang="tr-TR" sz="1800" dirty="0">
              <a:latin typeface="+mj-l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etin kutusu"/>
          <p:cNvSpPr txBox="1">
            <a:spLocks noChangeArrowheads="1"/>
          </p:cNvSpPr>
          <p:nvPr/>
        </p:nvSpPr>
        <p:spPr bwMode="auto">
          <a:xfrm>
            <a:off x="7143750" y="2000250"/>
            <a:ext cx="1785938" cy="2862263"/>
          </a:xfrm>
          <a:prstGeom prst="rect">
            <a:avLst/>
          </a:prstGeom>
          <a:noFill/>
          <a:ln w="9525">
            <a:noFill/>
            <a:miter lim="800000"/>
            <a:headEnd/>
            <a:tailEnd/>
          </a:ln>
        </p:spPr>
        <p:txBody>
          <a:bodyPr>
            <a:spAutoFit/>
          </a:bodyPr>
          <a:lstStyle/>
          <a:p>
            <a:r>
              <a:rPr lang="tr-TR" sz="1000" b="1">
                <a:latin typeface="Gill Sans MT" pitchFamily="34" charset="0"/>
              </a:rPr>
              <a:t>DMASTR</a:t>
            </a:r>
            <a:r>
              <a:rPr lang="tr-TR" sz="1000">
                <a:latin typeface="Gill Sans MT" pitchFamily="34" charset="0"/>
              </a:rPr>
              <a:t> programı </a:t>
            </a:r>
          </a:p>
          <a:p>
            <a:endParaRPr lang="tr-TR" sz="1000">
              <a:latin typeface="Gill Sans MT" pitchFamily="34" charset="0"/>
            </a:endParaRPr>
          </a:p>
          <a:p>
            <a:r>
              <a:rPr lang="tr-TR" sz="1000">
                <a:latin typeface="Gill Sans MT" pitchFamily="34" charset="0"/>
              </a:rPr>
              <a:t>(DMASTR; developed at Monash University and at the University of Arizona by K.I.Forster and J.C.Forster; </a:t>
            </a:r>
            <a:r>
              <a:rPr lang="tr-TR" sz="1000" u="sng">
                <a:latin typeface="Gill Sans MT" pitchFamily="34" charset="0"/>
                <a:hlinkClick r:id="rId2"/>
              </a:rPr>
              <a:t>http://www.u.arizona.edu/~kforster /dmastr/dmastr.htm</a:t>
            </a:r>
            <a:r>
              <a:rPr lang="tr-TR" sz="1000">
                <a:latin typeface="Gill Sans MT" pitchFamily="34" charset="0"/>
              </a:rPr>
              <a:t>). </a:t>
            </a:r>
          </a:p>
          <a:p>
            <a:endParaRPr lang="tr-TR" sz="1000">
              <a:latin typeface="Gill Sans MT" pitchFamily="34" charset="0"/>
            </a:endParaRPr>
          </a:p>
          <a:p>
            <a:endParaRPr lang="tr-TR" sz="1000">
              <a:latin typeface="Gill Sans MT" pitchFamily="34" charset="0"/>
            </a:endParaRPr>
          </a:p>
          <a:p>
            <a:r>
              <a:rPr lang="tr-TR" sz="1000">
                <a:latin typeface="Gill Sans MT" pitchFamily="34" charset="0"/>
              </a:rPr>
              <a:t>Bu program, katılımcıların vermiş oldukları yanıtların zamanlarını ve doğruluğunu uygulama sonrasında analiz edebilmek için otomatik olarak kayıt edebilen bir bilgisayar programıdır. </a:t>
            </a:r>
          </a:p>
          <a:p>
            <a:endParaRPr lang="tr-TR" sz="1000">
              <a:latin typeface="Gill Sans MT" pitchFamily="34" charset="0"/>
            </a:endParaRPr>
          </a:p>
        </p:txBody>
      </p:sp>
      <p:pic>
        <p:nvPicPr>
          <p:cNvPr id="1026" name="Picture 2"/>
          <p:cNvPicPr>
            <a:picLocks noChangeAspect="1" noChangeArrowheads="1"/>
          </p:cNvPicPr>
          <p:nvPr/>
        </p:nvPicPr>
        <p:blipFill>
          <a:blip r:embed="rId3"/>
          <a:srcRect/>
          <a:stretch>
            <a:fillRect/>
          </a:stretch>
        </p:blipFill>
        <p:spPr bwMode="auto">
          <a:xfrm>
            <a:off x="500063" y="642918"/>
            <a:ext cx="6500829" cy="5572164"/>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1785918" y="1285860"/>
            <a:ext cx="3500462" cy="369332"/>
          </a:xfrm>
          <a:prstGeom prst="rect">
            <a:avLst/>
          </a:prstGeom>
          <a:noFill/>
        </p:spPr>
        <p:txBody>
          <a:bodyPr wrap="square" rtlCol="0">
            <a:spAutoFit/>
          </a:bodyPr>
          <a:lstStyle/>
          <a:p>
            <a:r>
              <a:rPr lang="tr-TR" dirty="0" smtClean="0"/>
              <a:t>Anlamlı Kelime Okuma Performansı</a:t>
            </a:r>
            <a:endParaRPr lang="tr-TR" dirty="0"/>
          </a:p>
        </p:txBody>
      </p:sp>
      <p:sp>
        <p:nvSpPr>
          <p:cNvPr id="5" name="4 Metin kutusu"/>
          <p:cNvSpPr txBox="1"/>
          <p:nvPr/>
        </p:nvSpPr>
        <p:spPr>
          <a:xfrm>
            <a:off x="5357818" y="1285860"/>
            <a:ext cx="3500462" cy="369332"/>
          </a:xfrm>
          <a:prstGeom prst="rect">
            <a:avLst/>
          </a:prstGeom>
          <a:noFill/>
        </p:spPr>
        <p:txBody>
          <a:bodyPr wrap="square" rtlCol="0">
            <a:spAutoFit/>
          </a:bodyPr>
          <a:lstStyle/>
          <a:p>
            <a:r>
              <a:rPr lang="tr-TR" dirty="0" smtClean="0"/>
              <a:t>Anlamsız Kelime Okuma Performansı</a:t>
            </a:r>
            <a:endParaRPr lang="tr-TR" dirty="0"/>
          </a:p>
        </p:txBody>
      </p:sp>
      <p:sp>
        <p:nvSpPr>
          <p:cNvPr id="7" name="6 Metin kutusu"/>
          <p:cNvSpPr txBox="1"/>
          <p:nvPr/>
        </p:nvSpPr>
        <p:spPr>
          <a:xfrm>
            <a:off x="1142976" y="4000504"/>
            <a:ext cx="1143008" cy="369332"/>
          </a:xfrm>
          <a:prstGeom prst="rect">
            <a:avLst/>
          </a:prstGeom>
          <a:noFill/>
        </p:spPr>
        <p:txBody>
          <a:bodyPr wrap="square" rtlCol="0">
            <a:spAutoFit/>
          </a:bodyPr>
          <a:lstStyle/>
          <a:p>
            <a:r>
              <a:rPr lang="tr-TR" dirty="0" smtClean="0"/>
              <a:t>Hata Oranı</a:t>
            </a:r>
            <a:endParaRPr lang="tr-TR" dirty="0"/>
          </a:p>
        </p:txBody>
      </p:sp>
      <p:sp>
        <p:nvSpPr>
          <p:cNvPr id="8" name="7 Sol Ayraç"/>
          <p:cNvSpPr/>
          <p:nvPr/>
        </p:nvSpPr>
        <p:spPr>
          <a:xfrm rot="16200000">
            <a:off x="4786314" y="1928802"/>
            <a:ext cx="571504" cy="71438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10" name="9 Sağ Ok"/>
          <p:cNvSpPr/>
          <p:nvPr/>
        </p:nvSpPr>
        <p:spPr>
          <a:xfrm>
            <a:off x="3143240" y="2928934"/>
            <a:ext cx="857256" cy="2857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1" name="10 Metin kutusu"/>
          <p:cNvSpPr txBox="1"/>
          <p:nvPr/>
        </p:nvSpPr>
        <p:spPr>
          <a:xfrm>
            <a:off x="4143372" y="2714620"/>
            <a:ext cx="4286280" cy="923330"/>
          </a:xfrm>
          <a:prstGeom prst="rect">
            <a:avLst/>
          </a:prstGeom>
          <a:noFill/>
        </p:spPr>
        <p:txBody>
          <a:bodyPr wrap="square" rtlCol="0">
            <a:spAutoFit/>
          </a:bodyPr>
          <a:lstStyle/>
          <a:p>
            <a:r>
              <a:rPr lang="tr-TR" dirty="0" smtClean="0"/>
              <a:t>Sadece hata oranına bakarak okuyucuların kelime çözümleme sırasında hangi stratejileri kullandıklarına ilişkin karar vermek zordur.</a:t>
            </a:r>
            <a:endParaRPr lang="tr-TR" dirty="0"/>
          </a:p>
        </p:txBody>
      </p:sp>
      <p:sp>
        <p:nvSpPr>
          <p:cNvPr id="12" name="11 Sağ Ok"/>
          <p:cNvSpPr/>
          <p:nvPr/>
        </p:nvSpPr>
        <p:spPr>
          <a:xfrm>
            <a:off x="3143240" y="4143380"/>
            <a:ext cx="857256" cy="2857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3" name="12 Metin kutusu"/>
          <p:cNvSpPr txBox="1"/>
          <p:nvPr/>
        </p:nvSpPr>
        <p:spPr>
          <a:xfrm>
            <a:off x="4143372" y="3929066"/>
            <a:ext cx="4286280" cy="1200329"/>
          </a:xfrm>
          <a:prstGeom prst="rect">
            <a:avLst/>
          </a:prstGeom>
          <a:noFill/>
        </p:spPr>
        <p:txBody>
          <a:bodyPr wrap="square" rtlCol="0">
            <a:spAutoFit/>
          </a:bodyPr>
          <a:lstStyle/>
          <a:p>
            <a:r>
              <a:rPr lang="tr-TR" dirty="0" smtClean="0"/>
              <a:t>Hata oranları bize okuyucuların kelime çözümleme becerilerindeki yetkinliklerini sunarken stratejiler arası karşılaştırmalı sonuçlar elde etmemize imkan sağlamaz.</a:t>
            </a:r>
            <a:endParaRPr lang="tr-TR" dirty="0"/>
          </a:p>
        </p:txBody>
      </p:sp>
      <p:sp>
        <p:nvSpPr>
          <p:cNvPr id="15" name="14 Sağ Ok"/>
          <p:cNvSpPr/>
          <p:nvPr/>
        </p:nvSpPr>
        <p:spPr>
          <a:xfrm>
            <a:off x="3143240" y="5572140"/>
            <a:ext cx="857256" cy="2857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6" name="15 Metin kutusu"/>
          <p:cNvSpPr txBox="1"/>
          <p:nvPr/>
        </p:nvSpPr>
        <p:spPr>
          <a:xfrm>
            <a:off x="4071934" y="5286388"/>
            <a:ext cx="4286280" cy="1200329"/>
          </a:xfrm>
          <a:prstGeom prst="rect">
            <a:avLst/>
          </a:prstGeom>
          <a:noFill/>
        </p:spPr>
        <p:txBody>
          <a:bodyPr wrap="square" rtlCol="0">
            <a:spAutoFit/>
          </a:bodyPr>
          <a:lstStyle/>
          <a:p>
            <a:r>
              <a:rPr lang="tr-TR" dirty="0" smtClean="0"/>
              <a:t>Hata oranları kelime okuma becerisine göre okuyucu grupları (iyi – zayıf, yeterli-yetersiz, başarılı- başarısız vb.) oluşturma için kullanılabilir.</a:t>
            </a:r>
            <a:endParaRPr lang="tr-T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1785918" y="1285860"/>
            <a:ext cx="3500462" cy="369332"/>
          </a:xfrm>
          <a:prstGeom prst="rect">
            <a:avLst/>
          </a:prstGeom>
          <a:noFill/>
        </p:spPr>
        <p:txBody>
          <a:bodyPr wrap="square" rtlCol="0">
            <a:spAutoFit/>
          </a:bodyPr>
          <a:lstStyle/>
          <a:p>
            <a:r>
              <a:rPr lang="tr-TR" dirty="0" smtClean="0"/>
              <a:t>Anlamlı Kelime Okuma Performansı</a:t>
            </a:r>
            <a:endParaRPr lang="tr-TR" dirty="0"/>
          </a:p>
        </p:txBody>
      </p:sp>
      <p:sp>
        <p:nvSpPr>
          <p:cNvPr id="5" name="4 Metin kutusu"/>
          <p:cNvSpPr txBox="1"/>
          <p:nvPr/>
        </p:nvSpPr>
        <p:spPr>
          <a:xfrm>
            <a:off x="5357818" y="1285860"/>
            <a:ext cx="3500462" cy="369332"/>
          </a:xfrm>
          <a:prstGeom prst="rect">
            <a:avLst/>
          </a:prstGeom>
          <a:noFill/>
        </p:spPr>
        <p:txBody>
          <a:bodyPr wrap="square" rtlCol="0">
            <a:spAutoFit/>
          </a:bodyPr>
          <a:lstStyle/>
          <a:p>
            <a:r>
              <a:rPr lang="tr-TR" dirty="0" smtClean="0"/>
              <a:t>Anlamsız Kelime Okuma Performansı</a:t>
            </a:r>
            <a:endParaRPr lang="tr-TR" dirty="0"/>
          </a:p>
        </p:txBody>
      </p:sp>
      <p:sp>
        <p:nvSpPr>
          <p:cNvPr id="7" name="6 Metin kutusu"/>
          <p:cNvSpPr txBox="1"/>
          <p:nvPr/>
        </p:nvSpPr>
        <p:spPr>
          <a:xfrm>
            <a:off x="1142976" y="4000504"/>
            <a:ext cx="1143008" cy="369332"/>
          </a:xfrm>
          <a:prstGeom prst="rect">
            <a:avLst/>
          </a:prstGeom>
          <a:noFill/>
        </p:spPr>
        <p:txBody>
          <a:bodyPr wrap="square" rtlCol="0">
            <a:spAutoFit/>
          </a:bodyPr>
          <a:lstStyle/>
          <a:p>
            <a:r>
              <a:rPr lang="tr-TR" dirty="0" smtClean="0"/>
              <a:t>Tepki Hızı</a:t>
            </a:r>
            <a:endParaRPr lang="tr-TR" dirty="0"/>
          </a:p>
        </p:txBody>
      </p:sp>
      <p:sp>
        <p:nvSpPr>
          <p:cNvPr id="8" name="7 Sol Ayraç"/>
          <p:cNvSpPr/>
          <p:nvPr/>
        </p:nvSpPr>
        <p:spPr>
          <a:xfrm rot="16200000">
            <a:off x="4786314" y="1928802"/>
            <a:ext cx="571504" cy="71438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10" name="9 Sağ Ok"/>
          <p:cNvSpPr/>
          <p:nvPr/>
        </p:nvSpPr>
        <p:spPr>
          <a:xfrm>
            <a:off x="3143240" y="2928934"/>
            <a:ext cx="857256" cy="2857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1" name="10 Metin kutusu"/>
          <p:cNvSpPr txBox="1"/>
          <p:nvPr/>
        </p:nvSpPr>
        <p:spPr>
          <a:xfrm>
            <a:off x="4143372" y="2714620"/>
            <a:ext cx="4286280" cy="1200329"/>
          </a:xfrm>
          <a:prstGeom prst="rect">
            <a:avLst/>
          </a:prstGeom>
          <a:noFill/>
        </p:spPr>
        <p:txBody>
          <a:bodyPr wrap="square" rtlCol="0">
            <a:spAutoFit/>
          </a:bodyPr>
          <a:lstStyle/>
          <a:p>
            <a:r>
              <a:rPr lang="tr-TR" dirty="0" smtClean="0"/>
              <a:t>Tepki </a:t>
            </a:r>
            <a:r>
              <a:rPr lang="tr-TR" dirty="0" smtClean="0"/>
              <a:t>hızına bakarak okuyucuların kelime çözümleme sırasında hangi stratejileri kullandıklarına ilişkin karar vermek daha kolaydır.</a:t>
            </a:r>
            <a:endParaRPr lang="tr-TR" dirty="0"/>
          </a:p>
        </p:txBody>
      </p:sp>
      <p:sp>
        <p:nvSpPr>
          <p:cNvPr id="12" name="11 Sağ Ok"/>
          <p:cNvSpPr/>
          <p:nvPr/>
        </p:nvSpPr>
        <p:spPr>
          <a:xfrm>
            <a:off x="3143240" y="4143380"/>
            <a:ext cx="857256" cy="2857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3" name="12 Metin kutusu"/>
          <p:cNvSpPr txBox="1"/>
          <p:nvPr/>
        </p:nvSpPr>
        <p:spPr>
          <a:xfrm>
            <a:off x="4143372" y="3929066"/>
            <a:ext cx="4286280" cy="923330"/>
          </a:xfrm>
          <a:prstGeom prst="rect">
            <a:avLst/>
          </a:prstGeom>
          <a:noFill/>
        </p:spPr>
        <p:txBody>
          <a:bodyPr wrap="square" rtlCol="0">
            <a:spAutoFit/>
          </a:bodyPr>
          <a:lstStyle/>
          <a:p>
            <a:r>
              <a:rPr lang="tr-TR" dirty="0" smtClean="0"/>
              <a:t>Tepki hızları bize okuyucuların kelime çözümleme becerilerindeki yetkinlikleri hakkında fikir vermez.</a:t>
            </a:r>
            <a:endParaRPr lang="tr-TR" dirty="0"/>
          </a:p>
        </p:txBody>
      </p:sp>
      <p:sp>
        <p:nvSpPr>
          <p:cNvPr id="15" name="14 Sağ Ok"/>
          <p:cNvSpPr/>
          <p:nvPr/>
        </p:nvSpPr>
        <p:spPr>
          <a:xfrm>
            <a:off x="3143240" y="5572140"/>
            <a:ext cx="857256" cy="2857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6" name="15 Metin kutusu"/>
          <p:cNvSpPr txBox="1"/>
          <p:nvPr/>
        </p:nvSpPr>
        <p:spPr>
          <a:xfrm>
            <a:off x="4071934" y="5286388"/>
            <a:ext cx="4286280" cy="923330"/>
          </a:xfrm>
          <a:prstGeom prst="rect">
            <a:avLst/>
          </a:prstGeom>
          <a:noFill/>
        </p:spPr>
        <p:txBody>
          <a:bodyPr wrap="square" rtlCol="0">
            <a:spAutoFit/>
          </a:bodyPr>
          <a:lstStyle/>
          <a:p>
            <a:r>
              <a:rPr lang="tr-TR" dirty="0" smtClean="0"/>
              <a:t>Tepki hızları kelime okuma becerisine göre okuyucu grupları (iyi – zayıf, yeterli-yetersiz, hızlı-yavaş vb.) oluşturma için kullanılabilir.</a:t>
            </a:r>
            <a:endParaRPr lang="tr-TR" dirty="0"/>
          </a:p>
        </p:txBody>
      </p:sp>
      <p:pic>
        <p:nvPicPr>
          <p:cNvPr id="14" name="Picture 2"/>
          <p:cNvPicPr>
            <a:picLocks noChangeAspect="1" noChangeArrowheads="1"/>
          </p:cNvPicPr>
          <p:nvPr/>
        </p:nvPicPr>
        <p:blipFill>
          <a:blip r:embed="rId2"/>
          <a:srcRect/>
          <a:stretch>
            <a:fillRect/>
          </a:stretch>
        </p:blipFill>
        <p:spPr bwMode="auto">
          <a:xfrm>
            <a:off x="285720" y="1643050"/>
            <a:ext cx="2571767" cy="17859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Olası Analiz Sonuçları</a:t>
            </a:r>
            <a:endParaRPr lang="tr-TR" dirty="0"/>
          </a:p>
        </p:txBody>
      </p:sp>
      <p:sp>
        <p:nvSpPr>
          <p:cNvPr id="3" name="2 İçerik Yer Tutucusu"/>
          <p:cNvSpPr>
            <a:spLocks noGrp="1"/>
          </p:cNvSpPr>
          <p:nvPr>
            <p:ph sz="quarter" idx="1"/>
          </p:nvPr>
        </p:nvSpPr>
        <p:spPr>
          <a:xfrm>
            <a:off x="285720" y="1785926"/>
            <a:ext cx="4086228" cy="3519494"/>
          </a:xfrm>
        </p:spPr>
        <p:txBody>
          <a:bodyPr>
            <a:normAutofit fontScale="77500" lnSpcReduction="20000"/>
          </a:bodyPr>
          <a:lstStyle/>
          <a:p>
            <a:pPr>
              <a:buNone/>
            </a:pPr>
            <a:r>
              <a:rPr lang="tr-TR" dirty="0" smtClean="0"/>
              <a:t>1- Anlamlı- Anlamsız kelime okuma hata oranı farkları</a:t>
            </a:r>
          </a:p>
          <a:p>
            <a:pPr>
              <a:buNone/>
            </a:pPr>
            <a:endParaRPr lang="tr-TR" dirty="0" smtClean="0"/>
          </a:p>
          <a:p>
            <a:pPr>
              <a:buNone/>
            </a:pPr>
            <a:r>
              <a:rPr lang="tr-TR" dirty="0" smtClean="0"/>
              <a:t>2- Anlamlı – Anlamsız kelimeler farklı hata oranı fakat benzer tepki hızı</a:t>
            </a:r>
          </a:p>
          <a:p>
            <a:pPr>
              <a:buNone/>
            </a:pPr>
            <a:endParaRPr lang="tr-TR" dirty="0" smtClean="0"/>
          </a:p>
          <a:p>
            <a:pPr>
              <a:buNone/>
            </a:pPr>
            <a:r>
              <a:rPr lang="tr-TR" dirty="0" smtClean="0"/>
              <a:t>3-Anlamlı – Anlamsız kelimeler benzer hata oranı fakat farklı tepki hızı;</a:t>
            </a:r>
          </a:p>
          <a:p>
            <a:pPr>
              <a:buNone/>
            </a:pPr>
            <a:endParaRPr lang="tr-TR" dirty="0" smtClean="0"/>
          </a:p>
          <a:p>
            <a:pPr>
              <a:buNone/>
            </a:pPr>
            <a:r>
              <a:rPr lang="tr-TR" dirty="0" smtClean="0"/>
              <a:t>4- Anlamlı –Anlamsız kelimeler farklı tepki hızı ve farklı hata oranı</a:t>
            </a:r>
          </a:p>
          <a:p>
            <a:pPr>
              <a:buNone/>
            </a:pPr>
            <a:endParaRPr lang="tr-TR" dirty="0" smtClean="0"/>
          </a:p>
          <a:p>
            <a:pPr>
              <a:buNone/>
            </a:pPr>
            <a:endParaRPr lang="tr-TR" dirty="0"/>
          </a:p>
        </p:txBody>
      </p:sp>
      <p:pic>
        <p:nvPicPr>
          <p:cNvPr id="4" name="Picture 2"/>
          <p:cNvPicPr>
            <a:picLocks noChangeAspect="1" noChangeArrowheads="1"/>
          </p:cNvPicPr>
          <p:nvPr/>
        </p:nvPicPr>
        <p:blipFill>
          <a:blip r:embed="rId2"/>
          <a:srcRect/>
          <a:stretch>
            <a:fillRect/>
          </a:stretch>
        </p:blipFill>
        <p:spPr bwMode="auto">
          <a:xfrm>
            <a:off x="5357818" y="1928802"/>
            <a:ext cx="3000367" cy="321468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208</TotalTime>
  <Words>3092</Words>
  <Application>Microsoft Office PowerPoint</Application>
  <PresentationFormat>Ekran Gösterisi (4:3)</PresentationFormat>
  <Paragraphs>253</Paragraphs>
  <Slides>32</Slides>
  <Notes>0</Notes>
  <HiddenSlides>0</HiddenSlides>
  <MMClips>0</MMClips>
  <ScaleCrop>false</ScaleCrop>
  <HeadingPairs>
    <vt:vector size="4" baseType="variant">
      <vt:variant>
        <vt:lpstr>Tema</vt:lpstr>
      </vt:variant>
      <vt:variant>
        <vt:i4>1</vt:i4>
      </vt:variant>
      <vt:variant>
        <vt:lpstr>Slayt Başlıkları</vt:lpstr>
      </vt:variant>
      <vt:variant>
        <vt:i4>32</vt:i4>
      </vt:variant>
    </vt:vector>
  </HeadingPairs>
  <TitlesOfParts>
    <vt:vector size="33" baseType="lpstr">
      <vt:lpstr>Hisse Senedi</vt:lpstr>
      <vt:lpstr>Kelime Okuma/Çözümleme Becerilerinin Değerlendirilmesi</vt:lpstr>
      <vt:lpstr>Slayt 2</vt:lpstr>
      <vt:lpstr>Slayt 3</vt:lpstr>
      <vt:lpstr>Slayt 4</vt:lpstr>
      <vt:lpstr>a) Anlamlı – Anlamsız Kelime Okuma Performansları</vt:lpstr>
      <vt:lpstr>Slayt 6</vt:lpstr>
      <vt:lpstr>Slayt 7</vt:lpstr>
      <vt:lpstr>Slayt 8</vt:lpstr>
      <vt:lpstr>Olası Analiz Sonuçları</vt:lpstr>
      <vt:lpstr>b) Dakikada Okunan Doğru Sözcük Sayısı</vt:lpstr>
      <vt:lpstr>b) Metindeki Doğru Okunan  Sözcük Sayısı</vt:lpstr>
      <vt:lpstr>d) Kelime Okuma Hata Analizi</vt:lpstr>
      <vt:lpstr>Kelime Okuma Becerilerinin Değerlendirilmesi</vt:lpstr>
      <vt:lpstr>Slayt 14</vt:lpstr>
      <vt:lpstr>Slayt 15</vt:lpstr>
      <vt:lpstr>Güldenoglu, B., Kargin, T., Ergül, C. (Değerlendirme Sürecinde). Sesbilgisel Farkındalık Becerilerinin Okuma ve Okuduğunu Anlama Üzerindeki Etkisi: Boylamsal Bir Çalışma </vt:lpstr>
      <vt:lpstr>Slayt 17</vt:lpstr>
      <vt:lpstr>Veri Toplama Araçları</vt:lpstr>
      <vt:lpstr>Veri Toplama Süreci</vt:lpstr>
      <vt:lpstr>Verilerin Analizi</vt:lpstr>
      <vt:lpstr>BULGULAR  (Sesbilgisel Farkındalık)</vt:lpstr>
      <vt:lpstr>BULGULAR  (Anlamlı-Anlamsız Kelime Okuma)</vt:lpstr>
      <vt:lpstr>BULGULAR  (Okuma Hızı ve Doğruluğu)</vt:lpstr>
      <vt:lpstr>BULGULAR  (Okuduğunu Anlama)</vt:lpstr>
      <vt:lpstr>TARTIŞMA (KELİME OKUMA)</vt:lpstr>
      <vt:lpstr>TARTIŞMA (KELİME OKUMA)</vt:lpstr>
      <vt:lpstr>Slayt 27</vt:lpstr>
      <vt:lpstr>TARTIŞMA  (OKUMA HIZI ve DOĞRULUĞU)</vt:lpstr>
      <vt:lpstr>TARTIŞMA  (OKUDUĞUNU ANLAMA)</vt:lpstr>
      <vt:lpstr>TARTIŞMA (SONUÇ)</vt:lpstr>
      <vt:lpstr>SINIRLILIKLAR</vt:lpstr>
      <vt:lpstr>Slayt 32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b</dc:creator>
  <cp:lastModifiedBy>b</cp:lastModifiedBy>
  <cp:revision>25</cp:revision>
  <dcterms:created xsi:type="dcterms:W3CDTF">2015-11-03T05:28:04Z</dcterms:created>
  <dcterms:modified xsi:type="dcterms:W3CDTF">2015-11-03T13:14:23Z</dcterms:modified>
</cp:coreProperties>
</file>