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310" r:id="rId3"/>
    <p:sldId id="311" r:id="rId4"/>
    <p:sldId id="324" r:id="rId5"/>
    <p:sldId id="325" r:id="rId6"/>
    <p:sldId id="326" r:id="rId7"/>
    <p:sldId id="327" r:id="rId8"/>
    <p:sldId id="282" r:id="rId9"/>
    <p:sldId id="273" r:id="rId10"/>
    <p:sldId id="283" r:id="rId11"/>
    <p:sldId id="279" r:id="rId12"/>
    <p:sldId id="328" r:id="rId13"/>
    <p:sldId id="329" r:id="rId14"/>
    <p:sldId id="286" r:id="rId15"/>
    <p:sldId id="284" r:id="rId16"/>
    <p:sldId id="304"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04" autoAdjust="0"/>
  </p:normalViewPr>
  <p:slideViewPr>
    <p:cSldViewPr>
      <p:cViewPr varScale="1">
        <p:scale>
          <a:sx n="48" d="100"/>
          <a:sy n="48" d="100"/>
        </p:scale>
        <p:origin x="-20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3FF21-3DDB-4BA6-9627-1DD6F2E144B2}" type="datetimeFigureOut">
              <a:rPr lang="tr-TR" smtClean="0"/>
              <a:pPr/>
              <a:t>20.05.2015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A49FE-966E-408E-B7A8-1DBC141414C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dirty="0" smtClean="0">
                <a:latin typeface="Comic Sans MS" panose="030F0702030302020204" pitchFamily="66" charset="0"/>
              </a:rPr>
              <a:t>Teknolojinin yetişilemez bir hızla ilerlemesiyle birlikte kitle iletişim araçlarında da takip edemeyeceğimiz kadar hızlı değişimler olmuş, iletişim kanalları artmış, bilginin paylaşımı ve ulaşımı son derece kolay hale gelmiştir.</a:t>
            </a:r>
          </a:p>
          <a:p>
            <a:r>
              <a:rPr lang="tr-TR" sz="1200" b="1" dirty="0" smtClean="0">
                <a:latin typeface="Comic Sans MS" panose="030F0702030302020204" pitchFamily="66" charset="0"/>
              </a:rPr>
              <a:t>Medya okuryazarlığı bir çok yollardan bireylere kazandırılmaya çalışılmıştır. Bu</a:t>
            </a:r>
            <a:r>
              <a:rPr lang="tr-TR" sz="1200" b="1" baseline="0" dirty="0" smtClean="0">
                <a:latin typeface="Comic Sans MS" panose="030F0702030302020204" pitchFamily="66" charset="0"/>
              </a:rPr>
              <a:t> yollardan biri de okullarda bu eğitimin kazandırılması</a:t>
            </a:r>
          </a:p>
          <a:p>
            <a:r>
              <a:rPr lang="tr-TR" sz="1200" b="1" baseline="0" dirty="0" smtClean="0">
                <a:latin typeface="Comic Sans MS" panose="030F0702030302020204" pitchFamily="66" charset="0"/>
              </a:rPr>
              <a:t>Olmuş ve bu amaçla Medya Okuryazarlığı dersi seçmeli olarak okutulmaya başlanmıştır. </a:t>
            </a:r>
            <a:endParaRPr lang="tr-TR" dirty="0"/>
          </a:p>
        </p:txBody>
      </p:sp>
      <p:sp>
        <p:nvSpPr>
          <p:cNvPr id="4" name="3 Slayt Numarası Yer Tutucusu"/>
          <p:cNvSpPr>
            <a:spLocks noGrp="1"/>
          </p:cNvSpPr>
          <p:nvPr>
            <p:ph type="sldNum" sz="quarter" idx="10"/>
          </p:nvPr>
        </p:nvSpPr>
        <p:spPr/>
        <p:txBody>
          <a:bodyPr/>
          <a:lstStyle/>
          <a:p>
            <a:fld id="{891A49FE-966E-408E-B7A8-1DBC141414CB}"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20.05.2015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pPr/>
              <a:t>20.05.2015</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internetzorbalig.blogspot.com.tr/2012/03/siber-zorbalk.html" TargetMode="External"/><Relationship Id="rId13" Type="http://schemas.openxmlformats.org/officeDocument/2006/relationships/hyperlink" Target="http://www.ankara.pol.tr/Sayfalar/bilgilendirme_bilisimsuclari.aspx" TargetMode="External"/><Relationship Id="rId3" Type="http://schemas.openxmlformats.org/officeDocument/2006/relationships/hyperlink" Target="http://www.bilisimhukuku.org/" TargetMode="External"/><Relationship Id="rId7" Type="http://schemas.openxmlformats.org/officeDocument/2006/relationships/hyperlink" Target="http://dunya.milliyet.com.tr/sanalzorbalikolumgetirdi/dunya/dunyadetay/16.01.2012/%201489583/default.htm" TargetMode="External"/><Relationship Id="rId12" Type="http://schemas.openxmlformats.org/officeDocument/2006/relationships/hyperlink" Target="https://sibersuclar.iem.gov.tr/" TargetMode="External"/><Relationship Id="rId2" Type="http://schemas.openxmlformats.org/officeDocument/2006/relationships/hyperlink" Target="http://www.medyaokuryazarligi.org.tr/documents/program.pdf" TargetMode="External"/><Relationship Id="rId1" Type="http://schemas.openxmlformats.org/officeDocument/2006/relationships/slideLayout" Target="../slideLayouts/slideLayout2.xml"/><Relationship Id="rId6" Type="http://schemas.openxmlformats.org/officeDocument/2006/relationships/hyperlink" Target="http://www.tib.gov.tr/" TargetMode="External"/><Relationship Id="rId11" Type="http://schemas.openxmlformats.org/officeDocument/2006/relationships/hyperlink" Target="http://tr.wikipedia.org/wiki/Bili&#351;im_su&#231;lar&#305;" TargetMode="External"/><Relationship Id="rId5" Type="http://schemas.openxmlformats.org/officeDocument/2006/relationships/hyperlink" Target="http://www.rtuk.org.tr/" TargetMode="External"/><Relationship Id="rId10" Type="http://schemas.openxmlformats.org/officeDocument/2006/relationships/hyperlink" Target="http://nurdedeoglu.wordpress.com/2013/06/23/sanal-zorbalik-ve-basa-cikma/" TargetMode="External"/><Relationship Id="rId4" Type="http://schemas.openxmlformats.org/officeDocument/2006/relationships/hyperlink" Target="http://www.gezginler.net/" TargetMode="External"/><Relationship Id="rId9" Type="http://schemas.openxmlformats.org/officeDocument/2006/relationships/hyperlink" Target="https://eksisozluk.com/sanal-zorbalik--236665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tr.wikipedia.org/wiki/Bilgi" TargetMode="External"/><Relationship Id="rId2" Type="http://schemas.openxmlformats.org/officeDocument/2006/relationships/hyperlink" Target="http://tr.wikipedia.org/wiki/Say%C4%B1sal" TargetMode="External"/><Relationship Id="rId1" Type="http://schemas.openxmlformats.org/officeDocument/2006/relationships/slideLayout" Target="../slideLayouts/slideLayout2.xml"/><Relationship Id="rId6" Type="http://schemas.openxmlformats.org/officeDocument/2006/relationships/hyperlink" Target="http://tr.wikipedia.org/wiki/%C4%B0fade_%C3%B6zg%C3%BCrl%C3%BC%C4%9F%C3%BC" TargetMode="External"/><Relationship Id="rId5" Type="http://schemas.openxmlformats.org/officeDocument/2006/relationships/hyperlink" Target="http://tr.wikipedia.org/wiki/Gizlilik" TargetMode="External"/><Relationship Id="rId4" Type="http://schemas.openxmlformats.org/officeDocument/2006/relationships/hyperlink" Target="http://tr.wikipedia.org/wiki/%C4%B0nter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00034" y="1071546"/>
            <a:ext cx="8143900" cy="1656184"/>
          </a:xfrm>
        </p:spPr>
        <p:txBody>
          <a:bodyPr>
            <a:noAutofit/>
          </a:bodyPr>
          <a:lstStyle/>
          <a:p>
            <a:pPr algn="ctr"/>
            <a:r>
              <a:rPr lang="tr-TR" sz="5400" b="1" dirty="0" smtClean="0">
                <a:solidFill>
                  <a:schemeClr val="bg1"/>
                </a:solidFill>
                <a:latin typeface="Comic Sans MS" panose="030F0702030302020204" pitchFamily="66" charset="0"/>
              </a:rPr>
              <a:t>Siber zorbalık</a:t>
            </a:r>
            <a:endParaRPr lang="tr-TR" sz="5400" b="1" dirty="0">
              <a:solidFill>
                <a:schemeClr val="bg1"/>
              </a:solidFill>
              <a:latin typeface="Comic Sans MS" panose="030F0702030302020204" pitchFamily="66" charset="0"/>
            </a:endParaRPr>
          </a:p>
        </p:txBody>
      </p:sp>
      <p:sp>
        <p:nvSpPr>
          <p:cNvPr id="3" name="Dikdörtgen 2"/>
          <p:cNvSpPr/>
          <p:nvPr/>
        </p:nvSpPr>
        <p:spPr>
          <a:xfrm>
            <a:off x="742446" y="3068960"/>
            <a:ext cx="7560840" cy="2862322"/>
          </a:xfrm>
          <a:prstGeom prst="rect">
            <a:avLst/>
          </a:prstGeom>
        </p:spPr>
        <p:txBody>
          <a:bodyPr wrap="square">
            <a:spAutoFit/>
          </a:bodyPr>
          <a:lstStyle/>
          <a:p>
            <a:r>
              <a:rPr lang="tr-TR" sz="2000" b="1" dirty="0">
                <a:latin typeface="Comic Sans MS" panose="030F0702030302020204" pitchFamily="66" charset="0"/>
              </a:rPr>
              <a:t>İsmail </a:t>
            </a:r>
            <a:r>
              <a:rPr lang="tr-TR" sz="2000" b="1" dirty="0" smtClean="0">
                <a:latin typeface="Comic Sans MS" panose="030F0702030302020204" pitchFamily="66" charset="0"/>
              </a:rPr>
              <a:t>KIRCA				İzzettin </a:t>
            </a:r>
            <a:r>
              <a:rPr lang="tr-TR" sz="2000" b="1" dirty="0">
                <a:latin typeface="Comic Sans MS" panose="030F0702030302020204" pitchFamily="66" charset="0"/>
              </a:rPr>
              <a:t>CESUR</a:t>
            </a:r>
          </a:p>
          <a:p>
            <a:endParaRPr lang="tr-TR" sz="2000" b="1" dirty="0" smtClean="0">
              <a:latin typeface="Comic Sans MS" panose="030F0702030302020204" pitchFamily="66" charset="0"/>
            </a:endParaRPr>
          </a:p>
          <a:p>
            <a:r>
              <a:rPr lang="tr-TR" sz="2000" b="1" dirty="0" smtClean="0">
                <a:latin typeface="Comic Sans MS" panose="030F0702030302020204" pitchFamily="66" charset="0"/>
              </a:rPr>
              <a:t>Ali </a:t>
            </a:r>
            <a:r>
              <a:rPr lang="tr-TR" sz="2000" b="1" dirty="0">
                <a:latin typeface="Comic Sans MS" panose="030F0702030302020204" pitchFamily="66" charset="0"/>
              </a:rPr>
              <a:t>Rıza </a:t>
            </a:r>
            <a:r>
              <a:rPr lang="tr-TR" sz="2000" b="1" dirty="0" smtClean="0">
                <a:latin typeface="Comic Sans MS" panose="030F0702030302020204" pitchFamily="66" charset="0"/>
              </a:rPr>
              <a:t>ARTAR			Muhammed </a:t>
            </a:r>
            <a:r>
              <a:rPr lang="tr-TR" sz="2000" b="1" dirty="0">
                <a:latin typeface="Comic Sans MS" panose="030F0702030302020204" pitchFamily="66" charset="0"/>
              </a:rPr>
              <a:t>ŞAHİN</a:t>
            </a:r>
          </a:p>
          <a:p>
            <a:endParaRPr lang="tr-TR" sz="2000" b="1" dirty="0" smtClean="0">
              <a:latin typeface="Comic Sans MS" panose="030F0702030302020204" pitchFamily="66" charset="0"/>
            </a:endParaRPr>
          </a:p>
          <a:p>
            <a:r>
              <a:rPr lang="tr-TR" sz="2000" b="1" dirty="0" smtClean="0">
                <a:latin typeface="Comic Sans MS" panose="030F0702030302020204" pitchFamily="66" charset="0"/>
              </a:rPr>
              <a:t>Melik </a:t>
            </a:r>
            <a:r>
              <a:rPr lang="tr-TR" sz="2000" b="1" dirty="0">
                <a:latin typeface="Comic Sans MS" panose="030F0702030302020204" pitchFamily="66" charset="0"/>
              </a:rPr>
              <a:t>Kaan </a:t>
            </a:r>
            <a:r>
              <a:rPr lang="tr-TR" sz="2000" b="1" dirty="0" smtClean="0">
                <a:latin typeface="Comic Sans MS" panose="030F0702030302020204" pitchFamily="66" charset="0"/>
              </a:rPr>
              <a:t>ŞADUTLU			Emine </a:t>
            </a:r>
            <a:r>
              <a:rPr lang="tr-TR" sz="2000" b="1" dirty="0">
                <a:latin typeface="Comic Sans MS" panose="030F0702030302020204" pitchFamily="66" charset="0"/>
              </a:rPr>
              <a:t>SAÇAK</a:t>
            </a:r>
          </a:p>
          <a:p>
            <a:endParaRPr lang="tr-TR" sz="2000" b="1" dirty="0" smtClean="0">
              <a:latin typeface="Comic Sans MS" panose="030F0702030302020204" pitchFamily="66" charset="0"/>
            </a:endParaRPr>
          </a:p>
          <a:p>
            <a:r>
              <a:rPr lang="tr-TR" sz="2000" b="1" dirty="0" smtClean="0">
                <a:latin typeface="Comic Sans MS" panose="030F0702030302020204" pitchFamily="66" charset="0"/>
              </a:rPr>
              <a:t>Ersoy GEDİK				Mehmet </a:t>
            </a:r>
            <a:r>
              <a:rPr lang="tr-TR" sz="2000" b="1" dirty="0">
                <a:latin typeface="Comic Sans MS" panose="030F0702030302020204" pitchFamily="66" charset="0"/>
              </a:rPr>
              <a:t>KARA</a:t>
            </a:r>
          </a:p>
          <a:p>
            <a:endParaRPr lang="tr-TR" sz="2000" b="1" dirty="0" smtClean="0">
              <a:latin typeface="Comic Sans MS" panose="030F0702030302020204" pitchFamily="66" charset="0"/>
            </a:endParaRPr>
          </a:p>
          <a:p>
            <a:r>
              <a:rPr lang="tr-TR" sz="2000" b="1" dirty="0" smtClean="0">
                <a:latin typeface="Comic Sans MS" panose="030F0702030302020204" pitchFamily="66" charset="0"/>
              </a:rPr>
              <a:t>Samet </a:t>
            </a:r>
            <a:r>
              <a:rPr lang="tr-TR" sz="2000" b="1" dirty="0">
                <a:latin typeface="Comic Sans MS" panose="030F0702030302020204" pitchFamily="66" charset="0"/>
              </a:rPr>
              <a:t>Burak TAYLAN</a:t>
            </a:r>
          </a:p>
        </p:txBody>
      </p:sp>
    </p:spTree>
    <p:extLst>
      <p:ext uri="{BB962C8B-B14F-4D97-AF65-F5344CB8AC3E}">
        <p14:creationId xmlns="" xmlns:p14="http://schemas.microsoft.com/office/powerpoint/2010/main" val="3186875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3429000"/>
            <a:ext cx="8280920" cy="2232248"/>
          </a:xfrm>
        </p:spPr>
        <p:txBody>
          <a:bodyPr>
            <a:noAutofit/>
          </a:bodyPr>
          <a:lstStyle/>
          <a:p>
            <a:pPr algn="ctr"/>
            <a:r>
              <a:rPr lang="tr-TR" altLang="tr-TR" sz="6600" b="1" dirty="0">
                <a:solidFill>
                  <a:srgbClr val="0070C0"/>
                </a:solidFill>
                <a:latin typeface="Comic Sans MS" panose="030F0702030302020204" pitchFamily="66" charset="0"/>
              </a:rPr>
              <a:t>BİLİŞİM </a:t>
            </a:r>
            <a:r>
              <a:rPr lang="tr-TR" altLang="tr-TR" sz="6600" b="1" dirty="0" smtClean="0">
                <a:solidFill>
                  <a:srgbClr val="0070C0"/>
                </a:solidFill>
                <a:latin typeface="Comic Sans MS" panose="030F0702030302020204" pitchFamily="66" charset="0"/>
              </a:rPr>
              <a:t>SUÇLARI</a:t>
            </a:r>
            <a:r>
              <a:rPr lang="tr-TR" altLang="tr-TR" sz="6600" b="1" dirty="0">
                <a:solidFill>
                  <a:srgbClr val="0070C0"/>
                </a:solidFill>
                <a:latin typeface="Comic Sans MS" panose="030F0702030302020204" pitchFamily="66" charset="0"/>
              </a:rPr>
              <a:t/>
            </a:r>
            <a:br>
              <a:rPr lang="tr-TR" altLang="tr-TR" sz="6600" b="1" dirty="0">
                <a:solidFill>
                  <a:srgbClr val="0070C0"/>
                </a:solidFill>
                <a:latin typeface="Comic Sans MS" panose="030F0702030302020204" pitchFamily="66" charset="0"/>
              </a:rPr>
            </a:br>
            <a:endParaRPr lang="tr-TR" sz="6600" b="1" dirty="0">
              <a:solidFill>
                <a:srgbClr val="0070C0"/>
              </a:solidFill>
              <a:latin typeface="Comic Sans MS" panose="030F0702030302020204" pitchFamily="66" charset="0"/>
            </a:endParaRPr>
          </a:p>
        </p:txBody>
      </p:sp>
    </p:spTree>
    <p:extLst>
      <p:ext uri="{BB962C8B-B14F-4D97-AF65-F5344CB8AC3E}">
        <p14:creationId xmlns="" xmlns:p14="http://schemas.microsoft.com/office/powerpoint/2010/main" val="394257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1560" y="612845"/>
            <a:ext cx="7848872" cy="4524315"/>
          </a:xfrm>
          <a:prstGeom prst="rect">
            <a:avLst/>
          </a:prstGeom>
        </p:spPr>
        <p:txBody>
          <a:bodyPr wrap="square">
            <a:spAutoFit/>
          </a:bodyPr>
          <a:lstStyle/>
          <a:p>
            <a:pPr algn="ctr"/>
            <a:r>
              <a:rPr lang="tr-TR" sz="2400" b="1" dirty="0">
                <a:solidFill>
                  <a:srgbClr val="0070C0"/>
                </a:solidFill>
                <a:latin typeface="Comic Sans MS" panose="030F0702030302020204" pitchFamily="66" charset="0"/>
              </a:rPr>
              <a:t>ÜLKEMİZDE EN ÇOK KARŞILAŞILAN BİLİŞİM ŞUÇLARINDAN </a:t>
            </a:r>
            <a:r>
              <a:rPr lang="tr-TR" sz="2400" b="1" dirty="0" smtClean="0">
                <a:solidFill>
                  <a:srgbClr val="0070C0"/>
                </a:solidFill>
                <a:latin typeface="Comic Sans MS" panose="030F0702030302020204" pitchFamily="66" charset="0"/>
              </a:rPr>
              <a:t>ÖRNEKLER</a:t>
            </a:r>
          </a:p>
          <a:p>
            <a:pPr algn="ctr"/>
            <a:endParaRPr lang="tr-TR" sz="2400" b="1" dirty="0">
              <a:latin typeface="Comic Sans MS" panose="030F0702030302020204" pitchFamily="66" charset="0"/>
            </a:endParaRPr>
          </a:p>
          <a:p>
            <a:pPr algn="ctr"/>
            <a:endParaRPr lang="tr-TR" sz="2400" b="1" dirty="0" smtClean="0">
              <a:latin typeface="Comic Sans MS" panose="030F0702030302020204" pitchFamily="66" charset="0"/>
            </a:endParaRPr>
          </a:p>
          <a:p>
            <a:pPr algn="ctr"/>
            <a:endParaRPr lang="tr-TR" sz="2400" b="1" dirty="0">
              <a:latin typeface="Comic Sans MS" panose="030F0702030302020204" pitchFamily="66" charset="0"/>
            </a:endParaRPr>
          </a:p>
          <a:p>
            <a:pPr marL="342900" lvl="0" indent="-342900">
              <a:buFont typeface="Arial" panose="020B0604020202020204" pitchFamily="34" charset="0"/>
              <a:buChar char="•"/>
            </a:pPr>
            <a:r>
              <a:rPr lang="tr-TR" sz="2400" b="1" dirty="0">
                <a:latin typeface="Comic Sans MS" panose="030F0702030302020204" pitchFamily="66" charset="0"/>
              </a:rPr>
              <a:t>Başkalarının adına e-mail göndererek özellikle ticari ve özel ilişkileri zedeleme</a:t>
            </a:r>
            <a:r>
              <a:rPr lang="tr-TR" sz="2400" b="1" dirty="0" smtClean="0">
                <a:latin typeface="Comic Sans MS" panose="030F0702030302020204" pitchFamily="66" charset="0"/>
              </a:rPr>
              <a:t>.</a:t>
            </a:r>
          </a:p>
          <a:p>
            <a:pPr lvl="0"/>
            <a:r>
              <a:rPr lang="tr-TR" sz="2400" b="1" dirty="0">
                <a:latin typeface="Comic Sans MS" panose="030F0702030302020204" pitchFamily="66" charset="0"/>
              </a:rPr>
              <a:t> </a:t>
            </a:r>
          </a:p>
          <a:p>
            <a:pPr marL="342900" lvl="0" indent="-342900">
              <a:buFont typeface="Arial" panose="020B0604020202020204" pitchFamily="34" charset="0"/>
              <a:buChar char="•"/>
            </a:pPr>
            <a:r>
              <a:rPr lang="tr-TR" sz="2400" b="1" dirty="0">
                <a:latin typeface="Comic Sans MS" panose="030F0702030302020204" pitchFamily="66" charset="0"/>
              </a:rPr>
              <a:t>Başkalarının adına web sayfası hazırlamak ve bu web sayfasının tanıtımı amacıyla başkalarına e-mail ve mesaj göndermek ve bu mesajlarda da mağdur olan şahsın telefon numaralarını vermek. </a:t>
            </a:r>
          </a:p>
        </p:txBody>
      </p:sp>
    </p:spTree>
    <p:extLst>
      <p:ext uri="{BB962C8B-B14F-4D97-AF65-F5344CB8AC3E}">
        <p14:creationId xmlns="" xmlns:p14="http://schemas.microsoft.com/office/powerpoint/2010/main" val="77028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404664"/>
            <a:ext cx="6512511" cy="1143000"/>
          </a:xfrm>
        </p:spPr>
        <p:txBody>
          <a:bodyPr/>
          <a:lstStyle/>
          <a:p>
            <a:r>
              <a:rPr lang="tr-TR" sz="3200" dirty="0" smtClean="0"/>
              <a:t>Bilişim suçlarıyla ilgili anayasadaki maddeler</a:t>
            </a:r>
            <a:endParaRPr lang="tr-TR" sz="3200" dirty="0"/>
          </a:p>
        </p:txBody>
      </p:sp>
      <p:sp>
        <p:nvSpPr>
          <p:cNvPr id="3" name="İçerik Yer Tutucusu 2"/>
          <p:cNvSpPr>
            <a:spLocks noGrp="1"/>
          </p:cNvSpPr>
          <p:nvPr>
            <p:ph sz="quarter" idx="4294967295"/>
          </p:nvPr>
        </p:nvSpPr>
        <p:spPr>
          <a:xfrm>
            <a:off x="1187624" y="1772816"/>
            <a:ext cx="7236296" cy="4392488"/>
          </a:xfrm>
          <a:prstGeom prst="rect">
            <a:avLst/>
          </a:prstGeom>
        </p:spPr>
        <p:txBody>
          <a:bodyPr>
            <a:noAutofit/>
          </a:bodyPr>
          <a:lstStyle/>
          <a:p>
            <a:pPr marL="45720" indent="0">
              <a:buNone/>
            </a:pPr>
            <a:r>
              <a:rPr lang="tr-TR" sz="1600" b="1" dirty="0">
                <a:latin typeface="Times New Roman" pitchFamily="18" charset="0"/>
                <a:cs typeface="Times New Roman" pitchFamily="18" charset="0"/>
              </a:rPr>
              <a:t/>
            </a:r>
            <a:br>
              <a:rPr lang="tr-TR" sz="1600" b="1" dirty="0">
                <a:latin typeface="Times New Roman" pitchFamily="18" charset="0"/>
                <a:cs typeface="Times New Roman" pitchFamily="18" charset="0"/>
              </a:rPr>
            </a:br>
            <a:r>
              <a:rPr lang="tr-TR" sz="1600" b="1" dirty="0">
                <a:latin typeface="Times New Roman" pitchFamily="18" charset="0"/>
                <a:cs typeface="Times New Roman" pitchFamily="18" charset="0"/>
              </a:rPr>
              <a:t>1)Bilgisayar Sistemlerine ve Servislerine Yetkisi Erişim ve Dinleme  </a:t>
            </a:r>
            <a:br>
              <a:rPr lang="tr-TR" sz="1600" b="1" dirty="0">
                <a:latin typeface="Times New Roman" pitchFamily="18" charset="0"/>
                <a:cs typeface="Times New Roman" pitchFamily="18" charset="0"/>
              </a:rPr>
            </a:br>
            <a:r>
              <a:rPr lang="tr-TR" sz="1600" b="1" dirty="0">
                <a:latin typeface="Times New Roman" pitchFamily="18" charset="0"/>
                <a:cs typeface="Times New Roman" pitchFamily="18" charset="0"/>
              </a:rPr>
              <a:t> </a:t>
            </a:r>
            <a:endParaRPr lang="tr-TR" sz="1600" dirty="0">
              <a:latin typeface="Times New Roman" pitchFamily="18" charset="0"/>
              <a:cs typeface="Times New Roman" pitchFamily="18" charset="0"/>
            </a:endParaRPr>
          </a:p>
          <a:p>
            <a:r>
              <a:rPr lang="tr-TR" sz="1600" b="1" dirty="0">
                <a:latin typeface="Times New Roman" pitchFamily="18" charset="0"/>
                <a:cs typeface="Times New Roman" pitchFamily="18" charset="0"/>
              </a:rPr>
              <a:t>     Ülkemizde bu konuda TCK’nın (Türk Ceza Kanunu) 243. maddenin 1. ve 2. fıkrasında açıkça belirtilmiştir. </a:t>
            </a:r>
            <a:br>
              <a:rPr lang="tr-TR" sz="1600" b="1" dirty="0">
                <a:latin typeface="Times New Roman" pitchFamily="18" charset="0"/>
                <a:cs typeface="Times New Roman" pitchFamily="18" charset="0"/>
              </a:rPr>
            </a:br>
            <a:r>
              <a:rPr lang="tr-TR" sz="1600" b="1" dirty="0">
                <a:latin typeface="Times New Roman" pitchFamily="18" charset="0"/>
                <a:cs typeface="Times New Roman" pitchFamily="18" charset="0"/>
              </a:rPr>
              <a:t> </a:t>
            </a:r>
            <a:endParaRPr lang="tr-TR" sz="1600" dirty="0">
              <a:latin typeface="Times New Roman" pitchFamily="18" charset="0"/>
              <a:cs typeface="Times New Roman" pitchFamily="18" charset="0"/>
            </a:endParaRPr>
          </a:p>
          <a:p>
            <a:r>
              <a:rPr lang="tr-TR" sz="1600" b="1" dirty="0">
                <a:latin typeface="Times New Roman" pitchFamily="18" charset="0"/>
                <a:cs typeface="Times New Roman" pitchFamily="18" charset="0"/>
              </a:rPr>
              <a:t>TCK (Türk Ceza Kanunu)</a:t>
            </a:r>
            <a:br>
              <a:rPr lang="tr-TR" sz="1600" b="1" dirty="0">
                <a:latin typeface="Times New Roman" pitchFamily="18" charset="0"/>
                <a:cs typeface="Times New Roman" pitchFamily="18" charset="0"/>
              </a:rPr>
            </a:br>
            <a:r>
              <a:rPr lang="tr-TR" sz="1600" b="1" dirty="0">
                <a:latin typeface="Times New Roman" pitchFamily="18" charset="0"/>
                <a:cs typeface="Times New Roman" pitchFamily="18" charset="0"/>
              </a:rPr>
              <a:t> </a:t>
            </a:r>
            <a:endParaRPr lang="tr-TR" sz="1600" dirty="0">
              <a:latin typeface="Times New Roman" pitchFamily="18" charset="0"/>
              <a:cs typeface="Times New Roman" pitchFamily="18" charset="0"/>
            </a:endParaRPr>
          </a:p>
          <a:p>
            <a:r>
              <a:rPr lang="tr-TR" sz="1600" b="1" dirty="0">
                <a:latin typeface="Times New Roman" pitchFamily="18" charset="0"/>
                <a:cs typeface="Times New Roman" pitchFamily="18" charset="0"/>
              </a:rPr>
              <a:t>Madde 243 </a:t>
            </a:r>
            <a:br>
              <a:rPr lang="tr-TR" sz="1600" b="1" dirty="0">
                <a:latin typeface="Times New Roman" pitchFamily="18" charset="0"/>
                <a:cs typeface="Times New Roman" pitchFamily="18" charset="0"/>
              </a:rPr>
            </a:br>
            <a:r>
              <a:rPr lang="tr-TR" sz="1600" b="1" dirty="0">
                <a:latin typeface="Times New Roman" pitchFamily="18" charset="0"/>
                <a:cs typeface="Times New Roman" pitchFamily="18" charset="0"/>
              </a:rPr>
              <a:t> </a:t>
            </a:r>
            <a:endParaRPr lang="tr-TR" sz="1600" dirty="0">
              <a:latin typeface="Times New Roman" pitchFamily="18" charset="0"/>
              <a:cs typeface="Times New Roman" pitchFamily="18" charset="0"/>
            </a:endParaRPr>
          </a:p>
          <a:p>
            <a:pPr lvl="0"/>
            <a:r>
              <a:rPr lang="tr-TR" sz="1600" b="1" dirty="0">
                <a:solidFill>
                  <a:srgbClr val="FF0000"/>
                </a:solidFill>
                <a:latin typeface="Times New Roman" pitchFamily="18" charset="0"/>
                <a:cs typeface="Times New Roman" pitchFamily="18" charset="0"/>
              </a:rPr>
              <a:t>Bir bilişim sisteminin bütününe veya bir </a:t>
            </a:r>
            <a:r>
              <a:rPr lang="tr-TR" sz="1600" b="1" dirty="0" err="1">
                <a:solidFill>
                  <a:srgbClr val="FF0000"/>
                </a:solidFill>
                <a:latin typeface="Times New Roman" pitchFamily="18" charset="0"/>
                <a:cs typeface="Times New Roman" pitchFamily="18" charset="0"/>
              </a:rPr>
              <a:t>kısmına,hukuka</a:t>
            </a:r>
            <a:r>
              <a:rPr lang="tr-TR" sz="1600" b="1" dirty="0">
                <a:solidFill>
                  <a:srgbClr val="FF0000"/>
                </a:solidFill>
                <a:latin typeface="Times New Roman" pitchFamily="18" charset="0"/>
                <a:cs typeface="Times New Roman" pitchFamily="18" charset="0"/>
              </a:rPr>
              <a:t> aykırı olarak giren ve orada kalmaya devam eden kimseye bir yıla kadar hapis veya adli para cezası verilir.</a:t>
            </a:r>
            <a:endParaRPr lang="tr-TR" sz="1600" dirty="0">
              <a:solidFill>
                <a:srgbClr val="FF0000"/>
              </a:solidFill>
              <a:latin typeface="Times New Roman" pitchFamily="18" charset="0"/>
              <a:cs typeface="Times New Roman" pitchFamily="18" charset="0"/>
            </a:endParaRPr>
          </a:p>
          <a:p>
            <a:pPr lvl="0"/>
            <a:r>
              <a:rPr lang="tr-TR" sz="1600" b="1" dirty="0">
                <a:solidFill>
                  <a:srgbClr val="FF0000"/>
                </a:solidFill>
                <a:latin typeface="Times New Roman" pitchFamily="18" charset="0"/>
                <a:cs typeface="Times New Roman" pitchFamily="18" charset="0"/>
              </a:rPr>
              <a:t>Yukarıdaki fıkrada tanımlanan fiillerin bedeli karşılığı yararlanılabilen sistemler hakkında işlenmesi </a:t>
            </a:r>
            <a:r>
              <a:rPr lang="tr-TR" sz="1600" b="1" dirty="0" err="1">
                <a:solidFill>
                  <a:srgbClr val="FF0000"/>
                </a:solidFill>
                <a:latin typeface="Times New Roman" pitchFamily="18" charset="0"/>
                <a:cs typeface="Times New Roman" pitchFamily="18" charset="0"/>
              </a:rPr>
              <a:t>halinde,verilecek</a:t>
            </a:r>
            <a:r>
              <a:rPr lang="tr-TR" sz="1600" b="1" dirty="0">
                <a:solidFill>
                  <a:srgbClr val="FF0000"/>
                </a:solidFill>
                <a:latin typeface="Times New Roman" pitchFamily="18" charset="0"/>
                <a:cs typeface="Times New Roman" pitchFamily="18" charset="0"/>
              </a:rPr>
              <a:t> ceza yarı oranına kadar </a:t>
            </a:r>
            <a:r>
              <a:rPr lang="tr-TR" sz="1600" b="1" dirty="0" smtClean="0">
                <a:solidFill>
                  <a:srgbClr val="FF0000"/>
                </a:solidFill>
                <a:latin typeface="Times New Roman" pitchFamily="18" charset="0"/>
                <a:cs typeface="Times New Roman" pitchFamily="18" charset="0"/>
              </a:rPr>
              <a:t>indirilir</a:t>
            </a:r>
            <a:r>
              <a:rPr lang="tr-TR" sz="1600" b="1" dirty="0">
                <a:solidFill>
                  <a:srgbClr val="FF0000"/>
                </a:solidFill>
                <a:latin typeface="Times New Roman" pitchFamily="18" charset="0"/>
                <a:cs typeface="Times New Roman" pitchFamily="18" charset="0"/>
              </a:rPr>
              <a:t>    </a:t>
            </a:r>
            <a:endParaRPr lang="tr-TR" sz="16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4978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1143000" y="731520"/>
            <a:ext cx="6741368" cy="5001736"/>
          </a:xfrm>
          <a:prstGeom prst="rect">
            <a:avLst/>
          </a:prstGeom>
        </p:spPr>
        <p:txBody>
          <a:bodyPr>
            <a:normAutofit fontScale="32500" lnSpcReduction="20000"/>
          </a:bodyPr>
          <a:lstStyle/>
          <a:p>
            <a:r>
              <a:rPr lang="tr-TR" sz="4900" b="1" dirty="0">
                <a:latin typeface="Times New Roman" pitchFamily="18" charset="0"/>
                <a:cs typeface="Times New Roman" pitchFamily="18" charset="0"/>
              </a:rPr>
              <a:t>2)Bilgisayar Sabotajı </a:t>
            </a:r>
            <a:br>
              <a:rPr lang="tr-TR" sz="4900" b="1" dirty="0">
                <a:latin typeface="Times New Roman" pitchFamily="18" charset="0"/>
                <a:cs typeface="Times New Roman" pitchFamily="18" charset="0"/>
              </a:rPr>
            </a:br>
            <a:r>
              <a:rPr lang="tr-TR" sz="4900" b="1" dirty="0">
                <a:latin typeface="Times New Roman" pitchFamily="18" charset="0"/>
                <a:cs typeface="Times New Roman" pitchFamily="18" charset="0"/>
              </a:rPr>
              <a:t> </a:t>
            </a:r>
            <a:endParaRPr lang="tr-TR" sz="4900" dirty="0">
              <a:latin typeface="Times New Roman" pitchFamily="18" charset="0"/>
              <a:cs typeface="Times New Roman" pitchFamily="18" charset="0"/>
            </a:endParaRPr>
          </a:p>
          <a:p>
            <a:r>
              <a:rPr lang="tr-TR" sz="4900" b="1" dirty="0">
                <a:latin typeface="Times New Roman" pitchFamily="18" charset="0"/>
                <a:cs typeface="Times New Roman" pitchFamily="18" charset="0"/>
              </a:rPr>
              <a:t>      Türkiye’de “Bilgisayar Sabotajı”  kavramının suç sayılması TCK(Türk Ceza Kanunu)’</a:t>
            </a:r>
            <a:r>
              <a:rPr lang="tr-TR" sz="4900" b="1" dirty="0" err="1">
                <a:latin typeface="Times New Roman" pitchFamily="18" charset="0"/>
                <a:cs typeface="Times New Roman" pitchFamily="18" charset="0"/>
              </a:rPr>
              <a:t>nun</a:t>
            </a:r>
            <a:r>
              <a:rPr lang="tr-TR" sz="4900" b="1" dirty="0">
                <a:latin typeface="Times New Roman" pitchFamily="18" charset="0"/>
                <a:cs typeface="Times New Roman" pitchFamily="18" charset="0"/>
              </a:rPr>
              <a:t> 243. maddesinin 3.fıkrasının,244. maddesinin 1 ve 2. maddelerine göre; </a:t>
            </a:r>
            <a:br>
              <a:rPr lang="tr-TR" sz="4900" b="1" dirty="0">
                <a:latin typeface="Times New Roman" pitchFamily="18" charset="0"/>
                <a:cs typeface="Times New Roman" pitchFamily="18" charset="0"/>
              </a:rPr>
            </a:br>
            <a:r>
              <a:rPr lang="tr-TR" sz="4900" b="1" dirty="0">
                <a:latin typeface="Times New Roman" pitchFamily="18" charset="0"/>
                <a:cs typeface="Times New Roman" pitchFamily="18" charset="0"/>
              </a:rPr>
              <a:t> </a:t>
            </a:r>
            <a:endParaRPr lang="tr-TR" sz="4900" dirty="0">
              <a:latin typeface="Times New Roman" pitchFamily="18" charset="0"/>
              <a:cs typeface="Times New Roman" pitchFamily="18" charset="0"/>
            </a:endParaRPr>
          </a:p>
          <a:p>
            <a:r>
              <a:rPr lang="tr-TR" sz="4900" b="1" dirty="0">
                <a:latin typeface="Times New Roman" pitchFamily="18" charset="0"/>
                <a:cs typeface="Times New Roman" pitchFamily="18" charset="0"/>
              </a:rPr>
              <a:t>TCK </a:t>
            </a:r>
            <a:endParaRPr lang="tr-TR" sz="4900" dirty="0">
              <a:latin typeface="Times New Roman" pitchFamily="18" charset="0"/>
              <a:cs typeface="Times New Roman" pitchFamily="18" charset="0"/>
            </a:endParaRPr>
          </a:p>
          <a:p>
            <a:r>
              <a:rPr lang="tr-TR" sz="4900" b="1" dirty="0">
                <a:solidFill>
                  <a:srgbClr val="FF0000"/>
                </a:solidFill>
                <a:latin typeface="Times New Roman" pitchFamily="18" charset="0"/>
                <a:cs typeface="Times New Roman" pitchFamily="18" charset="0"/>
              </a:rPr>
              <a:t>Madde 243: </a:t>
            </a:r>
            <a:endParaRPr lang="tr-TR" sz="4900" dirty="0">
              <a:solidFill>
                <a:srgbClr val="FF0000"/>
              </a:solidFill>
              <a:latin typeface="Times New Roman" pitchFamily="18" charset="0"/>
              <a:cs typeface="Times New Roman" pitchFamily="18" charset="0"/>
            </a:endParaRPr>
          </a:p>
          <a:p>
            <a:r>
              <a:rPr lang="tr-TR" sz="4900" b="1" dirty="0">
                <a:solidFill>
                  <a:srgbClr val="FF0000"/>
                </a:solidFill>
                <a:latin typeface="Times New Roman" pitchFamily="18" charset="0"/>
                <a:cs typeface="Times New Roman" pitchFamily="18" charset="0"/>
              </a:rPr>
              <a:t>   (3)Bu fiil nedeniyle sistemin içerdiği veriler yok olur veya değişirse, altı aydan iki yıla      </a:t>
            </a:r>
            <a:endParaRPr lang="tr-TR" sz="4900" dirty="0">
              <a:solidFill>
                <a:srgbClr val="FF0000"/>
              </a:solidFill>
              <a:latin typeface="Times New Roman" pitchFamily="18" charset="0"/>
              <a:cs typeface="Times New Roman" pitchFamily="18" charset="0"/>
            </a:endParaRPr>
          </a:p>
          <a:p>
            <a:r>
              <a:rPr lang="tr-TR" sz="4900" b="1" dirty="0">
                <a:solidFill>
                  <a:srgbClr val="FF0000"/>
                </a:solidFill>
                <a:latin typeface="Times New Roman" pitchFamily="18" charset="0"/>
                <a:cs typeface="Times New Roman" pitchFamily="18" charset="0"/>
              </a:rPr>
              <a:t>   kadar hapis cezasına hükmolunur. </a:t>
            </a:r>
            <a:r>
              <a:rPr lang="tr-TR" sz="4900" b="1" dirty="0">
                <a:latin typeface="Times New Roman" pitchFamily="18" charset="0"/>
                <a:cs typeface="Times New Roman" pitchFamily="18" charset="0"/>
              </a:rPr>
              <a:t/>
            </a:r>
            <a:br>
              <a:rPr lang="tr-TR" sz="4900" b="1" dirty="0">
                <a:latin typeface="Times New Roman" pitchFamily="18" charset="0"/>
                <a:cs typeface="Times New Roman" pitchFamily="18" charset="0"/>
              </a:rPr>
            </a:br>
            <a:r>
              <a:rPr lang="tr-TR" sz="4900" b="1" dirty="0">
                <a:latin typeface="Times New Roman" pitchFamily="18" charset="0"/>
                <a:cs typeface="Times New Roman" pitchFamily="18" charset="0"/>
              </a:rPr>
              <a:t> </a:t>
            </a:r>
            <a:br>
              <a:rPr lang="tr-TR" sz="4900" b="1" dirty="0">
                <a:latin typeface="Times New Roman" pitchFamily="18" charset="0"/>
                <a:cs typeface="Times New Roman" pitchFamily="18" charset="0"/>
              </a:rPr>
            </a:br>
            <a:r>
              <a:rPr lang="tr-TR" sz="4900" b="1" dirty="0">
                <a:latin typeface="Times New Roman" pitchFamily="18" charset="0"/>
                <a:cs typeface="Times New Roman" pitchFamily="18" charset="0"/>
              </a:rPr>
              <a:t> </a:t>
            </a:r>
            <a:endParaRPr lang="tr-TR" sz="4900" dirty="0">
              <a:latin typeface="Times New Roman" pitchFamily="18" charset="0"/>
              <a:cs typeface="Times New Roman" pitchFamily="18" charset="0"/>
            </a:endParaRPr>
          </a:p>
          <a:p>
            <a:r>
              <a:rPr lang="tr-TR" sz="4900" b="1" dirty="0">
                <a:latin typeface="Times New Roman" pitchFamily="18" charset="0"/>
                <a:cs typeface="Times New Roman" pitchFamily="18" charset="0"/>
              </a:rPr>
              <a:t>Madde 244: </a:t>
            </a:r>
            <a:br>
              <a:rPr lang="tr-TR" sz="4900" b="1" dirty="0">
                <a:latin typeface="Times New Roman" pitchFamily="18" charset="0"/>
                <a:cs typeface="Times New Roman" pitchFamily="18" charset="0"/>
              </a:rPr>
            </a:br>
            <a:r>
              <a:rPr lang="tr-TR" sz="4900" b="1" dirty="0">
                <a:latin typeface="Times New Roman" pitchFamily="18" charset="0"/>
                <a:cs typeface="Times New Roman" pitchFamily="18" charset="0"/>
              </a:rPr>
              <a:t> </a:t>
            </a:r>
            <a:endParaRPr lang="tr-TR" sz="4900" dirty="0">
              <a:latin typeface="Times New Roman" pitchFamily="18" charset="0"/>
              <a:cs typeface="Times New Roman" pitchFamily="18" charset="0"/>
            </a:endParaRPr>
          </a:p>
          <a:p>
            <a:pPr lvl="0"/>
            <a:r>
              <a:rPr lang="tr-TR" sz="4900" b="1" dirty="0">
                <a:solidFill>
                  <a:srgbClr val="FF0000"/>
                </a:solidFill>
                <a:latin typeface="Times New Roman" pitchFamily="18" charset="0"/>
                <a:cs typeface="Times New Roman" pitchFamily="18" charset="0"/>
              </a:rPr>
              <a:t>Bir bilişim sisteminin işleyişini engelleyen veya bozan kişi, bir yıldan beş yıla kadar hapis cezası ile cezalandırılır.  </a:t>
            </a:r>
            <a:br>
              <a:rPr lang="tr-TR" sz="4900" b="1" dirty="0">
                <a:solidFill>
                  <a:srgbClr val="FF0000"/>
                </a:solidFill>
                <a:latin typeface="Times New Roman" pitchFamily="18" charset="0"/>
                <a:cs typeface="Times New Roman" pitchFamily="18" charset="0"/>
              </a:rPr>
            </a:br>
            <a:r>
              <a:rPr lang="tr-TR" sz="4900" b="1" dirty="0">
                <a:solidFill>
                  <a:srgbClr val="FF0000"/>
                </a:solidFill>
                <a:latin typeface="Times New Roman" pitchFamily="18" charset="0"/>
                <a:cs typeface="Times New Roman" pitchFamily="18" charset="0"/>
              </a:rPr>
              <a:t>(2) Bir bilişim sistemindeki verileri bozan, yok eden, değiştiren veya erişilmez kılan, sisteme veri yerleştiren, var olan verileri başka bir yere gönderen kişi, altı aydan üç yıla kadar hapis cezası ile cezalandırılır</a:t>
            </a:r>
            <a:r>
              <a:rPr lang="tr-TR" sz="4900" b="1" dirty="0">
                <a:latin typeface="Times New Roman" pitchFamily="18" charset="0"/>
                <a:cs typeface="Times New Roman" pitchFamily="18" charset="0"/>
              </a:rPr>
              <a:t>.</a:t>
            </a:r>
            <a:endParaRPr lang="tr-TR" sz="4900" dirty="0">
              <a:latin typeface="Times New Roman" pitchFamily="18" charset="0"/>
              <a:cs typeface="Times New Roman" pitchFamily="18" charset="0"/>
            </a:endParaRPr>
          </a:p>
          <a:p>
            <a:endParaRPr lang="tr-TR" dirty="0"/>
          </a:p>
        </p:txBody>
      </p:sp>
    </p:spTree>
    <p:extLst>
      <p:ext uri="{BB962C8B-B14F-4D97-AF65-F5344CB8AC3E}">
        <p14:creationId xmlns="" xmlns:p14="http://schemas.microsoft.com/office/powerpoint/2010/main" val="2789747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02155" y="610420"/>
            <a:ext cx="7704856" cy="4154984"/>
          </a:xfrm>
          <a:prstGeom prst="rect">
            <a:avLst/>
          </a:prstGeom>
        </p:spPr>
        <p:txBody>
          <a:bodyPr wrap="square">
            <a:spAutoFit/>
          </a:bodyPr>
          <a:lstStyle/>
          <a:p>
            <a:pPr algn="ctr"/>
            <a:r>
              <a:rPr lang="tr-TR" sz="2400" b="1" dirty="0">
                <a:solidFill>
                  <a:srgbClr val="0070C0"/>
                </a:solidFill>
                <a:latin typeface="Comic Sans MS" panose="030F0702030302020204" pitchFamily="66" charset="0"/>
              </a:rPr>
              <a:t>YAŞANMIŞ BİR BİLİŞİM SUÇU</a:t>
            </a:r>
          </a:p>
          <a:p>
            <a:endParaRPr lang="tr-TR" sz="2400" b="1" dirty="0" smtClean="0">
              <a:latin typeface="Comic Sans MS" panose="030F0702030302020204" pitchFamily="66" charset="0"/>
            </a:endParaRPr>
          </a:p>
          <a:p>
            <a:endParaRPr lang="tr-TR" sz="2400" b="1" dirty="0">
              <a:latin typeface="Comic Sans MS" panose="030F0702030302020204" pitchFamily="66" charset="0"/>
            </a:endParaRPr>
          </a:p>
          <a:p>
            <a:r>
              <a:rPr lang="tr-TR" sz="2400" b="1" dirty="0" smtClean="0">
                <a:latin typeface="Comic Sans MS" panose="030F0702030302020204" pitchFamily="66" charset="0"/>
              </a:rPr>
              <a:t>	Tekirdağ </a:t>
            </a:r>
            <a:r>
              <a:rPr lang="tr-TR" sz="2400" b="1" dirty="0">
                <a:latin typeface="Comic Sans MS" panose="030F0702030302020204" pitchFamily="66" charset="0"/>
              </a:rPr>
              <a:t>Çerkezköy ilçesinde özel hastanede çalışan Jinekolog </a:t>
            </a:r>
            <a:r>
              <a:rPr lang="tr-TR" sz="2400" b="1" dirty="0" smtClean="0">
                <a:latin typeface="Comic Sans MS" panose="030F0702030302020204" pitchFamily="66" charset="0"/>
              </a:rPr>
              <a:t>A.T bir </a:t>
            </a:r>
            <a:r>
              <a:rPr lang="tr-TR" sz="2400" b="1" dirty="0">
                <a:latin typeface="Comic Sans MS" panose="030F0702030302020204" pitchFamily="66" charset="0"/>
              </a:rPr>
              <a:t>haber sitesinde yayınlanan bir köşe yazısına </a:t>
            </a:r>
            <a:r>
              <a:rPr lang="tr-TR" sz="2400" b="1" dirty="0" smtClean="0">
                <a:latin typeface="Comic Sans MS" panose="030F0702030302020204" pitchFamily="66" charset="0"/>
              </a:rPr>
              <a:t>hakaret içerikli yorum </a:t>
            </a:r>
            <a:r>
              <a:rPr lang="tr-TR" sz="2400" b="1" dirty="0">
                <a:latin typeface="Comic Sans MS" panose="030F0702030302020204" pitchFamily="66" charset="0"/>
              </a:rPr>
              <a:t>yazmaktan mahkum </a:t>
            </a:r>
            <a:r>
              <a:rPr lang="tr-TR" sz="2400" b="1" dirty="0" smtClean="0">
                <a:latin typeface="Comic Sans MS" panose="030F0702030302020204" pitchFamily="66" charset="0"/>
              </a:rPr>
              <a:t>oldu. Büyükçekmece </a:t>
            </a:r>
            <a:r>
              <a:rPr lang="tr-TR" sz="2400" b="1" dirty="0">
                <a:latin typeface="Comic Sans MS" panose="030F0702030302020204" pitchFamily="66" charset="0"/>
              </a:rPr>
              <a:t>3. Sulh Ceza Mahkemesi'nde 9. celsede karar veren </a:t>
            </a:r>
            <a:r>
              <a:rPr lang="tr-TR" sz="2400" b="1" dirty="0" smtClean="0">
                <a:latin typeface="Comic Sans MS" panose="030F0702030302020204" pitchFamily="66" charset="0"/>
              </a:rPr>
              <a:t>hakim, </a:t>
            </a:r>
            <a:r>
              <a:rPr lang="tr-TR" sz="2400" b="1" dirty="0" err="1" smtClean="0">
                <a:latin typeface="Comic Sans MS" panose="030F0702030302020204" pitchFamily="66" charset="0"/>
              </a:rPr>
              <a:t>A.T’nin</a:t>
            </a:r>
            <a:r>
              <a:rPr lang="tr-TR" sz="2400" b="1" dirty="0" smtClean="0">
                <a:latin typeface="Comic Sans MS" panose="030F0702030302020204" pitchFamily="66" charset="0"/>
              </a:rPr>
              <a:t> </a:t>
            </a:r>
            <a:r>
              <a:rPr lang="tr-TR" sz="2400" b="1" dirty="0">
                <a:latin typeface="Comic Sans MS" panose="030F0702030302020204" pitchFamily="66" charset="0"/>
              </a:rPr>
              <a:t>suçunu sabit bularak 150 gün karşılığı adli para </a:t>
            </a:r>
            <a:r>
              <a:rPr lang="tr-TR" sz="2400" b="1" dirty="0" smtClean="0">
                <a:latin typeface="Comic Sans MS" panose="030F0702030302020204" pitchFamily="66" charset="0"/>
              </a:rPr>
              <a:t>cezasına </a:t>
            </a:r>
            <a:r>
              <a:rPr lang="tr-TR" sz="2400" b="1" dirty="0" smtClean="0">
                <a:solidFill>
                  <a:srgbClr val="FF0000"/>
                </a:solidFill>
                <a:latin typeface="Comic Sans MS" panose="030F0702030302020204" pitchFamily="66" charset="0"/>
              </a:rPr>
              <a:t>(</a:t>
            </a:r>
            <a:r>
              <a:rPr lang="tr-TR" sz="2400" b="1" dirty="0">
                <a:solidFill>
                  <a:srgbClr val="FF0000"/>
                </a:solidFill>
                <a:latin typeface="Comic Sans MS" panose="030F0702030302020204" pitchFamily="66" charset="0"/>
              </a:rPr>
              <a:t>5.395 </a:t>
            </a:r>
            <a:r>
              <a:rPr lang="tr-TR" sz="2400" b="1" dirty="0" smtClean="0">
                <a:solidFill>
                  <a:srgbClr val="FF0000"/>
                </a:solidFill>
                <a:latin typeface="Comic Sans MS" panose="030F0702030302020204" pitchFamily="66" charset="0"/>
              </a:rPr>
              <a:t>TL) </a:t>
            </a:r>
            <a:r>
              <a:rPr lang="tr-TR" sz="2400" b="1" dirty="0">
                <a:latin typeface="Comic Sans MS" panose="030F0702030302020204" pitchFamily="66" charset="0"/>
              </a:rPr>
              <a:t>çarptırdı.</a:t>
            </a:r>
          </a:p>
        </p:txBody>
      </p:sp>
    </p:spTree>
    <p:extLst>
      <p:ext uri="{BB962C8B-B14F-4D97-AF65-F5344CB8AC3E}">
        <p14:creationId xmlns="" xmlns:p14="http://schemas.microsoft.com/office/powerpoint/2010/main" val="197417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612845"/>
            <a:ext cx="8280920" cy="4339650"/>
          </a:xfrm>
          <a:prstGeom prst="rect">
            <a:avLst/>
          </a:prstGeom>
        </p:spPr>
        <p:txBody>
          <a:bodyPr wrap="square">
            <a:spAutoFit/>
          </a:bodyPr>
          <a:lstStyle/>
          <a:p>
            <a:pPr algn="ctr"/>
            <a:r>
              <a:rPr lang="tr-TR" sz="3600" b="1" dirty="0">
                <a:solidFill>
                  <a:srgbClr val="0070C0"/>
                </a:solidFill>
                <a:latin typeface="Comic Sans MS" panose="030F0702030302020204" pitchFamily="66" charset="0"/>
              </a:rPr>
              <a:t>BİLİŞİM SUÇU İLE KARŞILAŞTIĞINIZDA YAPABİLECEKLERİNİZ</a:t>
            </a:r>
          </a:p>
          <a:p>
            <a:pPr lvl="0"/>
            <a:r>
              <a:rPr lang="tr-TR" sz="2400" b="1" dirty="0" smtClean="0">
                <a:latin typeface="Comic Sans MS" panose="030F0702030302020204" pitchFamily="66" charset="0"/>
              </a:rPr>
              <a:t>	</a:t>
            </a:r>
          </a:p>
          <a:p>
            <a:pPr lvl="0"/>
            <a:r>
              <a:rPr lang="tr-TR" sz="2400" b="1" dirty="0">
                <a:latin typeface="Comic Sans MS" panose="030F0702030302020204" pitchFamily="66" charset="0"/>
              </a:rPr>
              <a:t>	</a:t>
            </a:r>
            <a:r>
              <a:rPr lang="tr-TR" sz="2400" b="1" dirty="0" smtClean="0">
                <a:latin typeface="Comic Sans MS" panose="030F0702030302020204" pitchFamily="66" charset="0"/>
              </a:rPr>
              <a:t>Yasadışı </a:t>
            </a:r>
            <a:r>
              <a:rPr lang="tr-TR" sz="2400" b="1" dirty="0">
                <a:latin typeface="Comic Sans MS" panose="030F0702030302020204" pitchFamily="66" charset="0"/>
              </a:rPr>
              <a:t>siteler (web sayfaları) ile ilgili şikâyetlerinizi 155@iem.gov.tr e-mail ihbar adresine </a:t>
            </a:r>
            <a:r>
              <a:rPr lang="tr-TR" sz="2400" b="1" dirty="0" smtClean="0">
                <a:latin typeface="Comic Sans MS" panose="030F0702030302020204" pitchFamily="66" charset="0"/>
              </a:rPr>
              <a:t>bildirebilirsiniz.</a:t>
            </a:r>
            <a:r>
              <a:rPr lang="tr-TR" sz="2400" b="1" dirty="0">
                <a:latin typeface="Comic Sans MS" panose="030F0702030302020204" pitchFamily="66" charset="0"/>
              </a:rPr>
              <a:t> </a:t>
            </a:r>
            <a:r>
              <a:rPr lang="tr-TR" sz="2400" b="1" dirty="0" smtClean="0">
                <a:latin typeface="Comic Sans MS" panose="030F0702030302020204" pitchFamily="66" charset="0"/>
              </a:rPr>
              <a:t>Şahsınız </a:t>
            </a:r>
            <a:r>
              <a:rPr lang="tr-TR" sz="2400" b="1" dirty="0">
                <a:latin typeface="Comic Sans MS" panose="030F0702030302020204" pitchFamily="66" charset="0"/>
              </a:rPr>
              <a:t>ile ilgili şikâyetçi olduğunuz konular ile ilgili elde edebildiğiniz tüm deliler ile </a:t>
            </a:r>
            <a:r>
              <a:rPr lang="tr-TR" sz="2400" b="1" dirty="0" smtClean="0">
                <a:latin typeface="Comic Sans MS" panose="030F0702030302020204" pitchFamily="66" charset="0"/>
              </a:rPr>
              <a:t>birlikte </a:t>
            </a:r>
            <a:r>
              <a:rPr lang="tr-TR" sz="2400" b="1" dirty="0">
                <a:latin typeface="Comic Sans MS" panose="030F0702030302020204" pitchFamily="66" charset="0"/>
              </a:rPr>
              <a:t>en yakın Cumhuriyet Başsavcılığına müracaat ederek şikayetçi olabilirsiniz. </a:t>
            </a:r>
          </a:p>
        </p:txBody>
      </p:sp>
    </p:spTree>
    <p:extLst>
      <p:ext uri="{BB962C8B-B14F-4D97-AF65-F5344CB8AC3E}">
        <p14:creationId xmlns="" xmlns:p14="http://schemas.microsoft.com/office/powerpoint/2010/main" val="194247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332656"/>
            <a:ext cx="6781800" cy="936104"/>
          </a:xfrm>
        </p:spPr>
        <p:txBody>
          <a:bodyPr>
            <a:normAutofit/>
          </a:bodyPr>
          <a:lstStyle/>
          <a:p>
            <a:pPr algn="ctr"/>
            <a:r>
              <a:rPr lang="tr-TR" b="1" dirty="0" smtClean="0">
                <a:solidFill>
                  <a:srgbClr val="0070C0"/>
                </a:solidFill>
                <a:latin typeface="Comic Sans MS" panose="030F0702030302020204" pitchFamily="66" charset="0"/>
              </a:rPr>
              <a:t>KAYNAKÇA</a:t>
            </a:r>
            <a:endParaRPr lang="tr-TR" b="1" dirty="0">
              <a:solidFill>
                <a:srgbClr val="0070C0"/>
              </a:solidFill>
              <a:latin typeface="Comic Sans MS" panose="030F0702030302020204" pitchFamily="66" charset="0"/>
            </a:endParaRPr>
          </a:p>
        </p:txBody>
      </p:sp>
      <p:sp>
        <p:nvSpPr>
          <p:cNvPr id="3" name="İçerik Yer Tutucusu 2"/>
          <p:cNvSpPr>
            <a:spLocks noGrp="1"/>
          </p:cNvSpPr>
          <p:nvPr>
            <p:ph idx="1"/>
          </p:nvPr>
        </p:nvSpPr>
        <p:spPr>
          <a:xfrm>
            <a:off x="107504" y="1484784"/>
            <a:ext cx="8784976" cy="4752528"/>
          </a:xfrm>
        </p:spPr>
        <p:txBody>
          <a:bodyPr>
            <a:normAutofit/>
          </a:bodyPr>
          <a:lstStyle/>
          <a:p>
            <a:r>
              <a:rPr lang="tr-TR" sz="1800" b="1" dirty="0">
                <a:hlinkClick r:id="rId2"/>
              </a:rPr>
              <a:t>http://</a:t>
            </a:r>
            <a:r>
              <a:rPr lang="tr-TR" sz="1800" b="1" dirty="0" smtClean="0">
                <a:hlinkClick r:id="rId2"/>
              </a:rPr>
              <a:t>www.medyaokuryazarligi.org.tr/documents/program.pdf</a:t>
            </a:r>
            <a:endParaRPr lang="tr-TR" sz="1800" b="1" dirty="0"/>
          </a:p>
          <a:p>
            <a:r>
              <a:rPr lang="tr-TR" sz="1800" b="1" dirty="0">
                <a:hlinkClick r:id="rId3"/>
              </a:rPr>
              <a:t>http://</a:t>
            </a:r>
            <a:r>
              <a:rPr lang="tr-TR" sz="1800" b="1" dirty="0" smtClean="0">
                <a:hlinkClick r:id="rId3"/>
              </a:rPr>
              <a:t>www.bilisimhukuku.org</a:t>
            </a:r>
            <a:endParaRPr lang="tr-TR" sz="1800" b="1" dirty="0"/>
          </a:p>
          <a:p>
            <a:r>
              <a:rPr lang="tr-TR" sz="1800" b="1" dirty="0">
                <a:hlinkClick r:id="rId4"/>
              </a:rPr>
              <a:t>http://</a:t>
            </a:r>
            <a:r>
              <a:rPr lang="tr-TR" sz="1800" b="1" dirty="0" smtClean="0">
                <a:hlinkClick r:id="rId4"/>
              </a:rPr>
              <a:t>www.gezginler.net</a:t>
            </a:r>
            <a:endParaRPr lang="tr-TR" sz="1800" b="1" dirty="0"/>
          </a:p>
          <a:p>
            <a:r>
              <a:rPr lang="tr-TR" sz="1800" b="1" dirty="0">
                <a:hlinkClick r:id="rId5"/>
              </a:rPr>
              <a:t>http://</a:t>
            </a:r>
            <a:r>
              <a:rPr lang="tr-TR" sz="1800" b="1" dirty="0" smtClean="0">
                <a:hlinkClick r:id="rId5"/>
              </a:rPr>
              <a:t>www.rtuk.org.tr</a:t>
            </a:r>
            <a:endParaRPr lang="tr-TR" sz="1800" b="1" dirty="0"/>
          </a:p>
          <a:p>
            <a:r>
              <a:rPr lang="tr-TR" sz="1800" b="1" dirty="0">
                <a:hlinkClick r:id="rId6"/>
              </a:rPr>
              <a:t>http://</a:t>
            </a:r>
            <a:r>
              <a:rPr lang="tr-TR" sz="1800" b="1" dirty="0" smtClean="0">
                <a:hlinkClick r:id="rId6"/>
              </a:rPr>
              <a:t>www.tib.gov.tr</a:t>
            </a:r>
            <a:endParaRPr lang="tr-TR" sz="1800" b="1" dirty="0" smtClean="0"/>
          </a:p>
          <a:p>
            <a:r>
              <a:rPr lang="tr-TR" sz="1800" b="1" dirty="0">
                <a:hlinkClick r:id="rId7"/>
              </a:rPr>
              <a:t>http://dunya.milliyet.com.tr/sanalzorbalikolumgetirdi/dunya/dunyadetay/16.01.2012/%</a:t>
            </a:r>
            <a:r>
              <a:rPr lang="tr-TR" sz="1800" b="1" dirty="0" smtClean="0">
                <a:hlinkClick r:id="rId7"/>
              </a:rPr>
              <a:t>201489583/default.htm</a:t>
            </a:r>
            <a:endParaRPr lang="tr-TR" sz="1800" b="1" dirty="0"/>
          </a:p>
          <a:p>
            <a:r>
              <a:rPr lang="tr-TR" sz="1800" b="1" dirty="0">
                <a:hlinkClick r:id="rId8"/>
              </a:rPr>
              <a:t>http://</a:t>
            </a:r>
            <a:r>
              <a:rPr lang="tr-TR" sz="1800" b="1" dirty="0" smtClean="0">
                <a:hlinkClick r:id="rId8"/>
              </a:rPr>
              <a:t>internetzorbalig.blogspot.com.tr/2012/03/siber-zorbalk.html</a:t>
            </a:r>
            <a:endParaRPr lang="tr-TR" sz="1800" b="1" dirty="0"/>
          </a:p>
          <a:p>
            <a:r>
              <a:rPr lang="tr-TR" sz="1800" b="1" dirty="0">
                <a:hlinkClick r:id="rId9"/>
              </a:rPr>
              <a:t>https://eksisozluk.com/sanal-zorbalik--</a:t>
            </a:r>
            <a:r>
              <a:rPr lang="tr-TR" sz="1800" b="1" dirty="0" smtClean="0">
                <a:hlinkClick r:id="rId9"/>
              </a:rPr>
              <a:t>2366654</a:t>
            </a:r>
            <a:endParaRPr lang="tr-TR" sz="1800" b="1" dirty="0"/>
          </a:p>
          <a:p>
            <a:r>
              <a:rPr lang="tr-TR" sz="1800" b="1" dirty="0">
                <a:hlinkClick r:id="rId10"/>
              </a:rPr>
              <a:t>http://nurdedeoglu.wordpress.com/2013/06/23/sanal-zorbalik-ve-basa-cikma</a:t>
            </a:r>
            <a:r>
              <a:rPr lang="tr-TR" sz="1800" b="1" dirty="0" smtClean="0">
                <a:hlinkClick r:id="rId10"/>
              </a:rPr>
              <a:t>/</a:t>
            </a:r>
            <a:endParaRPr lang="tr-TR" sz="1800" b="1" dirty="0" smtClean="0"/>
          </a:p>
          <a:p>
            <a:r>
              <a:rPr lang="tr-TR" sz="1800" b="1" dirty="0" smtClean="0">
                <a:hlinkClick r:id="rId11"/>
              </a:rPr>
              <a:t>http://tr.wikipedia.org/</a:t>
            </a:r>
            <a:r>
              <a:rPr lang="tr-TR" sz="1800" b="1" dirty="0" err="1" smtClean="0">
                <a:hlinkClick r:id="rId11"/>
              </a:rPr>
              <a:t>wiki</a:t>
            </a:r>
            <a:r>
              <a:rPr lang="tr-TR" sz="1800" b="1" dirty="0" smtClean="0">
                <a:hlinkClick r:id="rId11"/>
              </a:rPr>
              <a:t>/</a:t>
            </a:r>
            <a:r>
              <a:rPr lang="tr-TR" sz="1800" b="1" dirty="0" err="1" smtClean="0">
                <a:hlinkClick r:id="rId11"/>
              </a:rPr>
              <a:t>Bilişim_suçları</a:t>
            </a:r>
            <a:endParaRPr lang="tr-TR" sz="1800" b="1" dirty="0" smtClean="0"/>
          </a:p>
          <a:p>
            <a:r>
              <a:rPr lang="tr-TR" sz="1800" b="1" dirty="0" smtClean="0">
                <a:hlinkClick r:id="rId12"/>
              </a:rPr>
              <a:t>https</a:t>
            </a:r>
            <a:r>
              <a:rPr lang="tr-TR" sz="1800" b="1" dirty="0">
                <a:hlinkClick r:id="rId12"/>
              </a:rPr>
              <a:t>://</a:t>
            </a:r>
            <a:r>
              <a:rPr lang="tr-TR" sz="1800" b="1" dirty="0" smtClean="0">
                <a:hlinkClick r:id="rId12"/>
              </a:rPr>
              <a:t>sibersuclar.iem.gov.tr/</a:t>
            </a:r>
            <a:endParaRPr lang="tr-TR" sz="1800" b="1" dirty="0" smtClean="0"/>
          </a:p>
          <a:p>
            <a:r>
              <a:rPr lang="tr-TR" sz="1800" b="1" u="sng" dirty="0">
                <a:hlinkClick r:id="rId13"/>
              </a:rPr>
              <a:t>w</a:t>
            </a:r>
            <a:r>
              <a:rPr lang="tr-TR" sz="1800" b="1" u="sng" dirty="0" smtClean="0">
                <a:hlinkClick r:id="rId13"/>
              </a:rPr>
              <a:t>ww.ankara.pol.tr/Sayfalar/bilgilendirme_bilisimsuclari.aspx</a:t>
            </a:r>
            <a:endParaRPr lang="tr-TR" sz="1800" b="1" dirty="0" smtClean="0"/>
          </a:p>
          <a:p>
            <a:endParaRPr lang="tr-TR" sz="1800" b="1" dirty="0"/>
          </a:p>
        </p:txBody>
      </p:sp>
    </p:spTree>
    <p:extLst>
      <p:ext uri="{BB962C8B-B14F-4D97-AF65-F5344CB8AC3E}">
        <p14:creationId xmlns="" xmlns:p14="http://schemas.microsoft.com/office/powerpoint/2010/main" val="328152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404664"/>
            <a:ext cx="6781800" cy="936104"/>
          </a:xfrm>
        </p:spPr>
        <p:txBody>
          <a:bodyPr>
            <a:normAutofit/>
          </a:bodyPr>
          <a:lstStyle/>
          <a:p>
            <a:pPr algn="ctr"/>
            <a:r>
              <a:rPr lang="tr-TR" sz="2400" b="1" dirty="0" smtClean="0">
                <a:solidFill>
                  <a:srgbClr val="0070C0"/>
                </a:solidFill>
                <a:latin typeface="Comic Sans MS" panose="030F0702030302020204" pitchFamily="66" charset="0"/>
              </a:rPr>
              <a:t>Siber - Sanal </a:t>
            </a:r>
            <a:r>
              <a:rPr lang="tr-TR" sz="2400" b="1" dirty="0" smtClean="0">
                <a:solidFill>
                  <a:srgbClr val="0070C0"/>
                </a:solidFill>
                <a:latin typeface="Comic Sans MS" panose="030F0702030302020204" pitchFamily="66" charset="0"/>
              </a:rPr>
              <a:t>Zorbalık Nedir?</a:t>
            </a:r>
            <a:endParaRPr lang="tr-TR" sz="2400" b="1" dirty="0">
              <a:solidFill>
                <a:srgbClr val="0070C0"/>
              </a:solidFill>
              <a:latin typeface="Comic Sans MS" panose="030F0702030302020204" pitchFamily="66" charset="0"/>
            </a:endParaRPr>
          </a:p>
        </p:txBody>
      </p:sp>
      <p:sp>
        <p:nvSpPr>
          <p:cNvPr id="3" name="İçerik Yer Tutucusu 2"/>
          <p:cNvSpPr>
            <a:spLocks noGrp="1"/>
          </p:cNvSpPr>
          <p:nvPr>
            <p:ph idx="1"/>
          </p:nvPr>
        </p:nvSpPr>
        <p:spPr>
          <a:xfrm>
            <a:off x="755576" y="2276872"/>
            <a:ext cx="7543800" cy="3886200"/>
          </a:xfrm>
        </p:spPr>
        <p:txBody>
          <a:bodyPr/>
          <a:lstStyle/>
          <a:p>
            <a:pPr marL="0" indent="0">
              <a:buNone/>
            </a:pPr>
            <a:r>
              <a:rPr lang="tr-TR" b="1" dirty="0" smtClean="0">
                <a:solidFill>
                  <a:schemeClr val="tx1"/>
                </a:solidFill>
                <a:latin typeface="Comic Sans MS" panose="030F0702030302020204" pitchFamily="66" charset="0"/>
              </a:rPr>
              <a:t>	</a:t>
            </a:r>
            <a:r>
              <a:rPr lang="tr-TR" b="1" dirty="0" smtClean="0">
                <a:solidFill>
                  <a:schemeClr val="tx1"/>
                </a:solidFill>
                <a:latin typeface="Comic Sans MS" panose="030F0702030302020204" pitchFamily="66" charset="0"/>
              </a:rPr>
              <a:t>Siber - Sanal </a:t>
            </a:r>
            <a:r>
              <a:rPr lang="tr-TR" b="1" dirty="0">
                <a:solidFill>
                  <a:schemeClr val="tx1"/>
                </a:solidFill>
                <a:latin typeface="Comic Sans MS" panose="030F0702030302020204" pitchFamily="66" charset="0"/>
              </a:rPr>
              <a:t>zorbalık, bilgi ve iletişim teknolojilerini kullanarak bir birey ya da gruba yapılan teknik ya da ilişkisel tarzda zarar verme davranışlarıdır.</a:t>
            </a:r>
          </a:p>
          <a:p>
            <a:endParaRPr lang="tr-TR" dirty="0">
              <a:solidFill>
                <a:schemeClr val="tx1"/>
              </a:solidFill>
              <a:latin typeface="Comic Sans MS" panose="030F0702030302020204" pitchFamily="66" charset="0"/>
            </a:endParaRPr>
          </a:p>
        </p:txBody>
      </p:sp>
    </p:spTree>
    <p:extLst>
      <p:ext uri="{BB962C8B-B14F-4D97-AF65-F5344CB8AC3E}">
        <p14:creationId xmlns="" xmlns:p14="http://schemas.microsoft.com/office/powerpoint/2010/main" val="381982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54416" cy="5479504"/>
          </a:xfrm>
        </p:spPr>
        <p:txBody>
          <a:bodyPr/>
          <a:lstStyle/>
          <a:p>
            <a:r>
              <a:rPr lang="tr-TR" b="1" dirty="0">
                <a:latin typeface="Comic Sans MS" panose="030F0702030302020204" pitchFamily="66" charset="0"/>
              </a:rPr>
              <a:t>Özellikle gençler arasında ‘Akran Zorbalığı’ olarak bilinen </a:t>
            </a:r>
            <a:r>
              <a:rPr lang="tr-TR" b="1" dirty="0" err="1" smtClean="0">
                <a:latin typeface="Comic Sans MS" panose="030F0702030302020204" pitchFamily="66" charset="0"/>
              </a:rPr>
              <a:t>tacizkâr</a:t>
            </a:r>
            <a:r>
              <a:rPr lang="tr-TR" b="1" dirty="0" smtClean="0">
                <a:latin typeface="Comic Sans MS" panose="030F0702030302020204" pitchFamily="66" charset="0"/>
              </a:rPr>
              <a:t> </a:t>
            </a:r>
            <a:r>
              <a:rPr lang="tr-TR" b="1" dirty="0">
                <a:latin typeface="Comic Sans MS" panose="030F0702030302020204" pitchFamily="66" charset="0"/>
              </a:rPr>
              <a:t>ve tehditkar davranışların elektronik ortama taşınmış hali    olarak düşünülmesi gereken bir </a:t>
            </a:r>
            <a:r>
              <a:rPr lang="tr-TR" b="1" dirty="0" smtClean="0">
                <a:latin typeface="Comic Sans MS" panose="030F0702030302020204" pitchFamily="66" charset="0"/>
              </a:rPr>
              <a:t>sorundur.</a:t>
            </a:r>
          </a:p>
          <a:p>
            <a:endParaRPr lang="tr-TR" b="1" dirty="0">
              <a:latin typeface="Comic Sans MS" panose="030F0702030302020204" pitchFamily="66" charset="0"/>
            </a:endParaRPr>
          </a:p>
          <a:p>
            <a:r>
              <a:rPr lang="tr-TR" b="1" dirty="0">
                <a:latin typeface="Comic Sans MS" panose="030F0702030302020204" pitchFamily="66" charset="0"/>
              </a:rPr>
              <a:t>Sanal </a:t>
            </a:r>
            <a:r>
              <a:rPr lang="tr-TR" b="1" dirty="0" smtClean="0">
                <a:latin typeface="Comic Sans MS" panose="030F0702030302020204" pitchFamily="66" charset="0"/>
              </a:rPr>
              <a:t>zorbalık </a:t>
            </a:r>
            <a:r>
              <a:rPr lang="tr-TR" b="1" dirty="0">
                <a:latin typeface="Comic Sans MS" panose="030F0702030302020204" pitchFamily="66" charset="0"/>
              </a:rPr>
              <a:t>kişilerin bütün şifreleri ve hesapları ele </a:t>
            </a:r>
            <a:r>
              <a:rPr lang="tr-TR" b="1" dirty="0" smtClean="0">
                <a:latin typeface="Comic Sans MS" panose="030F0702030302020204" pitchFamily="66" charset="0"/>
              </a:rPr>
              <a:t>geçirilip, </a:t>
            </a:r>
            <a:r>
              <a:rPr lang="tr-TR" b="1" dirty="0">
                <a:latin typeface="Comic Sans MS" panose="030F0702030302020204" pitchFamily="66" charset="0"/>
              </a:rPr>
              <a:t>onların yer aldığı tüm elektronik ortamlarda sistemli bir karalama ve aşağılama, hatta tehdit ve şantaj da olan bir saldırganlıktır</a:t>
            </a:r>
            <a:r>
              <a:rPr lang="tr-TR" b="1" dirty="0" smtClean="0">
                <a:latin typeface="Comic Sans MS" panose="030F0702030302020204" pitchFamily="66" charset="0"/>
              </a:rPr>
              <a:t>.</a:t>
            </a:r>
            <a:endParaRPr lang="tr-TR" b="1" dirty="0">
              <a:latin typeface="Comic Sans MS" panose="030F0702030302020204" pitchFamily="66" charset="0"/>
            </a:endParaRPr>
          </a:p>
          <a:p>
            <a:endParaRPr lang="tr-TR" b="1" dirty="0">
              <a:latin typeface="Comic Sans MS" panose="030F0702030302020204" pitchFamily="66" charset="0"/>
            </a:endParaRPr>
          </a:p>
        </p:txBody>
      </p:sp>
    </p:spTree>
    <p:extLst>
      <p:ext uri="{BB962C8B-B14F-4D97-AF65-F5344CB8AC3E}">
        <p14:creationId xmlns="" xmlns:p14="http://schemas.microsoft.com/office/powerpoint/2010/main" val="197041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11560" y="2276872"/>
            <a:ext cx="2880320" cy="1938992"/>
          </a:xfrm>
          <a:prstGeom prst="rect">
            <a:avLst/>
          </a:prstGeom>
          <a:noFill/>
        </p:spPr>
        <p:txBody>
          <a:bodyPr wrap="square" rtlCol="0">
            <a:spAutoFit/>
          </a:bodyPr>
          <a:lstStyle/>
          <a:p>
            <a:r>
              <a:rPr lang="tr-TR" sz="6000" dirty="0" smtClean="0">
                <a:latin typeface="Times New Roman" pitchFamily="18" charset="0"/>
                <a:cs typeface="Times New Roman" pitchFamily="18" charset="0"/>
              </a:rPr>
              <a:t>Gizlilik Ayarları</a:t>
            </a:r>
            <a:endParaRPr lang="tr-TR" sz="6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03700" y="476672"/>
            <a:ext cx="3402013" cy="6048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53896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zhra\Downloads\Screenshot_2014-05-02-20-15-2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28359" y="35211"/>
            <a:ext cx="3847928" cy="6840760"/>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0"/>
            <a:ext cx="4266768" cy="6682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142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zhra\Downloads\Screenshot_2014-05-02-20-16-3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73024"/>
            <a:ext cx="3836328" cy="682013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73025"/>
            <a:ext cx="3816350" cy="6784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68140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zhra\Downloads\Screenshot_2014-05-02-20-21-2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351213"/>
            <a:ext cx="3618402" cy="643271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321026"/>
            <a:ext cx="3655566" cy="6493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9328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3429000"/>
            <a:ext cx="8280920" cy="2232248"/>
          </a:xfrm>
        </p:spPr>
        <p:txBody>
          <a:bodyPr>
            <a:noAutofit/>
          </a:bodyPr>
          <a:lstStyle/>
          <a:p>
            <a:pPr algn="ctr"/>
            <a:r>
              <a:rPr lang="tr-TR" altLang="tr-TR" sz="6600" b="1" dirty="0">
                <a:solidFill>
                  <a:srgbClr val="0070C0"/>
                </a:solidFill>
                <a:latin typeface="Comic Sans MS" panose="030F0702030302020204" pitchFamily="66" charset="0"/>
              </a:rPr>
              <a:t>BİLİŞİM HUKUKU</a:t>
            </a:r>
            <a:br>
              <a:rPr lang="tr-TR" altLang="tr-TR" sz="6600" b="1" dirty="0">
                <a:solidFill>
                  <a:srgbClr val="0070C0"/>
                </a:solidFill>
                <a:latin typeface="Comic Sans MS" panose="030F0702030302020204" pitchFamily="66" charset="0"/>
              </a:rPr>
            </a:br>
            <a:endParaRPr lang="tr-TR" sz="6600" b="1" dirty="0">
              <a:solidFill>
                <a:srgbClr val="0070C0"/>
              </a:solidFill>
              <a:latin typeface="Comic Sans MS" panose="030F0702030302020204" pitchFamily="66" charset="0"/>
            </a:endParaRPr>
          </a:p>
        </p:txBody>
      </p:sp>
    </p:spTree>
    <p:extLst>
      <p:ext uri="{BB962C8B-B14F-4D97-AF65-F5344CB8AC3E}">
        <p14:creationId xmlns="" xmlns:p14="http://schemas.microsoft.com/office/powerpoint/2010/main" val="414844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nvSpPr>
        <p:spPr bwMode="auto">
          <a:xfrm>
            <a:off x="685800" y="620688"/>
            <a:ext cx="7772400" cy="1470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endParaRPr lang="tr-TR" altLang="tr-TR" b="1" dirty="0">
              <a:latin typeface="Comic Sans MS" panose="030F0702030302020204" pitchFamily="66" charset="0"/>
            </a:endParaRPr>
          </a:p>
        </p:txBody>
      </p:sp>
      <p:sp>
        <p:nvSpPr>
          <p:cNvPr id="6" name="Rectangle 3"/>
          <p:cNvSpPr>
            <a:spLocks noGrp="1" noChangeArrowheads="1"/>
          </p:cNvSpPr>
          <p:nvPr/>
        </p:nvSpPr>
        <p:spPr bwMode="auto">
          <a:xfrm>
            <a:off x="899592" y="2492896"/>
            <a:ext cx="7558608" cy="2952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cs typeface="+mn-cs"/>
              </a:defRPr>
            </a:lvl2pPr>
            <a:lvl3pPr marL="914400" indent="0" algn="ctr" rtl="0" fontAlgn="base">
              <a:spcBef>
                <a:spcPct val="20000"/>
              </a:spcBef>
              <a:spcAft>
                <a:spcPct val="0"/>
              </a:spcAft>
              <a:buNone/>
              <a:defRPr sz="2400">
                <a:solidFill>
                  <a:schemeClr val="tx1"/>
                </a:solidFill>
                <a:latin typeface="+mn-lt"/>
                <a:cs typeface="+mn-cs"/>
              </a:defRPr>
            </a:lvl3pPr>
            <a:lvl4pPr marL="1371600" indent="0" algn="ctr" rtl="0" fontAlgn="base">
              <a:spcBef>
                <a:spcPct val="20000"/>
              </a:spcBef>
              <a:spcAft>
                <a:spcPct val="0"/>
              </a:spcAft>
              <a:buNone/>
              <a:defRPr sz="2000">
                <a:solidFill>
                  <a:schemeClr val="tx1"/>
                </a:solidFill>
                <a:latin typeface="+mn-lt"/>
                <a:cs typeface="+mn-cs"/>
              </a:defRPr>
            </a:lvl4pPr>
            <a:lvl5pPr marL="1828800" indent="0" algn="ctr" rtl="0" fontAlgn="base">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lgn="l">
              <a:lnSpc>
                <a:spcPct val="80000"/>
              </a:lnSpc>
            </a:pPr>
            <a:r>
              <a:rPr lang="tr-TR" altLang="tr-TR" sz="2400" b="1" dirty="0" smtClean="0">
                <a:latin typeface="Comic Sans MS" panose="030F0702030302020204" pitchFamily="66" charset="0"/>
              </a:rPr>
              <a:t>	Bilişim </a:t>
            </a:r>
            <a:r>
              <a:rPr lang="tr-TR" altLang="tr-TR" sz="2400" b="1" dirty="0">
                <a:latin typeface="Comic Sans MS" panose="030F0702030302020204" pitchFamily="66" charset="0"/>
              </a:rPr>
              <a:t>hukuku, </a:t>
            </a:r>
            <a:r>
              <a:rPr lang="tr-TR" altLang="tr-TR" sz="2400" b="1" dirty="0">
                <a:latin typeface="Comic Sans MS" panose="030F0702030302020204" pitchFamily="66" charset="0"/>
                <a:hlinkClick r:id="rId2" tooltip="Sayısal"/>
              </a:rPr>
              <a:t>sayısal</a:t>
            </a:r>
            <a:r>
              <a:rPr lang="tr-TR" altLang="tr-TR" sz="2400" b="1" dirty="0">
                <a:latin typeface="Comic Sans MS" panose="030F0702030302020204" pitchFamily="66" charset="0"/>
              </a:rPr>
              <a:t> </a:t>
            </a:r>
            <a:r>
              <a:rPr lang="tr-TR" altLang="tr-TR" sz="2400" b="1" dirty="0">
                <a:latin typeface="Comic Sans MS" panose="030F0702030302020204" pitchFamily="66" charset="0"/>
                <a:hlinkClick r:id="rId3" tooltip="Bilgi"/>
              </a:rPr>
              <a:t>bilginin</a:t>
            </a:r>
            <a:r>
              <a:rPr lang="tr-TR" altLang="tr-TR" sz="2400" b="1" dirty="0">
                <a:latin typeface="Comic Sans MS" panose="030F0702030302020204" pitchFamily="66" charset="0"/>
              </a:rPr>
              <a:t> paylaşımını konu alan hukuk dalıdır. </a:t>
            </a:r>
            <a:r>
              <a:rPr lang="tr-TR" altLang="tr-TR" sz="2400" b="1" dirty="0">
                <a:latin typeface="Comic Sans MS" panose="030F0702030302020204" pitchFamily="66" charset="0"/>
                <a:hlinkClick r:id="rId4" tooltip="İnternet"/>
              </a:rPr>
              <a:t>İnternetin</a:t>
            </a:r>
            <a:r>
              <a:rPr lang="tr-TR" altLang="tr-TR" sz="2400" b="1" dirty="0">
                <a:latin typeface="Comic Sans MS" panose="030F0702030302020204" pitchFamily="66" charset="0"/>
              </a:rPr>
              <a:t> kullanımına ilişkin yasal çerçeveyi belirleyen </a:t>
            </a:r>
            <a:r>
              <a:rPr lang="tr-TR" altLang="tr-TR" sz="2400" b="1" i="1" dirty="0">
                <a:latin typeface="Comic Sans MS" panose="030F0702030302020204" pitchFamily="66" charset="0"/>
              </a:rPr>
              <a:t>internet hukukunu</a:t>
            </a:r>
            <a:r>
              <a:rPr lang="tr-TR" altLang="tr-TR" sz="2400" b="1" dirty="0">
                <a:latin typeface="Comic Sans MS" panose="030F0702030302020204" pitchFamily="66" charset="0"/>
              </a:rPr>
              <a:t> kapsamaktadır. </a:t>
            </a:r>
            <a:r>
              <a:rPr lang="tr-TR" altLang="tr-TR" sz="2400" b="1" dirty="0" smtClean="0">
                <a:latin typeface="Comic Sans MS" panose="030F0702030302020204" pitchFamily="66" charset="0"/>
              </a:rPr>
              <a:t>Bu bağlamda</a:t>
            </a:r>
            <a:r>
              <a:rPr lang="tr-TR" altLang="tr-TR" sz="2400" b="1" dirty="0">
                <a:latin typeface="Comic Sans MS" panose="030F0702030302020204" pitchFamily="66" charset="0"/>
              </a:rPr>
              <a:t>; </a:t>
            </a:r>
            <a:r>
              <a:rPr lang="tr-TR" altLang="tr-TR" sz="2400" b="1" dirty="0" smtClean="0">
                <a:latin typeface="Comic Sans MS" panose="030F0702030302020204" pitchFamily="66" charset="0"/>
                <a:hlinkClick r:id="rId5" tooltip="Gizlilik"/>
              </a:rPr>
              <a:t>gizlilik</a:t>
            </a:r>
            <a:r>
              <a:rPr lang="tr-TR" altLang="tr-TR" sz="2400" b="1" dirty="0" smtClean="0">
                <a:latin typeface="Comic Sans MS" panose="030F0702030302020204" pitchFamily="66" charset="0"/>
              </a:rPr>
              <a:t> ve</a:t>
            </a:r>
            <a:r>
              <a:rPr lang="tr-TR" altLang="tr-TR" sz="2400" b="1" dirty="0">
                <a:latin typeface="Comic Sans MS" panose="030F0702030302020204" pitchFamily="66" charset="0"/>
              </a:rPr>
              <a:t> </a:t>
            </a:r>
            <a:r>
              <a:rPr lang="tr-TR" altLang="tr-TR" sz="2400" b="1" dirty="0">
                <a:latin typeface="Comic Sans MS" panose="030F0702030302020204" pitchFamily="66" charset="0"/>
                <a:hlinkClick r:id="rId6" tooltip="İfade özgürlüğü"/>
              </a:rPr>
              <a:t>ifade özgürlüğü</a:t>
            </a:r>
            <a:r>
              <a:rPr lang="tr-TR" altLang="tr-TR" sz="2400" b="1" dirty="0">
                <a:latin typeface="Comic Sans MS" panose="030F0702030302020204" pitchFamily="66" charset="0"/>
              </a:rPr>
              <a:t> gibi kavramlar da bilişim hukukunu ilgilendirir </a:t>
            </a:r>
          </a:p>
        </p:txBody>
      </p:sp>
    </p:spTree>
    <p:extLst>
      <p:ext uri="{BB962C8B-B14F-4D97-AF65-F5344CB8AC3E}">
        <p14:creationId xmlns="" xmlns:p14="http://schemas.microsoft.com/office/powerpoint/2010/main" val="1832690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231</TotalTime>
  <Words>206</Words>
  <Application>Microsoft Office PowerPoint</Application>
  <PresentationFormat>Ekran Gösterisi (4:3)</PresentationFormat>
  <Paragraphs>65</Paragraphs>
  <Slides>16</Slides>
  <Notes>1</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NewsPrint</vt:lpstr>
      <vt:lpstr>Siber zorbalık</vt:lpstr>
      <vt:lpstr>Siber - Sanal Zorbalık Nedir?</vt:lpstr>
      <vt:lpstr>Slayt 3</vt:lpstr>
      <vt:lpstr>Slayt 4</vt:lpstr>
      <vt:lpstr>Slayt 5</vt:lpstr>
      <vt:lpstr>Slayt 6</vt:lpstr>
      <vt:lpstr>Slayt 7</vt:lpstr>
      <vt:lpstr>BİLİŞİM HUKUKU </vt:lpstr>
      <vt:lpstr>Slayt 9</vt:lpstr>
      <vt:lpstr>BİLİŞİM SUÇLARI </vt:lpstr>
      <vt:lpstr>Slayt 11</vt:lpstr>
      <vt:lpstr>Bilişim suçlarıyla ilgili anayasadaki maddeler</vt:lpstr>
      <vt:lpstr>Slayt 13</vt:lpstr>
      <vt:lpstr>Slayt 14</vt:lpstr>
      <vt:lpstr>Slayt 15</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Okuryazarlığı</dc:title>
  <dc:creator>Sam</dc:creator>
  <cp:lastModifiedBy>A</cp:lastModifiedBy>
  <cp:revision>34</cp:revision>
  <dcterms:created xsi:type="dcterms:W3CDTF">2014-05-11T07:18:58Z</dcterms:created>
  <dcterms:modified xsi:type="dcterms:W3CDTF">2015-05-20T13:10:20Z</dcterms:modified>
</cp:coreProperties>
</file>